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6" r:id="rId2"/>
    <p:sldId id="282" r:id="rId3"/>
    <p:sldId id="257" r:id="rId4"/>
    <p:sldId id="258" r:id="rId5"/>
    <p:sldId id="259" r:id="rId6"/>
    <p:sldId id="260" r:id="rId7"/>
    <p:sldId id="261" r:id="rId8"/>
    <p:sldId id="262" r:id="rId9"/>
    <p:sldId id="263" r:id="rId10"/>
    <p:sldId id="264" r:id="rId11"/>
    <p:sldId id="266" r:id="rId12"/>
    <p:sldId id="286" r:id="rId13"/>
    <p:sldId id="267" r:id="rId14"/>
    <p:sldId id="268" r:id="rId15"/>
    <p:sldId id="269" r:id="rId16"/>
    <p:sldId id="270" r:id="rId17"/>
    <p:sldId id="265" r:id="rId18"/>
    <p:sldId id="272" r:id="rId19"/>
    <p:sldId id="271" r:id="rId20"/>
    <p:sldId id="274" r:id="rId21"/>
    <p:sldId id="275" r:id="rId22"/>
    <p:sldId id="273" r:id="rId23"/>
    <p:sldId id="276" r:id="rId24"/>
    <p:sldId id="277" r:id="rId25"/>
    <p:sldId id="278" r:id="rId26"/>
    <p:sldId id="279" r:id="rId27"/>
    <p:sldId id="280"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C1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2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5.5768940761036244E-2"/>
          <c:y val="0.19168897714287597"/>
          <c:w val="0.56340871773135193"/>
          <c:h val="0.68851141021497564"/>
        </c:manualLayout>
      </c:layout>
      <c:lineChart>
        <c:grouping val="standard"/>
        <c:varyColors val="0"/>
        <c:ser>
          <c:idx val="0"/>
          <c:order val="0"/>
          <c:tx>
            <c:strRef>
              <c:f>Sheet1!$B$1</c:f>
              <c:strCache>
                <c:ptCount val="1"/>
                <c:pt idx="0">
                  <c:v>Health Spending as % of Program Spending</c:v>
                </c:pt>
              </c:strCache>
            </c:strRef>
          </c:tx>
          <c:spPr>
            <a:ln w="38100"/>
          </c:spPr>
          <c:marker>
            <c:symbol val="none"/>
          </c:marker>
          <c:cat>
            <c:numRef>
              <c:f>Sheet1!$A$2:$A$5</c:f>
              <c:numCache>
                <c:formatCode>General</c:formatCode>
                <c:ptCount val="4"/>
                <c:pt idx="0">
                  <c:v>2002</c:v>
                </c:pt>
                <c:pt idx="1">
                  <c:v>2005</c:v>
                </c:pt>
                <c:pt idx="2">
                  <c:v>2008</c:v>
                </c:pt>
                <c:pt idx="3">
                  <c:v>2011</c:v>
                </c:pt>
              </c:numCache>
            </c:numRef>
          </c:cat>
          <c:val>
            <c:numRef>
              <c:f>Sheet1!$B$2:$B$5</c:f>
              <c:numCache>
                <c:formatCode>General</c:formatCode>
                <c:ptCount val="4"/>
                <c:pt idx="0">
                  <c:v>47</c:v>
                </c:pt>
                <c:pt idx="1">
                  <c:v>46</c:v>
                </c:pt>
                <c:pt idx="2">
                  <c:v>46</c:v>
                </c:pt>
                <c:pt idx="3">
                  <c:v>42</c:v>
                </c:pt>
              </c:numCache>
            </c:numRef>
          </c:val>
          <c:smooth val="0"/>
        </c:ser>
        <c:dLbls>
          <c:showLegendKey val="0"/>
          <c:showVal val="0"/>
          <c:showCatName val="0"/>
          <c:showSerName val="0"/>
          <c:showPercent val="0"/>
          <c:showBubbleSize val="0"/>
        </c:dLbls>
        <c:marker val="1"/>
        <c:smooth val="0"/>
        <c:axId val="40782080"/>
        <c:axId val="40783872"/>
      </c:lineChart>
      <c:catAx>
        <c:axId val="40782080"/>
        <c:scaling>
          <c:orientation val="minMax"/>
        </c:scaling>
        <c:delete val="0"/>
        <c:axPos val="b"/>
        <c:numFmt formatCode="General" sourceLinked="1"/>
        <c:majorTickMark val="out"/>
        <c:minorTickMark val="none"/>
        <c:tickLblPos val="nextTo"/>
        <c:crossAx val="40783872"/>
        <c:crosses val="autoZero"/>
        <c:auto val="1"/>
        <c:lblAlgn val="ctr"/>
        <c:lblOffset val="100"/>
        <c:noMultiLvlLbl val="0"/>
      </c:catAx>
      <c:valAx>
        <c:axId val="40783872"/>
        <c:scaling>
          <c:orientation val="minMax"/>
          <c:min val="0"/>
        </c:scaling>
        <c:delete val="0"/>
        <c:axPos val="l"/>
        <c:majorGridlines/>
        <c:numFmt formatCode="General" sourceLinked="1"/>
        <c:majorTickMark val="out"/>
        <c:minorTickMark val="none"/>
        <c:tickLblPos val="nextTo"/>
        <c:crossAx val="40782080"/>
        <c:crosses val="autoZero"/>
        <c:crossBetween val="midCat"/>
        <c:majorUnit val="10"/>
      </c:valAx>
    </c:plotArea>
    <c:legend>
      <c:legendPos val="r"/>
      <c:layout>
        <c:manualLayout>
          <c:xMode val="edge"/>
          <c:yMode val="edge"/>
          <c:x val="0.66691376533519842"/>
          <c:y val="0.50241734068532329"/>
          <c:w val="0.32022309449916647"/>
          <c:h val="0.18022724931233866"/>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Sheet1!$B$1</c:f>
              <c:strCache>
                <c:ptCount val="1"/>
                <c:pt idx="0">
                  <c:v>Public Spending on Hospitals as % of Public Health Care Spending, Ontario</c:v>
                </c:pt>
              </c:strCache>
            </c:strRef>
          </c:tx>
          <c:invertIfNegative val="0"/>
          <c:cat>
            <c:numRef>
              <c:f>Sheet1!$A$2:$A$7</c:f>
              <c:numCache>
                <c:formatCode>General</c:formatCode>
                <c:ptCount val="6"/>
                <c:pt idx="0">
                  <c:v>1981</c:v>
                </c:pt>
                <c:pt idx="1">
                  <c:v>1990</c:v>
                </c:pt>
                <c:pt idx="2">
                  <c:v>1995</c:v>
                </c:pt>
                <c:pt idx="3">
                  <c:v>2003</c:v>
                </c:pt>
                <c:pt idx="4">
                  <c:v>2007</c:v>
                </c:pt>
                <c:pt idx="5">
                  <c:v>2010</c:v>
                </c:pt>
              </c:numCache>
            </c:numRef>
          </c:cat>
          <c:val>
            <c:numRef>
              <c:f>Sheet1!$B$2:$B$7</c:f>
              <c:numCache>
                <c:formatCode>General</c:formatCode>
                <c:ptCount val="6"/>
                <c:pt idx="0">
                  <c:v>50</c:v>
                </c:pt>
                <c:pt idx="1">
                  <c:v>45</c:v>
                </c:pt>
                <c:pt idx="2">
                  <c:v>42</c:v>
                </c:pt>
                <c:pt idx="3">
                  <c:v>36</c:v>
                </c:pt>
                <c:pt idx="4">
                  <c:v>35</c:v>
                </c:pt>
                <c:pt idx="5">
                  <c:v>34</c:v>
                </c:pt>
              </c:numCache>
            </c:numRef>
          </c:val>
        </c:ser>
        <c:dLbls>
          <c:showLegendKey val="0"/>
          <c:showVal val="0"/>
          <c:showCatName val="0"/>
          <c:showSerName val="0"/>
          <c:showPercent val="0"/>
          <c:showBubbleSize val="0"/>
        </c:dLbls>
        <c:gapWidth val="150"/>
        <c:axId val="41084800"/>
        <c:axId val="41086336"/>
      </c:barChart>
      <c:catAx>
        <c:axId val="41084800"/>
        <c:scaling>
          <c:orientation val="minMax"/>
        </c:scaling>
        <c:delete val="0"/>
        <c:axPos val="b"/>
        <c:numFmt formatCode="General" sourceLinked="1"/>
        <c:majorTickMark val="out"/>
        <c:minorTickMark val="none"/>
        <c:tickLblPos val="nextTo"/>
        <c:crossAx val="41086336"/>
        <c:crosses val="autoZero"/>
        <c:auto val="1"/>
        <c:lblAlgn val="ctr"/>
        <c:lblOffset val="100"/>
        <c:noMultiLvlLbl val="0"/>
      </c:catAx>
      <c:valAx>
        <c:axId val="41086336"/>
        <c:scaling>
          <c:orientation val="minMax"/>
        </c:scaling>
        <c:delete val="0"/>
        <c:axPos val="l"/>
        <c:majorGridlines/>
        <c:numFmt formatCode="General" sourceLinked="1"/>
        <c:majorTickMark val="out"/>
        <c:minorTickMark val="none"/>
        <c:tickLblPos val="nextTo"/>
        <c:crossAx val="41084800"/>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CA"/>
              <a:t>CCAC Funding as Percentage of Health Care Budget</a:t>
            </a:r>
          </a:p>
        </c:rich>
      </c:tx>
      <c:layout>
        <c:manualLayout>
          <c:xMode val="edge"/>
          <c:yMode val="edge"/>
          <c:x val="0.11068147214187038"/>
          <c:y val="6.3839655246659091E-2"/>
        </c:manualLayout>
      </c:layout>
      <c:overlay val="0"/>
      <c:spPr>
        <a:noFill/>
        <a:ln w="25401">
          <a:noFill/>
        </a:ln>
      </c:spPr>
    </c:title>
    <c:autoTitleDeleted val="0"/>
    <c:view3D>
      <c:rotX val="15"/>
      <c:hPercent val="39"/>
      <c:rotY val="20"/>
      <c:depthPercent val="100"/>
      <c:rAngAx val="1"/>
    </c:view3D>
    <c:floor>
      <c:thickness val="0"/>
      <c:spPr>
        <a:solidFill>
          <a:srgbClr val="C0C0C0"/>
        </a:solidFill>
        <a:ln w="3175">
          <a:solidFill>
            <a:srgbClr val="000000"/>
          </a:solidFill>
          <a:prstDash val="solid"/>
        </a:ln>
      </c:spPr>
    </c:floor>
    <c:sideWall>
      <c:thickness val="0"/>
      <c:spPr>
        <a:solidFill>
          <a:srgbClr val="C0C0C0"/>
        </a:solidFill>
        <a:ln w="12700">
          <a:solidFill>
            <a:srgbClr val="808080"/>
          </a:solidFill>
          <a:prstDash val="solid"/>
        </a:ln>
      </c:spPr>
    </c:sideWall>
    <c:backWall>
      <c:thickness val="0"/>
      <c:spPr>
        <a:solidFill>
          <a:srgbClr val="C0C0C0"/>
        </a:solidFill>
        <a:ln w="12700">
          <a:solidFill>
            <a:srgbClr val="808080"/>
          </a:solidFill>
          <a:prstDash val="solid"/>
        </a:ln>
      </c:spPr>
    </c:backWall>
    <c:plotArea>
      <c:layout>
        <c:manualLayout>
          <c:layoutTarget val="inner"/>
          <c:xMode val="edge"/>
          <c:yMode val="edge"/>
          <c:x val="8.7912087912087919E-2"/>
          <c:y val="0.18731256495037141"/>
          <c:w val="0.88461538461538458"/>
          <c:h val="0.74158268195005095"/>
        </c:manualLayout>
      </c:layout>
      <c:bar3DChart>
        <c:barDir val="col"/>
        <c:grouping val="clustered"/>
        <c:varyColors val="0"/>
        <c:ser>
          <c:idx val="0"/>
          <c:order val="0"/>
          <c:tx>
            <c:strRef>
              <c:f>Sheet1!$A$2</c:f>
              <c:strCache>
                <c:ptCount val="1"/>
                <c:pt idx="0">
                  <c:v>funding $</c:v>
                </c:pt>
              </c:strCache>
            </c:strRef>
          </c:tx>
          <c:spPr>
            <a:solidFill>
              <a:srgbClr val="9999FF"/>
            </a:solidFill>
            <a:ln w="12701">
              <a:solidFill>
                <a:srgbClr val="000000"/>
              </a:solidFill>
              <a:prstDash val="solid"/>
            </a:ln>
          </c:spPr>
          <c:invertIfNegative val="0"/>
          <c:dLbls>
            <c:dLbl>
              <c:idx val="0"/>
              <c:layout>
                <c:manualLayout>
                  <c:x val="1.2875805470943698E-2"/>
                  <c:y val="3.4965547994536671E-3"/>
                </c:manualLayout>
              </c:layout>
              <c:tx>
                <c:rich>
                  <a:bodyPr/>
                  <a:lstStyle/>
                  <a:p>
                    <a:r>
                      <a:rPr lang="en-US" sz="800"/>
                      <a:t>5.47%</a:t>
                    </a:r>
                  </a:p>
                </c:rich>
              </c:tx>
              <c:showLegendKey val="0"/>
              <c:showVal val="1"/>
              <c:showCatName val="0"/>
              <c:showSerName val="0"/>
              <c:showPercent val="0"/>
              <c:showBubbleSize val="0"/>
            </c:dLbl>
            <c:dLbl>
              <c:idx val="1"/>
              <c:layout>
                <c:manualLayout>
                  <c:x val="1.0457226160012087E-2"/>
                  <c:y val="6.6760529057257123E-3"/>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2"/>
              <c:layout>
                <c:manualLayout>
                  <c:x val="1.4184796966262963E-2"/>
                  <c:y val="5.0250615134640646E-3"/>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3"/>
              <c:layout>
                <c:manualLayout>
                  <c:x val="1.0322446527902828E-2"/>
                  <c:y val="1.2180893533917906E-2"/>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4"/>
              <c:layout>
                <c:manualLayout>
                  <c:x val="1.1826529731164992E-2"/>
                  <c:y val="7.008749790862614E-3"/>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5"/>
              <c:layout>
                <c:manualLayout>
                  <c:x val="1.0583640881286153E-2"/>
                  <c:y val="9.6285804887911268E-3"/>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6"/>
              <c:layout>
                <c:manualLayout>
                  <c:x val="1.2088004778659999E-2"/>
                  <c:y val="1.2278678177691012E-2"/>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7"/>
              <c:layout>
                <c:manualLayout>
                  <c:x val="1.0844835234669481E-2"/>
                  <c:y val="7.008749790862614E-3"/>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8"/>
              <c:layout>
                <c:manualLayout>
                  <c:x val="1.7843704626548801E-2"/>
                  <c:y val="7.4553204251640495E-3"/>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9"/>
              <c:layout>
                <c:manualLayout>
                  <c:x val="1.1106029588052695E-2"/>
                  <c:y val="5.5395749421198806E-3"/>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10"/>
              <c:layout>
                <c:manualLayout>
                  <c:x val="1.261039348542654E-2"/>
                  <c:y val="1.7420554929774932E-2"/>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dLbl>
              <c:idx val="11"/>
              <c:layout>
                <c:manualLayout>
                  <c:x val="1.4114476688688758E-2"/>
                  <c:y val="1.2407200249466791E-2"/>
                </c:manualLayout>
              </c:layout>
              <c:numFmt formatCode="0.00%" sourceLinked="0"/>
              <c:spPr>
                <a:noFill/>
                <a:ln w="25401">
                  <a:noFill/>
                </a:ln>
              </c:spPr>
              <c:txPr>
                <a:bodyPr/>
                <a:lstStyle/>
                <a:p>
                  <a:pPr>
                    <a:defRPr sz="8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dLbl>
            <c:numFmt formatCode="0.00%" sourceLinked="0"/>
            <c:spPr>
              <a:noFill/>
              <a:ln w="25401">
                <a:noFill/>
              </a:ln>
            </c:spPr>
            <c:txPr>
              <a:bodyPr/>
              <a:lstStyle/>
              <a:p>
                <a:pPr>
                  <a:defRPr sz="575"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dLbls>
          <c:cat>
            <c:numRef>
              <c:f>Sheet1!$B$1:$M$1</c:f>
              <c:numCache>
                <c:formatCode>General</c:formatCode>
                <c:ptCount val="12"/>
                <c:pt idx="0">
                  <c:v>1999</c:v>
                </c:pt>
                <c:pt idx="1">
                  <c:v>2000</c:v>
                </c:pt>
                <c:pt idx="2">
                  <c:v>2001</c:v>
                </c:pt>
                <c:pt idx="3">
                  <c:v>2002</c:v>
                </c:pt>
                <c:pt idx="4">
                  <c:v>2003</c:v>
                </c:pt>
                <c:pt idx="5">
                  <c:v>2004</c:v>
                </c:pt>
                <c:pt idx="6">
                  <c:v>2005</c:v>
                </c:pt>
                <c:pt idx="7">
                  <c:v>2006</c:v>
                </c:pt>
                <c:pt idx="8">
                  <c:v>2007</c:v>
                </c:pt>
                <c:pt idx="9">
                  <c:v>2008</c:v>
                </c:pt>
                <c:pt idx="10">
                  <c:v>2009</c:v>
                </c:pt>
                <c:pt idx="11">
                  <c:v>2010</c:v>
                </c:pt>
              </c:numCache>
            </c:numRef>
          </c:cat>
          <c:val>
            <c:numRef>
              <c:f>Sheet1!$B$2:$M$2</c:f>
              <c:numCache>
                <c:formatCode>0.00%</c:formatCode>
                <c:ptCount val="12"/>
                <c:pt idx="0">
                  <c:v>5.4699999999999999E-2</c:v>
                </c:pt>
                <c:pt idx="1">
                  <c:v>5.2200000000000003E-2</c:v>
                </c:pt>
                <c:pt idx="2">
                  <c:v>5.1799999999999999E-2</c:v>
                </c:pt>
                <c:pt idx="3">
                  <c:v>4.8300000000000003E-2</c:v>
                </c:pt>
                <c:pt idx="4">
                  <c:v>4.4400000000000002E-2</c:v>
                </c:pt>
                <c:pt idx="5">
                  <c:v>4.2200000000000001E-2</c:v>
                </c:pt>
                <c:pt idx="6">
                  <c:v>4.3200000000000002E-2</c:v>
                </c:pt>
                <c:pt idx="7">
                  <c:v>4.4400000000000002E-2</c:v>
                </c:pt>
                <c:pt idx="8">
                  <c:v>4.5100000000000001E-2</c:v>
                </c:pt>
                <c:pt idx="9">
                  <c:v>4.4200000000000003E-2</c:v>
                </c:pt>
                <c:pt idx="10">
                  <c:v>4.3900000000000002E-2</c:v>
                </c:pt>
                <c:pt idx="11">
                  <c:v>4.1300000000000003E-2</c:v>
                </c:pt>
              </c:numCache>
            </c:numRef>
          </c:val>
        </c:ser>
        <c:dLbls>
          <c:showLegendKey val="0"/>
          <c:showVal val="1"/>
          <c:showCatName val="0"/>
          <c:showSerName val="0"/>
          <c:showPercent val="0"/>
          <c:showBubbleSize val="0"/>
        </c:dLbls>
        <c:gapWidth val="150"/>
        <c:gapDepth val="0"/>
        <c:shape val="box"/>
        <c:axId val="39972864"/>
        <c:axId val="39974400"/>
        <c:axId val="0"/>
      </c:bar3DChart>
      <c:catAx>
        <c:axId val="39972864"/>
        <c:scaling>
          <c:orientation val="minMax"/>
        </c:scaling>
        <c:delete val="0"/>
        <c:axPos val="b"/>
        <c:numFmt formatCode="General" sourceLinked="1"/>
        <c:majorTickMark val="out"/>
        <c:minorTickMark val="none"/>
        <c:tickLblPos val="low"/>
        <c:spPr>
          <a:ln w="3175">
            <a:solidFill>
              <a:srgbClr val="000000"/>
            </a:solidFill>
            <a:prstDash val="solid"/>
          </a:ln>
        </c:spPr>
        <c:txPr>
          <a:bodyPr rot="0" vert="horz"/>
          <a:lstStyle/>
          <a:p>
            <a:pPr>
              <a:defRPr sz="925" b="1" i="0" u="none" strike="noStrike" baseline="0">
                <a:solidFill>
                  <a:srgbClr val="000000"/>
                </a:solidFill>
                <a:latin typeface="Arial"/>
                <a:ea typeface="Arial"/>
                <a:cs typeface="Arial"/>
              </a:defRPr>
            </a:pPr>
            <a:endParaRPr lang="en-US"/>
          </a:p>
        </c:txPr>
        <c:crossAx val="39974400"/>
        <c:crosses val="autoZero"/>
        <c:auto val="1"/>
        <c:lblAlgn val="ctr"/>
        <c:lblOffset val="100"/>
        <c:tickLblSkip val="2"/>
        <c:tickMarkSkip val="1"/>
        <c:noMultiLvlLbl val="0"/>
      </c:catAx>
      <c:valAx>
        <c:axId val="39974400"/>
        <c:scaling>
          <c:orientation val="minMax"/>
        </c:scaling>
        <c:delete val="0"/>
        <c:axPos val="l"/>
        <c:majorGridlines>
          <c:spPr>
            <a:ln w="3175">
              <a:solidFill>
                <a:srgbClr val="000000"/>
              </a:solidFill>
              <a:prstDash val="solid"/>
            </a:ln>
          </c:spPr>
        </c:majorGridlines>
        <c:numFmt formatCode="0%" sourceLinked="0"/>
        <c:majorTickMark val="out"/>
        <c:minorTickMark val="none"/>
        <c:tickLblPos val="nextTo"/>
        <c:spPr>
          <a:ln w="3175">
            <a:solidFill>
              <a:srgbClr val="000000"/>
            </a:solidFill>
            <a:prstDash val="solid"/>
          </a:ln>
        </c:spPr>
        <c:txPr>
          <a:bodyPr rot="0" vert="horz"/>
          <a:lstStyle/>
          <a:p>
            <a:pPr>
              <a:defRPr sz="925" b="1" i="0" u="none" strike="noStrike" baseline="0">
                <a:solidFill>
                  <a:srgbClr val="000000"/>
                </a:solidFill>
                <a:latin typeface="Arial"/>
                <a:ea typeface="Arial"/>
                <a:cs typeface="Arial"/>
              </a:defRPr>
            </a:pPr>
            <a:endParaRPr lang="en-US"/>
          </a:p>
        </c:txPr>
        <c:crossAx val="39972864"/>
        <c:crosses val="autoZero"/>
        <c:crossBetween val="between"/>
      </c:valAx>
      <c:spPr>
        <a:noFill/>
        <a:ln w="25401">
          <a:noFill/>
        </a:ln>
      </c:spPr>
    </c:plotArea>
    <c:plotVisOnly val="1"/>
    <c:dispBlanksAs val="gap"/>
    <c:showDLblsOverMax val="0"/>
  </c:chart>
  <c:spPr>
    <a:noFill/>
    <a:ln>
      <a:noFill/>
    </a:ln>
  </c:spPr>
  <c:txPr>
    <a:bodyPr/>
    <a:lstStyle/>
    <a:p>
      <a:pPr>
        <a:defRPr sz="925"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50" b="1" i="0" u="none" strike="noStrike" baseline="0">
                <a:solidFill>
                  <a:srgbClr val="000000"/>
                </a:solidFill>
                <a:latin typeface="Arial"/>
                <a:ea typeface="Arial"/>
                <a:cs typeface="Arial"/>
              </a:defRPr>
            </a:pPr>
            <a:r>
              <a:rPr lang="en-CA" sz="1200" dirty="0" smtClean="0"/>
              <a:t>Home </a:t>
            </a:r>
            <a:r>
              <a:rPr lang="en-CA" sz="1200" dirty="0"/>
              <a:t>Care Funding Per Client</a:t>
            </a:r>
          </a:p>
        </c:rich>
      </c:tx>
      <c:layout>
        <c:manualLayout>
          <c:xMode val="edge"/>
          <c:yMode val="edge"/>
          <c:x val="0.12883435582822086"/>
          <c:y val="2.2222222222222223E-2"/>
        </c:manualLayout>
      </c:layout>
      <c:overlay val="0"/>
      <c:spPr>
        <a:noFill/>
        <a:ln w="25400">
          <a:noFill/>
        </a:ln>
      </c:spPr>
    </c:title>
    <c:autoTitleDeleted val="0"/>
    <c:plotArea>
      <c:layout>
        <c:manualLayout>
          <c:layoutTarget val="inner"/>
          <c:xMode val="edge"/>
          <c:yMode val="edge"/>
          <c:x val="0.20245398773006135"/>
          <c:y val="0.19777541928828107"/>
          <c:w val="0.45092024539877301"/>
          <c:h val="0.47335763241608936"/>
        </c:manualLayout>
      </c:layout>
      <c:barChart>
        <c:barDir val="col"/>
        <c:grouping val="clustered"/>
        <c:varyColors val="0"/>
        <c:ser>
          <c:idx val="0"/>
          <c:order val="0"/>
          <c:tx>
            <c:strRef>
              <c:f>Sheet1!$B$1</c:f>
              <c:strCache>
                <c:ptCount val="1"/>
                <c:pt idx="0">
                  <c:v>Funding in $</c:v>
                </c:pt>
              </c:strCache>
            </c:strRef>
          </c:tx>
          <c:spPr>
            <a:solidFill>
              <a:srgbClr val="9999FF"/>
            </a:solidFill>
            <a:ln w="12700">
              <a:solidFill>
                <a:srgbClr val="000000"/>
              </a:solidFill>
              <a:prstDash val="solid"/>
            </a:ln>
          </c:spPr>
          <c:invertIfNegative val="0"/>
          <c:cat>
            <c:strRef>
              <c:f>Sheet1!$A$2:$A$3</c:f>
              <c:strCache>
                <c:ptCount val="2"/>
                <c:pt idx="0">
                  <c:v>funding per client 2002/03</c:v>
                </c:pt>
                <c:pt idx="1">
                  <c:v>funding per client 2008/09</c:v>
                </c:pt>
              </c:strCache>
            </c:strRef>
          </c:cat>
          <c:val>
            <c:numRef>
              <c:f>Sheet1!$B$2:$B$3</c:f>
              <c:numCache>
                <c:formatCode>"$"#,##0_);[Red]\("$"#,##0\)</c:formatCode>
                <c:ptCount val="2"/>
                <c:pt idx="0">
                  <c:v>3486</c:v>
                </c:pt>
                <c:pt idx="1">
                  <c:v>3003</c:v>
                </c:pt>
              </c:numCache>
            </c:numRef>
          </c:val>
        </c:ser>
        <c:dLbls>
          <c:showLegendKey val="0"/>
          <c:showVal val="0"/>
          <c:showCatName val="0"/>
          <c:showSerName val="0"/>
          <c:showPercent val="0"/>
          <c:showBubbleSize val="0"/>
        </c:dLbls>
        <c:gapWidth val="150"/>
        <c:axId val="40015744"/>
        <c:axId val="40017280"/>
      </c:barChart>
      <c:catAx>
        <c:axId val="40015744"/>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950" b="1" i="0" u="none" strike="noStrike" baseline="0">
                <a:solidFill>
                  <a:srgbClr val="000000"/>
                </a:solidFill>
                <a:latin typeface="Arial"/>
                <a:ea typeface="Arial"/>
                <a:cs typeface="Arial"/>
              </a:defRPr>
            </a:pPr>
            <a:endParaRPr lang="en-US"/>
          </a:p>
        </c:txPr>
        <c:crossAx val="40017280"/>
        <c:crosses val="autoZero"/>
        <c:auto val="1"/>
        <c:lblAlgn val="ctr"/>
        <c:lblOffset val="100"/>
        <c:tickLblSkip val="1"/>
        <c:tickMarkSkip val="1"/>
        <c:noMultiLvlLbl val="0"/>
      </c:catAx>
      <c:valAx>
        <c:axId val="40017280"/>
        <c:scaling>
          <c:orientation val="minMax"/>
          <c:min val="1000"/>
        </c:scaling>
        <c:delete val="0"/>
        <c:axPos val="l"/>
        <c:numFmt formatCode="&quot;$&quot;#,##0_);[Red]\(&quot;$&quot;#,##0\)" sourceLinked="1"/>
        <c:majorTickMark val="out"/>
        <c:minorTickMark val="none"/>
        <c:tickLblPos val="nextTo"/>
        <c:spPr>
          <a:ln w="3175">
            <a:solidFill>
              <a:srgbClr val="000000"/>
            </a:solidFill>
            <a:prstDash val="solid"/>
          </a:ln>
        </c:spPr>
        <c:txPr>
          <a:bodyPr rot="0" vert="horz"/>
          <a:lstStyle/>
          <a:p>
            <a:pPr>
              <a:defRPr sz="950" b="1" i="0" u="none" strike="noStrike" baseline="0">
                <a:solidFill>
                  <a:srgbClr val="000000"/>
                </a:solidFill>
                <a:latin typeface="Arial"/>
                <a:ea typeface="Arial"/>
                <a:cs typeface="Arial"/>
              </a:defRPr>
            </a:pPr>
            <a:endParaRPr lang="en-US"/>
          </a:p>
        </c:txPr>
        <c:crossAx val="40015744"/>
        <c:crosses val="autoZero"/>
        <c:crossBetween val="between"/>
        <c:minorUnit val="250"/>
      </c:valAx>
      <c:spPr>
        <a:solidFill>
          <a:srgbClr val="C0C0C0"/>
        </a:solidFill>
        <a:ln w="12700">
          <a:solidFill>
            <a:srgbClr val="808080"/>
          </a:solidFill>
          <a:prstDash val="solid"/>
        </a:ln>
      </c:spPr>
    </c:plotArea>
    <c:legend>
      <c:legendPos val="r"/>
      <c:layout>
        <c:manualLayout>
          <c:xMode val="edge"/>
          <c:yMode val="edge"/>
          <c:x val="0.68404907975460127"/>
          <c:y val="0.44"/>
          <c:w val="0.30368098159509205"/>
          <c:h val="9.7777777777777783E-2"/>
        </c:manualLayout>
      </c:layout>
      <c:overlay val="0"/>
      <c:spPr>
        <a:noFill/>
        <a:ln w="3175">
          <a:solidFill>
            <a:srgbClr val="000000"/>
          </a:solidFill>
          <a:prstDash val="solid"/>
        </a:ln>
      </c:spPr>
      <c:txPr>
        <a:bodyPr/>
        <a:lstStyle/>
        <a:p>
          <a:pPr>
            <a:defRPr sz="870" b="1" i="0" u="none" strike="noStrike" baseline="0">
              <a:solidFill>
                <a:srgbClr val="000000"/>
              </a:solidFill>
              <a:latin typeface="Arial"/>
              <a:ea typeface="Arial"/>
              <a:cs typeface="Arial"/>
            </a:defRPr>
          </a:pPr>
          <a:endParaRPr lang="en-US"/>
        </a:p>
      </c:txPr>
    </c:legend>
    <c:plotVisOnly val="1"/>
    <c:dispBlanksAs val="gap"/>
    <c:showDLblsOverMax val="0"/>
  </c:chart>
  <c:spPr>
    <a:noFill/>
    <a:ln>
      <a:noFill/>
    </a:ln>
  </c:spPr>
  <c:txPr>
    <a:bodyPr/>
    <a:lstStyle/>
    <a:p>
      <a:pPr>
        <a:defRPr sz="950" b="1" i="0" u="none" strike="noStrike" baseline="0">
          <a:solidFill>
            <a:srgbClr val="000000"/>
          </a:solidFill>
          <a:latin typeface="Arial"/>
          <a:ea typeface="Arial"/>
          <a:cs typeface="Arial"/>
        </a:defRPr>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720BC6-7576-44B9-87F3-5CE41A248ED0}" type="doc">
      <dgm:prSet loTypeId="urn:microsoft.com/office/officeart/2005/8/layout/vList3" loCatId="list" qsTypeId="urn:microsoft.com/office/officeart/2005/8/quickstyle/simple1" qsCatId="simple" csTypeId="urn:microsoft.com/office/officeart/2005/8/colors/colorful3" csCatId="colorful" phldr="1"/>
      <dgm:spPr/>
    </dgm:pt>
    <dgm:pt modelId="{EE6606E9-5F2D-408D-9C66-96C468556419}">
      <dgm:prSet phldrT="[Text]" custT="1"/>
      <dgm:spPr>
        <a:solidFill>
          <a:srgbClr val="45C1C7"/>
        </a:solidFill>
      </dgm:spPr>
      <dgm:t>
        <a:bodyPr/>
        <a:lstStyle/>
        <a:p>
          <a:r>
            <a:rPr lang="en-CA" sz="2000" b="0" dirty="0" smtClean="0">
              <a:solidFill>
                <a:srgbClr val="FF0000"/>
              </a:solidFill>
            </a:rPr>
            <a:t>Make the box containing the video picture bigger or smaller?</a:t>
          </a:r>
        </a:p>
        <a:p>
          <a:r>
            <a:rPr lang="en-CA" sz="1400" dirty="0" smtClean="0"/>
            <a:t>In the bottom right corner of the box border around the video picture are three tiny dots. Left click on those dots to drag the box to a larger size or smaller size. </a:t>
          </a:r>
        </a:p>
      </dgm:t>
    </dgm:pt>
    <dgm:pt modelId="{39A668FF-4703-48F2-B46D-4265F4DF855A}" type="parTrans" cxnId="{5F30CBC6-D3D7-43E8-B0B9-D932F19C0028}">
      <dgm:prSet/>
      <dgm:spPr/>
      <dgm:t>
        <a:bodyPr/>
        <a:lstStyle/>
        <a:p>
          <a:endParaRPr lang="en-CA"/>
        </a:p>
      </dgm:t>
    </dgm:pt>
    <dgm:pt modelId="{7AE2D5BC-86AB-4CC4-978D-BC972BA605A2}" type="sibTrans" cxnId="{5F30CBC6-D3D7-43E8-B0B9-D932F19C0028}">
      <dgm:prSet/>
      <dgm:spPr/>
      <dgm:t>
        <a:bodyPr/>
        <a:lstStyle/>
        <a:p>
          <a:endParaRPr lang="en-CA"/>
        </a:p>
      </dgm:t>
    </dgm:pt>
    <dgm:pt modelId="{545392BC-08F3-4840-BF21-72120C78A6F8}">
      <dgm:prSet phldrT="[Text]" custT="1"/>
      <dgm:spPr>
        <a:solidFill>
          <a:srgbClr val="45C1C7"/>
        </a:solidFill>
      </dgm:spPr>
      <dgm:t>
        <a:bodyPr/>
        <a:lstStyle/>
        <a:p>
          <a:r>
            <a:rPr lang="en-CA" sz="2000" b="0" dirty="0" smtClean="0">
              <a:solidFill>
                <a:srgbClr val="FF0000"/>
              </a:solidFill>
            </a:rPr>
            <a:t>Ask a question?  </a:t>
          </a:r>
        </a:p>
        <a:p>
          <a:r>
            <a:rPr lang="en-CA" sz="1400" dirty="0" smtClean="0"/>
            <a:t>In the grey horizontal bar near the top of your screen click on “Q&amp;A” . You’ll see the space to type in your question there. We’ll answer questions as soon as we can get to it during the presentation or immediately after.</a:t>
          </a:r>
          <a:endParaRPr lang="en-CA" sz="1400" dirty="0"/>
        </a:p>
      </dgm:t>
    </dgm:pt>
    <dgm:pt modelId="{33C198F6-4D0F-410D-84B7-773804FCD977}" type="parTrans" cxnId="{7EC0D230-2F5D-487B-888E-2AF09C457DA6}">
      <dgm:prSet/>
      <dgm:spPr/>
      <dgm:t>
        <a:bodyPr/>
        <a:lstStyle/>
        <a:p>
          <a:endParaRPr lang="en-CA"/>
        </a:p>
      </dgm:t>
    </dgm:pt>
    <dgm:pt modelId="{9D590BB4-BCE8-4C72-B0DF-F8866ED987E0}" type="sibTrans" cxnId="{7EC0D230-2F5D-487B-888E-2AF09C457DA6}">
      <dgm:prSet/>
      <dgm:spPr/>
      <dgm:t>
        <a:bodyPr/>
        <a:lstStyle/>
        <a:p>
          <a:endParaRPr lang="en-CA"/>
        </a:p>
      </dgm:t>
    </dgm:pt>
    <dgm:pt modelId="{EDCF32D7-809F-478B-9E95-EA00ED0743A6}">
      <dgm:prSet phldrT="[Text]" custT="1"/>
      <dgm:spPr>
        <a:solidFill>
          <a:srgbClr val="45C1C7"/>
        </a:solidFill>
      </dgm:spPr>
      <dgm:t>
        <a:bodyPr/>
        <a:lstStyle/>
        <a:p>
          <a:r>
            <a:rPr lang="en-CA" sz="2000" b="0" dirty="0" smtClean="0">
              <a:solidFill>
                <a:srgbClr val="FF0000"/>
              </a:solidFill>
            </a:rPr>
            <a:t>Move the box containing the video     picture to the side. </a:t>
          </a:r>
        </a:p>
        <a:p>
          <a:r>
            <a:rPr lang="en-CA" sz="1400" dirty="0" smtClean="0"/>
            <a:t>You can move the window (box) that shows the video by clicking on the box and dragging your cursor across the screen.  Left click your cursor on the black horizontal bar at the top of the box (window) that shows Natalie  by video. Hold down your cursor and drag your mouse over to meet the right hand margin of your screen then let go. </a:t>
          </a:r>
          <a:endParaRPr lang="en-CA" sz="1400" dirty="0"/>
        </a:p>
      </dgm:t>
    </dgm:pt>
    <dgm:pt modelId="{A67C3DF5-2276-4625-A1F1-E9C16048F2F1}" type="parTrans" cxnId="{E45C57C1-E889-4BA0-A3AD-935D533CBBD6}">
      <dgm:prSet/>
      <dgm:spPr/>
      <dgm:t>
        <a:bodyPr/>
        <a:lstStyle/>
        <a:p>
          <a:endParaRPr lang="en-CA"/>
        </a:p>
      </dgm:t>
    </dgm:pt>
    <dgm:pt modelId="{3FF4ECB9-9240-41E3-8062-45EF8E9F03C6}" type="sibTrans" cxnId="{E45C57C1-E889-4BA0-A3AD-935D533CBBD6}">
      <dgm:prSet/>
      <dgm:spPr/>
      <dgm:t>
        <a:bodyPr/>
        <a:lstStyle/>
        <a:p>
          <a:endParaRPr lang="en-CA"/>
        </a:p>
      </dgm:t>
    </dgm:pt>
    <dgm:pt modelId="{8D69FE06-68B1-4DEE-A7FC-1CE69B4C41A2}" type="pres">
      <dgm:prSet presAssocID="{4C720BC6-7576-44B9-87F3-5CE41A248ED0}" presName="linearFlow" presStyleCnt="0">
        <dgm:presLayoutVars>
          <dgm:dir/>
          <dgm:resizeHandles val="exact"/>
        </dgm:presLayoutVars>
      </dgm:prSet>
      <dgm:spPr/>
    </dgm:pt>
    <dgm:pt modelId="{B998A7E6-608F-42A1-9994-2ADF3217187E}" type="pres">
      <dgm:prSet presAssocID="{EE6606E9-5F2D-408D-9C66-96C468556419}" presName="composite" presStyleCnt="0"/>
      <dgm:spPr/>
    </dgm:pt>
    <dgm:pt modelId="{4702D26D-51E4-4D9D-93C6-131AB296AA23}" type="pres">
      <dgm:prSet presAssocID="{EE6606E9-5F2D-408D-9C66-96C468556419}" presName="imgShp" presStyleLbl="fgImgPlace1" presStyleIdx="0" presStyleCnt="3" custScaleX="202625" custScaleY="154522" custLinFactX="-47090" custLinFactNeighborX="-100000" custLinFactNeighborY="-931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962C629B-F313-4061-BB60-8F3DA8162A07}" type="pres">
      <dgm:prSet presAssocID="{EE6606E9-5F2D-408D-9C66-96C468556419}" presName="txShp" presStyleLbl="node1" presStyleIdx="0" presStyleCnt="3" custScaleX="108231" custScaleY="219036">
        <dgm:presLayoutVars>
          <dgm:bulletEnabled val="1"/>
        </dgm:presLayoutVars>
      </dgm:prSet>
      <dgm:spPr/>
      <dgm:t>
        <a:bodyPr/>
        <a:lstStyle/>
        <a:p>
          <a:endParaRPr lang="en-CA"/>
        </a:p>
      </dgm:t>
    </dgm:pt>
    <dgm:pt modelId="{CD45854B-1019-4E26-BD71-8C61CFE2A191}" type="pres">
      <dgm:prSet presAssocID="{7AE2D5BC-86AB-4CC4-978D-BC972BA605A2}" presName="spacing" presStyleCnt="0"/>
      <dgm:spPr/>
    </dgm:pt>
    <dgm:pt modelId="{EC596C6E-BDC4-4554-9CD6-4D25692875A8}" type="pres">
      <dgm:prSet presAssocID="{545392BC-08F3-4840-BF21-72120C78A6F8}" presName="composite" presStyleCnt="0"/>
      <dgm:spPr/>
    </dgm:pt>
    <dgm:pt modelId="{5F819E95-88CD-4B4A-A7F3-6678C19DD6E4}" type="pres">
      <dgm:prSet presAssocID="{545392BC-08F3-4840-BF21-72120C78A6F8}" presName="imgShp" presStyleLbl="fgImgPlace1" presStyleIdx="1" presStyleCnt="3" custScaleX="149044" custScaleY="145210" custLinFactNeighborX="-35845" custLinFactNeighborY="-15803"/>
      <dgm:spPr>
        <a:blipFill>
          <a:blip xmlns:r="http://schemas.openxmlformats.org/officeDocument/2006/relationships" r:embed="rId2">
            <a:extLst>
              <a:ext uri="{28A0092B-C50C-407E-A947-70E740481C1C}">
                <a14:useLocalDpi xmlns:a14="http://schemas.microsoft.com/office/drawing/2010/main" val="0"/>
              </a:ext>
            </a:extLst>
          </a:blip>
          <a:srcRect/>
          <a:stretch>
            <a:fillRect t="-29000" b="-29000"/>
          </a:stretch>
        </a:blipFill>
      </dgm:spPr>
    </dgm:pt>
    <dgm:pt modelId="{5276079E-571E-402C-9B77-4691666F10EF}" type="pres">
      <dgm:prSet presAssocID="{545392BC-08F3-4840-BF21-72120C78A6F8}" presName="txShp" presStyleLbl="node1" presStyleIdx="1" presStyleCnt="3" custScaleX="99848" custScaleY="247895" custLinFactNeighborX="2829" custLinFactNeighborY="-9672">
        <dgm:presLayoutVars>
          <dgm:bulletEnabled val="1"/>
        </dgm:presLayoutVars>
      </dgm:prSet>
      <dgm:spPr/>
      <dgm:t>
        <a:bodyPr/>
        <a:lstStyle/>
        <a:p>
          <a:endParaRPr lang="en-CA"/>
        </a:p>
      </dgm:t>
    </dgm:pt>
    <dgm:pt modelId="{DA658054-7F38-40FF-96A9-2187B87C73B7}" type="pres">
      <dgm:prSet presAssocID="{9D590BB4-BCE8-4C72-B0DF-F8866ED987E0}" presName="spacing" presStyleCnt="0"/>
      <dgm:spPr/>
    </dgm:pt>
    <dgm:pt modelId="{F9162B90-F9FD-449A-9C6D-4A8F648A1A5D}" type="pres">
      <dgm:prSet presAssocID="{EDCF32D7-809F-478B-9E95-EA00ED0743A6}" presName="composite" presStyleCnt="0"/>
      <dgm:spPr/>
    </dgm:pt>
    <dgm:pt modelId="{D41478B1-6175-45F2-A53E-AA94F597C555}" type="pres">
      <dgm:prSet presAssocID="{EDCF32D7-809F-478B-9E95-EA00ED0743A6}" presName="imgShp" presStyleLbl="fgImgPlace1" presStyleIdx="2" presStyleCnt="3" custScaleX="146276" custScaleY="154522" custLinFactX="-72851" custLinFactNeighborX="-100000" custLinFactNeighborY="-26259"/>
      <dgm:spPr>
        <a:blipFill>
          <a:blip xmlns:r="http://schemas.openxmlformats.org/officeDocument/2006/relationships" r:embed="rId3">
            <a:extLst>
              <a:ext uri="{28A0092B-C50C-407E-A947-70E740481C1C}">
                <a14:useLocalDpi xmlns:a14="http://schemas.microsoft.com/office/drawing/2010/main" val="0"/>
              </a:ext>
            </a:extLst>
          </a:blip>
          <a:srcRect/>
          <a:stretch>
            <a:fillRect t="-16000" b="-16000"/>
          </a:stretch>
        </a:blipFill>
      </dgm:spPr>
    </dgm:pt>
    <dgm:pt modelId="{5D9DC720-E541-4D1B-8A88-4D049CD02C39}" type="pres">
      <dgm:prSet presAssocID="{EDCF32D7-809F-478B-9E95-EA00ED0743A6}" presName="txShp" presStyleLbl="node1" presStyleIdx="2" presStyleCnt="3" custScaleX="116008" custScaleY="342120" custLinFactNeighborX="-185" custLinFactNeighborY="-19892">
        <dgm:presLayoutVars>
          <dgm:bulletEnabled val="1"/>
        </dgm:presLayoutVars>
      </dgm:prSet>
      <dgm:spPr/>
      <dgm:t>
        <a:bodyPr/>
        <a:lstStyle/>
        <a:p>
          <a:endParaRPr lang="en-CA"/>
        </a:p>
      </dgm:t>
    </dgm:pt>
  </dgm:ptLst>
  <dgm:cxnLst>
    <dgm:cxn modelId="{E45C57C1-E889-4BA0-A3AD-935D533CBBD6}" srcId="{4C720BC6-7576-44B9-87F3-5CE41A248ED0}" destId="{EDCF32D7-809F-478B-9E95-EA00ED0743A6}" srcOrd="2" destOrd="0" parTransId="{A67C3DF5-2276-4625-A1F1-E9C16048F2F1}" sibTransId="{3FF4ECB9-9240-41E3-8062-45EF8E9F03C6}"/>
    <dgm:cxn modelId="{5F30CBC6-D3D7-43E8-B0B9-D932F19C0028}" srcId="{4C720BC6-7576-44B9-87F3-5CE41A248ED0}" destId="{EE6606E9-5F2D-408D-9C66-96C468556419}" srcOrd="0" destOrd="0" parTransId="{39A668FF-4703-48F2-B46D-4265F4DF855A}" sibTransId="{7AE2D5BC-86AB-4CC4-978D-BC972BA605A2}"/>
    <dgm:cxn modelId="{B8D8732B-B596-49D6-9ED8-1EF872E85196}" type="presOf" srcId="{545392BC-08F3-4840-BF21-72120C78A6F8}" destId="{5276079E-571E-402C-9B77-4691666F10EF}" srcOrd="0" destOrd="0" presId="urn:microsoft.com/office/officeart/2005/8/layout/vList3"/>
    <dgm:cxn modelId="{B36383A4-A007-4BC3-A269-9473A655C0CB}" type="presOf" srcId="{EE6606E9-5F2D-408D-9C66-96C468556419}" destId="{962C629B-F313-4061-BB60-8F3DA8162A07}" srcOrd="0" destOrd="0" presId="urn:microsoft.com/office/officeart/2005/8/layout/vList3"/>
    <dgm:cxn modelId="{7EC0D230-2F5D-487B-888E-2AF09C457DA6}" srcId="{4C720BC6-7576-44B9-87F3-5CE41A248ED0}" destId="{545392BC-08F3-4840-BF21-72120C78A6F8}" srcOrd="1" destOrd="0" parTransId="{33C198F6-4D0F-410D-84B7-773804FCD977}" sibTransId="{9D590BB4-BCE8-4C72-B0DF-F8866ED987E0}"/>
    <dgm:cxn modelId="{C104211D-1A5B-42D4-B17F-D243FEEA87A8}" type="presOf" srcId="{4C720BC6-7576-44B9-87F3-5CE41A248ED0}" destId="{8D69FE06-68B1-4DEE-A7FC-1CE69B4C41A2}" srcOrd="0" destOrd="0" presId="urn:microsoft.com/office/officeart/2005/8/layout/vList3"/>
    <dgm:cxn modelId="{E0C1FC10-3B74-43D8-B74B-9E42605B6015}" type="presOf" srcId="{EDCF32D7-809F-478B-9E95-EA00ED0743A6}" destId="{5D9DC720-E541-4D1B-8A88-4D049CD02C39}" srcOrd="0" destOrd="0" presId="urn:microsoft.com/office/officeart/2005/8/layout/vList3"/>
    <dgm:cxn modelId="{372C536D-CDB4-4392-8663-B0DAA85B880E}" type="presParOf" srcId="{8D69FE06-68B1-4DEE-A7FC-1CE69B4C41A2}" destId="{B998A7E6-608F-42A1-9994-2ADF3217187E}" srcOrd="0" destOrd="0" presId="urn:microsoft.com/office/officeart/2005/8/layout/vList3"/>
    <dgm:cxn modelId="{DD5F5FCC-915A-453C-A2DB-C106B83411A1}" type="presParOf" srcId="{B998A7E6-608F-42A1-9994-2ADF3217187E}" destId="{4702D26D-51E4-4D9D-93C6-131AB296AA23}" srcOrd="0" destOrd="0" presId="urn:microsoft.com/office/officeart/2005/8/layout/vList3"/>
    <dgm:cxn modelId="{06C84A32-7318-43DC-9E74-B9D1C857CA7C}" type="presParOf" srcId="{B998A7E6-608F-42A1-9994-2ADF3217187E}" destId="{962C629B-F313-4061-BB60-8F3DA8162A07}" srcOrd="1" destOrd="0" presId="urn:microsoft.com/office/officeart/2005/8/layout/vList3"/>
    <dgm:cxn modelId="{918B9DC6-E5E7-436F-8330-BD543BFD6E03}" type="presParOf" srcId="{8D69FE06-68B1-4DEE-A7FC-1CE69B4C41A2}" destId="{CD45854B-1019-4E26-BD71-8C61CFE2A191}" srcOrd="1" destOrd="0" presId="urn:microsoft.com/office/officeart/2005/8/layout/vList3"/>
    <dgm:cxn modelId="{12C37A69-A3FC-4A19-8778-BD30588D4F74}" type="presParOf" srcId="{8D69FE06-68B1-4DEE-A7FC-1CE69B4C41A2}" destId="{EC596C6E-BDC4-4554-9CD6-4D25692875A8}" srcOrd="2" destOrd="0" presId="urn:microsoft.com/office/officeart/2005/8/layout/vList3"/>
    <dgm:cxn modelId="{BB3F9D85-A671-4010-A4A4-DCE200CA9CC9}" type="presParOf" srcId="{EC596C6E-BDC4-4554-9CD6-4D25692875A8}" destId="{5F819E95-88CD-4B4A-A7F3-6678C19DD6E4}" srcOrd="0" destOrd="0" presId="urn:microsoft.com/office/officeart/2005/8/layout/vList3"/>
    <dgm:cxn modelId="{B07BB2E1-0C1A-4E66-95E2-660EE6538AE6}" type="presParOf" srcId="{EC596C6E-BDC4-4554-9CD6-4D25692875A8}" destId="{5276079E-571E-402C-9B77-4691666F10EF}" srcOrd="1" destOrd="0" presId="urn:microsoft.com/office/officeart/2005/8/layout/vList3"/>
    <dgm:cxn modelId="{F2483E64-7BFB-4F60-9C6F-451ABBF406D2}" type="presParOf" srcId="{8D69FE06-68B1-4DEE-A7FC-1CE69B4C41A2}" destId="{DA658054-7F38-40FF-96A9-2187B87C73B7}" srcOrd="3" destOrd="0" presId="urn:microsoft.com/office/officeart/2005/8/layout/vList3"/>
    <dgm:cxn modelId="{3ABE2C99-FC20-4FE1-962D-87E25753525F}" type="presParOf" srcId="{8D69FE06-68B1-4DEE-A7FC-1CE69B4C41A2}" destId="{F9162B90-F9FD-449A-9C6D-4A8F648A1A5D}" srcOrd="4" destOrd="0" presId="urn:microsoft.com/office/officeart/2005/8/layout/vList3"/>
    <dgm:cxn modelId="{92702026-4E31-493B-AE0E-50734DBF7118}" type="presParOf" srcId="{F9162B90-F9FD-449A-9C6D-4A8F648A1A5D}" destId="{D41478B1-6175-45F2-A53E-AA94F597C555}" srcOrd="0" destOrd="0" presId="urn:microsoft.com/office/officeart/2005/8/layout/vList3"/>
    <dgm:cxn modelId="{0278D515-8A37-4C24-8C93-CB64DE1EF91A}" type="presParOf" srcId="{F9162B90-F9FD-449A-9C6D-4A8F648A1A5D}" destId="{5D9DC720-E541-4D1B-8A88-4D049CD02C3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2C629B-F313-4061-BB60-8F3DA8162A07}">
      <dsp:nvSpPr>
        <dsp:cNvPr id="0" name=""/>
        <dsp:cNvSpPr/>
      </dsp:nvSpPr>
      <dsp:spPr>
        <a:xfrm rot="10800000">
          <a:off x="1336665" y="1303"/>
          <a:ext cx="5960077" cy="1252049"/>
        </a:xfrm>
        <a:prstGeom prst="homePlate">
          <a:avLst/>
        </a:prstGeom>
        <a:solidFill>
          <a:srgbClr val="45C1C7"/>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2068" tIns="76200" rIns="142240" bIns="76200" numCol="1" spcCol="1270" anchor="ctr" anchorCtr="0">
          <a:noAutofit/>
        </a:bodyPr>
        <a:lstStyle/>
        <a:p>
          <a:pPr lvl="0" algn="ctr" defTabSz="889000">
            <a:lnSpc>
              <a:spcPct val="90000"/>
            </a:lnSpc>
            <a:spcBef>
              <a:spcPct val="0"/>
            </a:spcBef>
            <a:spcAft>
              <a:spcPct val="35000"/>
            </a:spcAft>
          </a:pPr>
          <a:r>
            <a:rPr lang="en-CA" sz="2000" b="0" kern="1200" dirty="0" smtClean="0">
              <a:solidFill>
                <a:srgbClr val="FF0000"/>
              </a:solidFill>
            </a:rPr>
            <a:t>Make the box containing the video picture bigger or smaller?</a:t>
          </a:r>
        </a:p>
        <a:p>
          <a:pPr lvl="0" algn="ctr" defTabSz="889000">
            <a:lnSpc>
              <a:spcPct val="90000"/>
            </a:lnSpc>
            <a:spcBef>
              <a:spcPct val="0"/>
            </a:spcBef>
            <a:spcAft>
              <a:spcPct val="35000"/>
            </a:spcAft>
          </a:pPr>
          <a:r>
            <a:rPr lang="en-CA" sz="1400" kern="1200" dirty="0" smtClean="0"/>
            <a:t>In the bottom right corner of the box border around the video picture are three tiny dots. Left click on those dots to drag the box to a larger size or smaller size. </a:t>
          </a:r>
        </a:p>
      </dsp:txBody>
      <dsp:txXfrm rot="10800000">
        <a:off x="1649677" y="1303"/>
        <a:ext cx="5647065" cy="1252049"/>
      </dsp:txXfrm>
    </dsp:sp>
    <dsp:sp modelId="{4702D26D-51E4-4D9D-93C6-131AB296AA23}">
      <dsp:nvSpPr>
        <dsp:cNvPr id="0" name=""/>
        <dsp:cNvSpPr/>
      </dsp:nvSpPr>
      <dsp:spPr>
        <a:xfrm>
          <a:off x="143384" y="132438"/>
          <a:ext cx="1158240" cy="88327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76079E-571E-402C-9B77-4691666F10EF}">
      <dsp:nvSpPr>
        <dsp:cNvPr id="0" name=""/>
        <dsp:cNvSpPr/>
      </dsp:nvSpPr>
      <dsp:spPr>
        <a:xfrm rot="10800000">
          <a:off x="1762110" y="1368697"/>
          <a:ext cx="5498441" cy="1417012"/>
        </a:xfrm>
        <a:prstGeom prst="homePlate">
          <a:avLst/>
        </a:prstGeom>
        <a:solidFill>
          <a:srgbClr val="45C1C7"/>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2068" tIns="76200" rIns="142240" bIns="76200" numCol="1" spcCol="1270" anchor="ctr" anchorCtr="0">
          <a:noAutofit/>
        </a:bodyPr>
        <a:lstStyle/>
        <a:p>
          <a:pPr lvl="0" algn="ctr" defTabSz="889000">
            <a:lnSpc>
              <a:spcPct val="90000"/>
            </a:lnSpc>
            <a:spcBef>
              <a:spcPct val="0"/>
            </a:spcBef>
            <a:spcAft>
              <a:spcPct val="35000"/>
            </a:spcAft>
          </a:pPr>
          <a:r>
            <a:rPr lang="en-CA" sz="2000" b="0" kern="1200" dirty="0" smtClean="0">
              <a:solidFill>
                <a:srgbClr val="FF0000"/>
              </a:solidFill>
            </a:rPr>
            <a:t>Ask a question?  </a:t>
          </a:r>
        </a:p>
        <a:p>
          <a:pPr lvl="0" algn="ctr" defTabSz="889000">
            <a:lnSpc>
              <a:spcPct val="90000"/>
            </a:lnSpc>
            <a:spcBef>
              <a:spcPct val="0"/>
            </a:spcBef>
            <a:spcAft>
              <a:spcPct val="35000"/>
            </a:spcAft>
          </a:pPr>
          <a:r>
            <a:rPr lang="en-CA" sz="1400" kern="1200" dirty="0" smtClean="0"/>
            <a:t>In the grey horizontal bar near the top of your screen click on “Q&amp;A” . You’ll see the space to type in your question there. We’ll answer questions as soon as we can get to it during the presentation or immediately after.</a:t>
          </a:r>
          <a:endParaRPr lang="en-CA" sz="1400" kern="1200" dirty="0"/>
        </a:p>
      </dsp:txBody>
      <dsp:txXfrm rot="10800000">
        <a:off x="2116363" y="1368697"/>
        <a:ext cx="5144188" cy="1417012"/>
      </dsp:txXfrm>
    </dsp:sp>
    <dsp:sp modelId="{5F819E95-88CD-4B4A-A7F3-6678C19DD6E4}">
      <dsp:nvSpPr>
        <dsp:cNvPr id="0" name=""/>
        <dsp:cNvSpPr/>
      </dsp:nvSpPr>
      <dsp:spPr>
        <a:xfrm>
          <a:off x="971259" y="1627134"/>
          <a:ext cx="851962" cy="83004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9000" b="-2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9DC720-E541-4D1B-8A88-4D049CD02C39}">
      <dsp:nvSpPr>
        <dsp:cNvPr id="0" name=""/>
        <dsp:cNvSpPr/>
      </dsp:nvSpPr>
      <dsp:spPr>
        <a:xfrm rot="10800000">
          <a:off x="936101" y="2897923"/>
          <a:ext cx="6388342" cy="1955619"/>
        </a:xfrm>
        <a:prstGeom prst="homePlate">
          <a:avLst/>
        </a:prstGeom>
        <a:solidFill>
          <a:srgbClr val="45C1C7"/>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2068" tIns="76200" rIns="142240" bIns="76200" numCol="1" spcCol="1270" anchor="ctr" anchorCtr="0">
          <a:noAutofit/>
        </a:bodyPr>
        <a:lstStyle/>
        <a:p>
          <a:pPr lvl="0" algn="ctr" defTabSz="889000">
            <a:lnSpc>
              <a:spcPct val="90000"/>
            </a:lnSpc>
            <a:spcBef>
              <a:spcPct val="0"/>
            </a:spcBef>
            <a:spcAft>
              <a:spcPct val="35000"/>
            </a:spcAft>
          </a:pPr>
          <a:r>
            <a:rPr lang="en-CA" sz="2000" b="0" kern="1200" dirty="0" smtClean="0">
              <a:solidFill>
                <a:srgbClr val="FF0000"/>
              </a:solidFill>
            </a:rPr>
            <a:t>Move the box containing the video     picture to the side. </a:t>
          </a:r>
        </a:p>
        <a:p>
          <a:pPr lvl="0" algn="ctr" defTabSz="889000">
            <a:lnSpc>
              <a:spcPct val="90000"/>
            </a:lnSpc>
            <a:spcBef>
              <a:spcPct val="0"/>
            </a:spcBef>
            <a:spcAft>
              <a:spcPct val="35000"/>
            </a:spcAft>
          </a:pPr>
          <a:r>
            <a:rPr lang="en-CA" sz="1400" kern="1200" dirty="0" smtClean="0"/>
            <a:t>You can move the window (box) that shows the video by clicking on the box and dragging your cursor across the screen.  Left click your cursor on the black horizontal bar at the top of the box (window) that shows Natalie  by video. Hold down your cursor and drag your mouse over to meet the right hand margin of your screen then let go. </a:t>
          </a:r>
          <a:endParaRPr lang="en-CA" sz="1400" kern="1200" dirty="0"/>
        </a:p>
      </dsp:txBody>
      <dsp:txXfrm rot="10800000">
        <a:off x="1425006" y="2897923"/>
        <a:ext cx="5899437" cy="1955619"/>
      </dsp:txXfrm>
    </dsp:sp>
    <dsp:sp modelId="{D41478B1-6175-45F2-A53E-AA94F597C555}">
      <dsp:nvSpPr>
        <dsp:cNvPr id="0" name=""/>
        <dsp:cNvSpPr/>
      </dsp:nvSpPr>
      <dsp:spPr>
        <a:xfrm>
          <a:off x="0" y="3397700"/>
          <a:ext cx="836139" cy="88327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6000" b="-1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0.0104</cdr:x>
      <cdr:y>0.92806</cdr:y>
    </cdr:from>
    <cdr:to>
      <cdr:x>0.33473</cdr:x>
      <cdr:y>1</cdr:y>
    </cdr:to>
    <cdr:sp macro="" textlink="">
      <cdr:nvSpPr>
        <cdr:cNvPr id="2" name="Text Box 1"/>
        <cdr:cNvSpPr txBox="1"/>
      </cdr:nvSpPr>
      <cdr:spPr>
        <a:xfrm xmlns:a="http://schemas.openxmlformats.org/drawingml/2006/main">
          <a:off x="59377" y="2909453"/>
          <a:ext cx="1852551" cy="2255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100"/>
            <a:t>Source: OACCAC</a:t>
          </a:r>
        </a:p>
      </cdr:txBody>
    </cdr:sp>
  </cdr:relSizeAnchor>
  <cdr:relSizeAnchor xmlns:cdr="http://schemas.openxmlformats.org/drawingml/2006/chartDrawing">
    <cdr:from>
      <cdr:x>0</cdr:x>
      <cdr:y>0</cdr:y>
    </cdr:from>
    <cdr:to>
      <cdr:x>0.20167</cdr:x>
      <cdr:y>0.0644</cdr:y>
    </cdr:to>
    <cdr:sp macro="" textlink="">
      <cdr:nvSpPr>
        <cdr:cNvPr id="3" name="Text Box 2"/>
        <cdr:cNvSpPr txBox="1"/>
      </cdr:nvSpPr>
      <cdr:spPr>
        <a:xfrm xmlns:a="http://schemas.openxmlformats.org/drawingml/2006/main">
          <a:off x="0" y="0"/>
          <a:ext cx="1151907" cy="201881"/>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endParaRPr lang="en-CA" sz="1000" b="1"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BF10367-5F9D-4869-9BFC-B3EDA79D848A}" type="datetimeFigureOut">
              <a:rPr lang="en-CA" smtClean="0"/>
              <a:t>18/02/2012</a:t>
            </a:fld>
            <a:endParaRPr lang="en-C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C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C2C3C66-D3CF-4719-A8CD-8A2893AE85C7}" type="slidenum">
              <a:rPr lang="en-CA" smtClean="0"/>
              <a:t>‹#›</a:t>
            </a:fld>
            <a:endParaRPr lang="en-C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F10367-5F9D-4869-9BFC-B3EDA79D848A}" type="datetimeFigureOut">
              <a:rPr lang="en-CA" smtClean="0"/>
              <a:t>18/02/2012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C2C3C66-D3CF-4719-A8CD-8A2893AE85C7}"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F10367-5F9D-4869-9BFC-B3EDA79D848A}" type="datetimeFigureOut">
              <a:rPr lang="en-CA" smtClean="0"/>
              <a:t>18/02/2012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C2C3C66-D3CF-4719-A8CD-8A2893AE85C7}"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BF10367-5F9D-4869-9BFC-B3EDA79D848A}" type="datetimeFigureOut">
              <a:rPr lang="en-CA" smtClean="0"/>
              <a:t>18/02/2012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C2C3C66-D3CF-4719-A8CD-8A2893AE85C7}" type="slidenum">
              <a:rPr lang="en-CA" smtClean="0"/>
              <a:t>‹#›</a:t>
            </a:fld>
            <a:endParaRPr lang="en-CA"/>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F10367-5F9D-4869-9BFC-B3EDA79D848A}" type="datetimeFigureOut">
              <a:rPr lang="en-CA" smtClean="0"/>
              <a:t>18/02/2012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C2C3C66-D3CF-4719-A8CD-8A2893AE85C7}"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F10367-5F9D-4869-9BFC-B3EDA79D848A}" type="datetimeFigureOut">
              <a:rPr lang="en-CA" smtClean="0"/>
              <a:t>18/02/2012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C2C3C66-D3CF-4719-A8CD-8A2893AE85C7}"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F10367-5F9D-4869-9BFC-B3EDA79D848A}" type="datetimeFigureOut">
              <a:rPr lang="en-CA" smtClean="0"/>
              <a:t>18/02/2012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C2C3C66-D3CF-4719-A8CD-8A2893AE85C7}"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BF10367-5F9D-4869-9BFC-B3EDA79D848A}" type="datetimeFigureOut">
              <a:rPr lang="en-CA" smtClean="0"/>
              <a:t>18/02/2012</a:t>
            </a:fld>
            <a:endParaRPr lang="en-CA"/>
          </a:p>
        </p:txBody>
      </p:sp>
      <p:sp>
        <p:nvSpPr>
          <p:cNvPr id="7" name="Slide Number Placeholder 6"/>
          <p:cNvSpPr>
            <a:spLocks noGrp="1"/>
          </p:cNvSpPr>
          <p:nvPr>
            <p:ph type="sldNum" sz="quarter" idx="12"/>
          </p:nvPr>
        </p:nvSpPr>
        <p:spPr/>
        <p:txBody>
          <a:bodyPr/>
          <a:lstStyle/>
          <a:p>
            <a:fld id="{CC2C3C66-D3CF-4719-A8CD-8A2893AE85C7}" type="slidenum">
              <a:rPr lang="en-CA" smtClean="0"/>
              <a:t>‹#›</a:t>
            </a:fld>
            <a:endParaRPr lang="en-C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C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F10367-5F9D-4869-9BFC-B3EDA79D848A}" type="datetimeFigureOut">
              <a:rPr lang="en-CA" smtClean="0"/>
              <a:t>18/02/2012</a:t>
            </a:fld>
            <a:endParaRPr lang="en-C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CA"/>
          </a:p>
        </p:txBody>
      </p:sp>
      <p:sp>
        <p:nvSpPr>
          <p:cNvPr id="7" name="Slide Number Placeholder 6"/>
          <p:cNvSpPr>
            <a:spLocks noGrp="1"/>
          </p:cNvSpPr>
          <p:nvPr>
            <p:ph type="sldNum" sz="quarter" idx="12"/>
          </p:nvPr>
        </p:nvSpPr>
        <p:spPr/>
        <p:txBody>
          <a:bodyPr/>
          <a:lstStyle/>
          <a:p>
            <a:fld id="{CC2C3C66-D3CF-4719-A8CD-8A2893AE85C7}" type="slidenum">
              <a:rPr lang="en-CA" smtClean="0"/>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F10367-5F9D-4869-9BFC-B3EDA79D848A}" type="datetimeFigureOut">
              <a:rPr lang="en-CA" smtClean="0"/>
              <a:t>18/02/2012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C2C3C66-D3CF-4719-A8CD-8A2893AE85C7}"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F10367-5F9D-4869-9BFC-B3EDA79D848A}" type="datetimeFigureOut">
              <a:rPr lang="en-CA" smtClean="0"/>
              <a:t>18/02/2012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C2C3C66-D3CF-4719-A8CD-8A2893AE85C7}"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BF10367-5F9D-4869-9BFC-B3EDA79D848A}" type="datetimeFigureOut">
              <a:rPr lang="en-CA" smtClean="0"/>
              <a:t>18/02/2012</a:t>
            </a:fld>
            <a:endParaRPr lang="en-C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C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C2C3C66-D3CF-4719-A8CD-8A2893AE85C7}"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hyperlink" Target="http://www.ontariohealthcoalition.c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ontariohealthcoalition.c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healthsystemfacts.com/Client/OHA/HSF_LP4W_LND_WebStation.nsf/page/Beds+staffed+and+in+operation+Ontario+1990+to+large"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ohc@sympatico.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smtClean="0"/>
              <a:t>Ontario Health Coalition</a:t>
            </a:r>
            <a:endParaRPr lang="en-CA" dirty="0"/>
          </a:p>
        </p:txBody>
      </p:sp>
      <p:sp>
        <p:nvSpPr>
          <p:cNvPr id="3" name="Subtitle 2"/>
          <p:cNvSpPr>
            <a:spLocks noGrp="1"/>
          </p:cNvSpPr>
          <p:nvPr>
            <p:ph type="subTitle" idx="1"/>
          </p:nvPr>
        </p:nvSpPr>
        <p:spPr/>
        <p:txBody>
          <a:bodyPr/>
          <a:lstStyle/>
          <a:p>
            <a:r>
              <a:rPr lang="en-CA" dirty="0" smtClean="0"/>
              <a:t>WEBINAR</a:t>
            </a:r>
          </a:p>
          <a:p>
            <a:r>
              <a:rPr lang="en-CA" dirty="0"/>
              <a:t>o</a:t>
            </a:r>
            <a:r>
              <a:rPr lang="en-CA" dirty="0" smtClean="0"/>
              <a:t>n the Drummond Commission Report</a:t>
            </a:r>
            <a:endParaRPr lang="en-CA"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830" r="50000" b="77576"/>
          <a:stretch/>
        </p:blipFill>
        <p:spPr>
          <a:xfrm>
            <a:off x="4644008" y="0"/>
            <a:ext cx="3528392" cy="2374567"/>
          </a:xfrm>
          <a:prstGeom prst="rect">
            <a:avLst/>
          </a:prstGeom>
        </p:spPr>
      </p:pic>
      <p:sp>
        <p:nvSpPr>
          <p:cNvPr id="4" name="TextBox 3"/>
          <p:cNvSpPr txBox="1"/>
          <p:nvPr/>
        </p:nvSpPr>
        <p:spPr>
          <a:xfrm>
            <a:off x="251520" y="1412776"/>
            <a:ext cx="4392488" cy="3970318"/>
          </a:xfrm>
          <a:prstGeom prst="rect">
            <a:avLst/>
          </a:prstGeom>
          <a:noFill/>
        </p:spPr>
        <p:txBody>
          <a:bodyPr wrap="square" rtlCol="0">
            <a:spAutoFit/>
          </a:bodyPr>
          <a:lstStyle/>
          <a:p>
            <a:pPr algn="ctr"/>
            <a:r>
              <a:rPr lang="en-CA" sz="2800" b="1" dirty="0" smtClean="0"/>
              <a:t>IF YOU ARE HAVING PROBLEMS </a:t>
            </a:r>
          </a:p>
          <a:p>
            <a:r>
              <a:rPr lang="en-CA" sz="2800" dirty="0" smtClean="0"/>
              <a:t>Instructions for fixing the sound or layout of the webinar - as you see it on your screen &amp; hear it in your home - are coming in just a minute. Hold tight!</a:t>
            </a:r>
            <a:endParaRPr lang="en-CA" sz="2800" dirty="0"/>
          </a:p>
        </p:txBody>
      </p:sp>
    </p:spTree>
    <p:extLst>
      <p:ext uri="{BB962C8B-B14F-4D97-AF65-F5344CB8AC3E}">
        <p14:creationId xmlns:p14="http://schemas.microsoft.com/office/powerpoint/2010/main" val="4034903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88024" y="233188"/>
            <a:ext cx="3313355" cy="1702160"/>
          </a:xfrm>
        </p:spPr>
        <p:txBody>
          <a:bodyPr>
            <a:normAutofit fontScale="90000"/>
          </a:bodyPr>
          <a:lstStyle/>
          <a:p>
            <a:r>
              <a:rPr lang="en-CA" dirty="0" smtClean="0"/>
              <a:t>Ontario Health Coalition</a:t>
            </a:r>
            <a:endParaRPr lang="en-CA" dirty="0"/>
          </a:p>
        </p:txBody>
      </p:sp>
      <p:sp>
        <p:nvSpPr>
          <p:cNvPr id="3" name="Subtitle 2"/>
          <p:cNvSpPr>
            <a:spLocks noGrp="1"/>
          </p:cNvSpPr>
          <p:nvPr>
            <p:ph type="subTitle" idx="1"/>
          </p:nvPr>
        </p:nvSpPr>
        <p:spPr>
          <a:xfrm>
            <a:off x="4788024" y="2420888"/>
            <a:ext cx="3309803" cy="1260629"/>
          </a:xfrm>
        </p:spPr>
        <p:txBody>
          <a:bodyPr/>
          <a:lstStyle/>
          <a:p>
            <a:r>
              <a:rPr lang="en-CA" dirty="0" smtClean="0"/>
              <a:t>WEBINAR</a:t>
            </a:r>
          </a:p>
          <a:p>
            <a:r>
              <a:rPr lang="en-CA" dirty="0"/>
              <a:t>o</a:t>
            </a:r>
            <a:r>
              <a:rPr lang="en-CA" dirty="0" smtClean="0"/>
              <a:t>n the Drummond Commission Report</a:t>
            </a:r>
            <a:endParaRPr lang="en-CA" dirty="0"/>
          </a:p>
        </p:txBody>
      </p:sp>
      <p:sp>
        <p:nvSpPr>
          <p:cNvPr id="4" name="TextBox 3"/>
          <p:cNvSpPr txBox="1"/>
          <p:nvPr/>
        </p:nvSpPr>
        <p:spPr>
          <a:xfrm>
            <a:off x="251520" y="1412776"/>
            <a:ext cx="4392488" cy="5016758"/>
          </a:xfrm>
          <a:prstGeom prst="rect">
            <a:avLst/>
          </a:prstGeom>
          <a:noFill/>
        </p:spPr>
        <p:txBody>
          <a:bodyPr wrap="square" rtlCol="0">
            <a:spAutoFit/>
          </a:bodyPr>
          <a:lstStyle/>
          <a:p>
            <a:r>
              <a:rPr lang="en-CA" sz="1600" dirty="0" smtClean="0"/>
              <a:t>If your computer normally plays sound you should be able to hear this webinar just fine. If the volume is too low, turn it up. Look for the volume icon near the bottom right of your computer screen. If that doesn’t work just plug in earphones or speakers into your computer. Look for the plug hole that has a little picture of earphones by it.</a:t>
            </a:r>
          </a:p>
          <a:p>
            <a:endParaRPr lang="en-CA" sz="1600" dirty="0"/>
          </a:p>
          <a:p>
            <a:r>
              <a:rPr lang="en-CA" sz="1600" dirty="0" smtClean="0"/>
              <a:t>If your computer does not have sound, you will have to dial in to the dial in number provided when you registered in order to hear sound.</a:t>
            </a:r>
          </a:p>
          <a:p>
            <a:r>
              <a:rPr lang="en-CA" sz="1600" dirty="0" smtClean="0"/>
              <a:t>If you have dial up internet (versus wireless), you can log off your computer and dial into the dial in number. In this way you can hear the webinar just like a conference call but you won’t be able to see the presentation.</a:t>
            </a:r>
            <a:endParaRPr lang="en-CA" sz="1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60648"/>
            <a:ext cx="1296144" cy="926635"/>
          </a:xfrm>
          <a:prstGeom prst="rect">
            <a:avLst/>
          </a:prstGeom>
        </p:spPr>
      </p:pic>
      <p:sp>
        <p:nvSpPr>
          <p:cNvPr id="7" name="TextBox 6"/>
          <p:cNvSpPr txBox="1"/>
          <p:nvPr/>
        </p:nvSpPr>
        <p:spPr>
          <a:xfrm>
            <a:off x="1907704" y="404664"/>
            <a:ext cx="2376264" cy="923330"/>
          </a:xfrm>
          <a:prstGeom prst="rect">
            <a:avLst/>
          </a:prstGeom>
          <a:noFill/>
        </p:spPr>
        <p:txBody>
          <a:bodyPr wrap="square" rtlCol="0">
            <a:spAutoFit/>
          </a:bodyPr>
          <a:lstStyle/>
          <a:p>
            <a:r>
              <a:rPr lang="en-CA" b="1" dirty="0" smtClean="0">
                <a:solidFill>
                  <a:srgbClr val="FF0000"/>
                </a:solidFill>
              </a:rPr>
              <a:t>IF YOU HAVE A PROBLEM HEARING THE WEBINAR</a:t>
            </a:r>
            <a:endParaRPr lang="en-CA" b="1" dirty="0">
              <a:solidFill>
                <a:srgbClr val="FF0000"/>
              </a:solidFill>
            </a:endParaRPr>
          </a:p>
        </p:txBody>
      </p:sp>
      <p:sp>
        <p:nvSpPr>
          <p:cNvPr id="8" name="TextBox 7"/>
          <p:cNvSpPr txBox="1"/>
          <p:nvPr/>
        </p:nvSpPr>
        <p:spPr>
          <a:xfrm>
            <a:off x="4860032" y="3573016"/>
            <a:ext cx="3096344" cy="1200329"/>
          </a:xfrm>
          <a:prstGeom prst="rect">
            <a:avLst/>
          </a:prstGeom>
          <a:noFill/>
        </p:spPr>
        <p:txBody>
          <a:bodyPr wrap="square" rtlCol="0">
            <a:spAutoFit/>
          </a:bodyPr>
          <a:lstStyle/>
          <a:p>
            <a:r>
              <a:rPr lang="en-CA" b="1" dirty="0" smtClean="0">
                <a:solidFill>
                  <a:srgbClr val="FF0000"/>
                </a:solidFill>
              </a:rPr>
              <a:t>If you need any technical assistance please dial </a:t>
            </a:r>
          </a:p>
          <a:p>
            <a:r>
              <a:rPr lang="en-CA" b="1" dirty="0" smtClean="0">
                <a:solidFill>
                  <a:srgbClr val="FF0000"/>
                </a:solidFill>
              </a:rPr>
              <a:t>1-877-283-7062 for support.</a:t>
            </a:r>
            <a:endParaRPr lang="en-CA" b="1" dirty="0">
              <a:solidFill>
                <a:srgbClr val="FF0000"/>
              </a:solidFill>
            </a:endParaRPr>
          </a:p>
        </p:txBody>
      </p:sp>
    </p:spTree>
    <p:extLst>
      <p:ext uri="{BB962C8B-B14F-4D97-AF65-F5344CB8AC3E}">
        <p14:creationId xmlns:p14="http://schemas.microsoft.com/office/powerpoint/2010/main" val="35120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648" y="548680"/>
            <a:ext cx="7024744" cy="936104"/>
          </a:xfrm>
        </p:spPr>
        <p:txBody>
          <a:bodyPr/>
          <a:lstStyle/>
          <a:p>
            <a:r>
              <a:rPr lang="en-CA" dirty="0" smtClean="0"/>
              <a:t>Webinar “How Do I….”</a:t>
            </a:r>
            <a:endParaRPr lang="en-C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00618050"/>
              </p:ext>
            </p:extLst>
          </p:nvPr>
        </p:nvGraphicFramePr>
        <p:xfrm>
          <a:off x="467544" y="1556792"/>
          <a:ext cx="8280920"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4716016" y="0"/>
            <a:ext cx="3384376" cy="369332"/>
          </a:xfrm>
          <a:prstGeom prst="rect">
            <a:avLst/>
          </a:prstGeom>
          <a:noFill/>
        </p:spPr>
        <p:txBody>
          <a:bodyPr wrap="square" rtlCol="0">
            <a:spAutoFit/>
          </a:bodyPr>
          <a:lstStyle/>
          <a:p>
            <a:r>
              <a:rPr lang="en-CA" b="1" dirty="0" smtClean="0">
                <a:solidFill>
                  <a:schemeClr val="bg1"/>
                </a:solidFill>
              </a:rPr>
              <a:t>Ontario Health Coalition</a:t>
            </a:r>
            <a:endParaRPr lang="en-CA" b="1" dirty="0">
              <a:solidFill>
                <a:schemeClr val="bg1"/>
              </a:solidFill>
            </a:endParaRPr>
          </a:p>
        </p:txBody>
      </p:sp>
    </p:spTree>
    <p:extLst>
      <p:ext uri="{BB962C8B-B14F-4D97-AF65-F5344CB8AC3E}">
        <p14:creationId xmlns:p14="http://schemas.microsoft.com/office/powerpoint/2010/main" val="161790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412776"/>
            <a:ext cx="7024744" cy="1143000"/>
          </a:xfrm>
        </p:spPr>
        <p:txBody>
          <a:bodyPr>
            <a:normAutofit fontScale="90000"/>
          </a:bodyPr>
          <a:lstStyle/>
          <a:p>
            <a:r>
              <a:rPr lang="en-CA" dirty="0" smtClean="0"/>
              <a:t>This webinar is being recorded</a:t>
            </a:r>
            <a:endParaRPr lang="en-CA" dirty="0"/>
          </a:p>
        </p:txBody>
      </p:sp>
      <p:sp>
        <p:nvSpPr>
          <p:cNvPr id="3" name="Content Placeholder 2"/>
          <p:cNvSpPr>
            <a:spLocks noGrp="1"/>
          </p:cNvSpPr>
          <p:nvPr>
            <p:ph idx="1"/>
          </p:nvPr>
        </p:nvSpPr>
        <p:spPr>
          <a:xfrm>
            <a:off x="1043492" y="2924943"/>
            <a:ext cx="6777317" cy="1224137"/>
          </a:xfrm>
          <a:solidFill>
            <a:schemeClr val="accent1">
              <a:lumMod val="20000"/>
              <a:lumOff val="80000"/>
            </a:schemeClr>
          </a:solidFill>
        </p:spPr>
        <p:txBody>
          <a:bodyPr/>
          <a:lstStyle/>
          <a:p>
            <a:r>
              <a:rPr lang="en-CA" dirty="0" smtClean="0"/>
              <a:t>It will be available on our website by tonight at </a:t>
            </a:r>
            <a:r>
              <a:rPr lang="en-CA" dirty="0" smtClean="0">
                <a:hlinkClick r:id="rId2"/>
              </a:rPr>
              <a:t>www.ontariohealthcoalition.ca</a:t>
            </a:r>
            <a:r>
              <a:rPr lang="en-CA" dirty="0" smtClean="0"/>
              <a:t> </a:t>
            </a:r>
            <a:endParaRPr lang="en-CA" dirty="0"/>
          </a:p>
        </p:txBody>
      </p:sp>
      <p:sp>
        <p:nvSpPr>
          <p:cNvPr id="5" name="TextBox 4"/>
          <p:cNvSpPr txBox="1"/>
          <p:nvPr/>
        </p:nvSpPr>
        <p:spPr>
          <a:xfrm>
            <a:off x="4716016" y="0"/>
            <a:ext cx="3384376" cy="369332"/>
          </a:xfrm>
          <a:prstGeom prst="rect">
            <a:avLst/>
          </a:prstGeom>
          <a:noFill/>
        </p:spPr>
        <p:txBody>
          <a:bodyPr wrap="square" rtlCol="0">
            <a:spAutoFit/>
          </a:bodyPr>
          <a:lstStyle/>
          <a:p>
            <a:r>
              <a:rPr lang="en-CA" b="1" dirty="0" smtClean="0">
                <a:solidFill>
                  <a:schemeClr val="bg1"/>
                </a:solidFill>
              </a:rPr>
              <a:t>Ontario Health Coalition</a:t>
            </a:r>
            <a:endParaRPr lang="en-CA" b="1" dirty="0">
              <a:solidFill>
                <a:schemeClr val="bg1"/>
              </a:solidFill>
            </a:endParaRPr>
          </a:p>
        </p:txBody>
      </p:sp>
    </p:spTree>
    <p:extLst>
      <p:ext uri="{BB962C8B-B14F-4D97-AF65-F5344CB8AC3E}">
        <p14:creationId xmlns:p14="http://schemas.microsoft.com/office/powerpoint/2010/main" val="831871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556792"/>
            <a:ext cx="7024744" cy="1143000"/>
          </a:xfrm>
        </p:spPr>
        <p:txBody>
          <a:bodyPr>
            <a:normAutofit fontScale="90000"/>
          </a:bodyPr>
          <a:lstStyle/>
          <a:p>
            <a:r>
              <a:rPr lang="en-CA" dirty="0" smtClean="0"/>
              <a:t>Yes. You can download your own copy of the power point presentation.</a:t>
            </a:r>
            <a:endParaRPr lang="en-CA" dirty="0"/>
          </a:p>
        </p:txBody>
      </p:sp>
      <p:sp>
        <p:nvSpPr>
          <p:cNvPr id="6" name="Content Placeholder 2"/>
          <p:cNvSpPr>
            <a:spLocks noGrp="1"/>
          </p:cNvSpPr>
          <p:nvPr>
            <p:ph idx="1"/>
          </p:nvPr>
        </p:nvSpPr>
        <p:spPr>
          <a:xfrm>
            <a:off x="1331640" y="3356992"/>
            <a:ext cx="6777317" cy="1224137"/>
          </a:xfrm>
          <a:solidFill>
            <a:schemeClr val="accent1">
              <a:lumMod val="20000"/>
              <a:lumOff val="80000"/>
            </a:schemeClr>
          </a:solidFill>
        </p:spPr>
        <p:txBody>
          <a:bodyPr/>
          <a:lstStyle/>
          <a:p>
            <a:r>
              <a:rPr lang="en-CA" dirty="0" smtClean="0"/>
              <a:t>It will be available on our website by tonight at </a:t>
            </a:r>
            <a:r>
              <a:rPr lang="en-CA" dirty="0" smtClean="0">
                <a:hlinkClick r:id="rId2"/>
              </a:rPr>
              <a:t>www.ontariohealthcoalition.ca</a:t>
            </a:r>
            <a:r>
              <a:rPr lang="en-CA" dirty="0" smtClean="0"/>
              <a:t> </a:t>
            </a:r>
            <a:endParaRPr lang="en-CA" dirty="0"/>
          </a:p>
        </p:txBody>
      </p:sp>
      <p:sp>
        <p:nvSpPr>
          <p:cNvPr id="8" name="TextBox 7"/>
          <p:cNvSpPr txBox="1"/>
          <p:nvPr/>
        </p:nvSpPr>
        <p:spPr>
          <a:xfrm>
            <a:off x="4716016" y="0"/>
            <a:ext cx="3384376" cy="369332"/>
          </a:xfrm>
          <a:prstGeom prst="rect">
            <a:avLst/>
          </a:prstGeom>
          <a:noFill/>
        </p:spPr>
        <p:txBody>
          <a:bodyPr wrap="square" rtlCol="0">
            <a:spAutoFit/>
          </a:bodyPr>
          <a:lstStyle/>
          <a:p>
            <a:r>
              <a:rPr lang="en-CA" b="1" dirty="0" smtClean="0">
                <a:solidFill>
                  <a:schemeClr val="bg1"/>
                </a:solidFill>
              </a:rPr>
              <a:t>Ontario Health Coalition</a:t>
            </a:r>
            <a:endParaRPr lang="en-CA" b="1" dirty="0">
              <a:solidFill>
                <a:schemeClr val="bg1"/>
              </a:solidFill>
            </a:endParaRPr>
          </a:p>
        </p:txBody>
      </p:sp>
    </p:spTree>
    <p:extLst>
      <p:ext uri="{BB962C8B-B14F-4D97-AF65-F5344CB8AC3E}">
        <p14:creationId xmlns:p14="http://schemas.microsoft.com/office/powerpoint/2010/main" val="1619864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HEALTH CARE FUNDING</a:t>
            </a:r>
            <a:endParaRPr lang="en-CA" dirty="0"/>
          </a:p>
        </p:txBody>
      </p:sp>
      <p:sp>
        <p:nvSpPr>
          <p:cNvPr id="3" name="Content Placeholder 2"/>
          <p:cNvSpPr>
            <a:spLocks noGrp="1"/>
          </p:cNvSpPr>
          <p:nvPr>
            <p:ph idx="1"/>
          </p:nvPr>
        </p:nvSpPr>
        <p:spPr/>
        <p:txBody>
          <a:bodyPr>
            <a:normAutofit/>
          </a:bodyPr>
          <a:lstStyle/>
          <a:p>
            <a:r>
              <a:rPr lang="en-CA" dirty="0" smtClean="0"/>
              <a:t>Major curtailment in funding proposed.</a:t>
            </a:r>
          </a:p>
          <a:p>
            <a:r>
              <a:rPr lang="en-CA" dirty="0" smtClean="0"/>
              <a:t>Government’s pre-election projections show &gt;$3 billion in cost curtailment over next 2 – 3 years.</a:t>
            </a:r>
          </a:p>
          <a:p>
            <a:pPr lvl="1"/>
            <a:r>
              <a:rPr lang="en-CA" dirty="0" smtClean="0"/>
              <a:t>Retrenchment would continue ‘til 2017-18 but breakdown of cost curtailment not available for remaining years.</a:t>
            </a:r>
          </a:p>
          <a:p>
            <a:r>
              <a:rPr lang="en-CA" dirty="0" smtClean="0"/>
              <a:t>Drummond recommends even lower funding projections.</a:t>
            </a:r>
          </a:p>
          <a:p>
            <a:endParaRPr lang="en-CA" dirty="0"/>
          </a:p>
        </p:txBody>
      </p:sp>
      <p:sp>
        <p:nvSpPr>
          <p:cNvPr id="5" name="TextBox 4"/>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1262298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92696"/>
            <a:ext cx="7024744" cy="1143000"/>
          </a:xfrm>
        </p:spPr>
        <p:txBody>
          <a:bodyPr/>
          <a:lstStyle/>
          <a:p>
            <a:r>
              <a:rPr lang="en-CA" dirty="0" smtClean="0"/>
              <a:t>Funding Background</a:t>
            </a:r>
            <a:endParaRPr lang="en-CA" dirty="0"/>
          </a:p>
        </p:txBody>
      </p:sp>
      <p:sp>
        <p:nvSpPr>
          <p:cNvPr id="3" name="Content Placeholder 2"/>
          <p:cNvSpPr>
            <a:spLocks noGrp="1"/>
          </p:cNvSpPr>
          <p:nvPr>
            <p:ph idx="1"/>
          </p:nvPr>
        </p:nvSpPr>
        <p:spPr>
          <a:xfrm>
            <a:off x="1043492" y="1844824"/>
            <a:ext cx="6777317" cy="4320480"/>
          </a:xfrm>
        </p:spPr>
        <p:txBody>
          <a:bodyPr>
            <a:normAutofit fontScale="85000" lnSpcReduction="20000"/>
          </a:bodyPr>
          <a:lstStyle/>
          <a:p>
            <a:pPr marL="365760" lvl="1" indent="0">
              <a:buNone/>
            </a:pPr>
            <a:r>
              <a:rPr lang="en-CA" dirty="0" smtClean="0">
                <a:solidFill>
                  <a:srgbClr val="0070C0"/>
                </a:solidFill>
              </a:rPr>
              <a:t>Harris </a:t>
            </a:r>
            <a:r>
              <a:rPr lang="en-CA" dirty="0">
                <a:solidFill>
                  <a:srgbClr val="0070C0"/>
                </a:solidFill>
              </a:rPr>
              <a:t>era (mid 1990s to early 2000s)</a:t>
            </a:r>
          </a:p>
          <a:p>
            <a:pPr lvl="2"/>
            <a:r>
              <a:rPr lang="en-CA" dirty="0"/>
              <a:t>Attempts to cut $1 billion from hospitals, actual cuts announced were $800 million</a:t>
            </a:r>
          </a:p>
          <a:p>
            <a:pPr lvl="2"/>
            <a:r>
              <a:rPr lang="en-CA" dirty="0" smtClean="0"/>
              <a:t>Compounded with major </a:t>
            </a:r>
            <a:r>
              <a:rPr lang="en-CA" dirty="0"/>
              <a:t>funds redirected towards </a:t>
            </a:r>
            <a:r>
              <a:rPr lang="en-CA" dirty="0" smtClean="0"/>
              <a:t>restructuring costs.  </a:t>
            </a:r>
            <a:r>
              <a:rPr lang="en-CA" dirty="0"/>
              <a:t>Provincial Auditor reports $3.8 billion spent on restructuring costs to close hospitals &amp; beds, move services, renovate, amalgamate and lay off staff</a:t>
            </a:r>
            <a:r>
              <a:rPr lang="en-CA" dirty="0" smtClean="0"/>
              <a:t>.</a:t>
            </a:r>
          </a:p>
          <a:p>
            <a:pPr marL="365760" lvl="1" indent="0">
              <a:buNone/>
            </a:pPr>
            <a:r>
              <a:rPr lang="en-CA" dirty="0" err="1" smtClean="0">
                <a:solidFill>
                  <a:srgbClr val="0070C0"/>
                </a:solidFill>
              </a:rPr>
              <a:t>McGuinty</a:t>
            </a:r>
            <a:r>
              <a:rPr lang="en-CA" dirty="0" smtClean="0">
                <a:solidFill>
                  <a:srgbClr val="0070C0"/>
                </a:solidFill>
              </a:rPr>
              <a:t> early years </a:t>
            </a:r>
          </a:p>
          <a:p>
            <a:pPr lvl="2"/>
            <a:r>
              <a:rPr lang="en-CA" dirty="0" err="1" smtClean="0"/>
              <a:t>Stablized</a:t>
            </a:r>
            <a:r>
              <a:rPr lang="en-CA" dirty="0" smtClean="0"/>
              <a:t> funding, opened hospital beds, continued opening </a:t>
            </a:r>
            <a:r>
              <a:rPr lang="en-CA" dirty="0" err="1" smtClean="0"/>
              <a:t>ltc</a:t>
            </a:r>
            <a:r>
              <a:rPr lang="en-CA" dirty="0" smtClean="0"/>
              <a:t> beds (at a slower pace)</a:t>
            </a:r>
          </a:p>
          <a:p>
            <a:pPr marL="365760" lvl="1" indent="0">
              <a:buNone/>
            </a:pPr>
            <a:r>
              <a:rPr lang="en-CA" dirty="0" err="1" smtClean="0">
                <a:solidFill>
                  <a:srgbClr val="0070C0"/>
                </a:solidFill>
              </a:rPr>
              <a:t>McGuinty</a:t>
            </a:r>
            <a:r>
              <a:rPr lang="en-CA" dirty="0" smtClean="0">
                <a:solidFill>
                  <a:srgbClr val="0070C0"/>
                </a:solidFill>
              </a:rPr>
              <a:t> last 3 – 4 years</a:t>
            </a:r>
          </a:p>
          <a:p>
            <a:pPr lvl="2"/>
            <a:r>
              <a:rPr lang="en-CA" dirty="0" smtClean="0"/>
              <a:t> Curtailment of hospital global budgets and changes to funding for hospitals in particular, also drugs– </a:t>
            </a:r>
          </a:p>
          <a:p>
            <a:pPr lvl="3"/>
            <a:r>
              <a:rPr lang="en-CA" dirty="0" smtClean="0"/>
              <a:t>Global funding set below inflation</a:t>
            </a:r>
          </a:p>
          <a:p>
            <a:pPr lvl="3"/>
            <a:r>
              <a:rPr lang="en-CA" dirty="0" smtClean="0"/>
              <a:t>A greater percentage of hospital funding special targeted funding for volumes  and other targets</a:t>
            </a:r>
            <a:endParaRPr lang="en-CA" dirty="0"/>
          </a:p>
        </p:txBody>
      </p:sp>
      <p:sp>
        <p:nvSpPr>
          <p:cNvPr id="4" name="TextBox 3"/>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2397249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580" y="764704"/>
            <a:ext cx="7704856" cy="901904"/>
          </a:xfrm>
        </p:spPr>
        <p:txBody>
          <a:bodyPr>
            <a:normAutofit fontScale="90000"/>
          </a:bodyPr>
          <a:lstStyle/>
          <a:p>
            <a:r>
              <a:rPr lang="en-CA" dirty="0" smtClean="0"/>
              <a:t>Funding Curtailment Means Cuts</a:t>
            </a:r>
            <a:endParaRPr lang="en-CA" dirty="0"/>
          </a:p>
        </p:txBody>
      </p:sp>
      <p:sp>
        <p:nvSpPr>
          <p:cNvPr id="3" name="Content Placeholder 2"/>
          <p:cNvSpPr>
            <a:spLocks noGrp="1"/>
          </p:cNvSpPr>
          <p:nvPr>
            <p:ph idx="1"/>
          </p:nvPr>
        </p:nvSpPr>
        <p:spPr>
          <a:xfrm>
            <a:off x="1115616" y="1772816"/>
            <a:ext cx="6777317" cy="4248472"/>
          </a:xfrm>
        </p:spPr>
        <p:txBody>
          <a:bodyPr>
            <a:normAutofit fontScale="77500" lnSpcReduction="20000"/>
          </a:bodyPr>
          <a:lstStyle/>
          <a:p>
            <a:pPr marL="68580" indent="0">
              <a:buNone/>
            </a:pPr>
            <a:r>
              <a:rPr lang="en-CA" dirty="0" smtClean="0">
                <a:solidFill>
                  <a:srgbClr val="0070C0"/>
                </a:solidFill>
              </a:rPr>
              <a:t>Ontario Auditor General’s Report shows &gt;$3 billion cost carve-out at projected 3.6 % increase annually for 3 years:</a:t>
            </a:r>
          </a:p>
          <a:p>
            <a:endParaRPr lang="en-CA" dirty="0"/>
          </a:p>
          <a:p>
            <a:r>
              <a:rPr lang="en-CA" dirty="0" smtClean="0"/>
              <a:t>&gt;$1 billion to be carved out of hospital increases over next 2 – 3 years.</a:t>
            </a:r>
          </a:p>
          <a:p>
            <a:r>
              <a:rPr lang="en-CA" dirty="0" smtClean="0"/>
              <a:t>&gt;$2.05 billion to be carved out of OHIP increases over next 2 – 3 years.</a:t>
            </a:r>
          </a:p>
          <a:p>
            <a:r>
              <a:rPr lang="en-CA" dirty="0" smtClean="0"/>
              <a:t>Home care funding growth to be less than 1/3 of what it has been for last 8 years.</a:t>
            </a:r>
          </a:p>
          <a:p>
            <a:r>
              <a:rPr lang="en-CA" dirty="0" smtClean="0"/>
              <a:t>Long-term care funding growth to be ½ of what it has been for last 8 years.</a:t>
            </a:r>
          </a:p>
          <a:p>
            <a:pPr marL="68580" indent="0">
              <a:buNone/>
            </a:pPr>
            <a:r>
              <a:rPr lang="en-CA" dirty="0" smtClean="0">
                <a:solidFill>
                  <a:srgbClr val="0070C0"/>
                </a:solidFill>
              </a:rPr>
              <a:t>The Auditor warns that these targets are “aggressive” </a:t>
            </a:r>
          </a:p>
          <a:p>
            <a:r>
              <a:rPr lang="en-CA" dirty="0" smtClean="0">
                <a:solidFill>
                  <a:srgbClr val="0070C0"/>
                </a:solidFill>
              </a:rPr>
              <a:t>Raises concerns about the existing wait lists in home and long-term care, and the viability of cutting hospital care to below population need.</a:t>
            </a:r>
          </a:p>
          <a:p>
            <a:endParaRPr lang="en-CA" dirty="0"/>
          </a:p>
        </p:txBody>
      </p:sp>
      <p:sp>
        <p:nvSpPr>
          <p:cNvPr id="4" name="TextBox 3"/>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1098481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Drummond Recommends Deeper Curtailment</a:t>
            </a:r>
            <a:endParaRPr lang="en-CA" dirty="0"/>
          </a:p>
        </p:txBody>
      </p:sp>
      <p:sp>
        <p:nvSpPr>
          <p:cNvPr id="3" name="Content Placeholder 2"/>
          <p:cNvSpPr>
            <a:spLocks noGrp="1"/>
          </p:cNvSpPr>
          <p:nvPr>
            <p:ph idx="1"/>
          </p:nvPr>
        </p:nvSpPr>
        <p:spPr>
          <a:xfrm>
            <a:off x="1043492" y="2492896"/>
            <a:ext cx="6777317" cy="3240360"/>
          </a:xfrm>
        </p:spPr>
        <p:txBody>
          <a:bodyPr>
            <a:normAutofit/>
          </a:bodyPr>
          <a:lstStyle/>
          <a:p>
            <a:r>
              <a:rPr lang="en-CA" dirty="0" smtClean="0"/>
              <a:t>He recommends health care funding increases should be 2.5% not 3.6%. This amounts to a further funding curtailment of $500 million per year.</a:t>
            </a:r>
            <a:endParaRPr lang="en-CA" dirty="0"/>
          </a:p>
        </p:txBody>
      </p:sp>
      <p:sp>
        <p:nvSpPr>
          <p:cNvPr id="4" name="TextBox 3"/>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1817720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Creating A Crisis </a:t>
            </a:r>
            <a:endParaRPr lang="en-CA" dirty="0"/>
          </a:p>
        </p:txBody>
      </p:sp>
      <p:sp>
        <p:nvSpPr>
          <p:cNvPr id="3" name="Content Placeholder 2"/>
          <p:cNvSpPr>
            <a:spLocks noGrp="1"/>
          </p:cNvSpPr>
          <p:nvPr>
            <p:ph idx="1"/>
          </p:nvPr>
        </p:nvSpPr>
        <p:spPr/>
        <p:txBody>
          <a:bodyPr/>
          <a:lstStyle/>
          <a:p>
            <a:r>
              <a:rPr lang="en-CA" dirty="0" smtClean="0"/>
              <a:t>Drummond starts his Health Care chapter by stoking fears of  health care eating up the provincial budget.</a:t>
            </a:r>
          </a:p>
          <a:p>
            <a:r>
              <a:rPr lang="en-CA" dirty="0" smtClean="0"/>
              <a:t>This claim is demonstrably false.</a:t>
            </a:r>
          </a:p>
          <a:p>
            <a:r>
              <a:rPr lang="en-CA" dirty="0" smtClean="0"/>
              <a:t>Health care is shrinking, not growing, as a proportion of our provincial budget spending.</a:t>
            </a:r>
            <a:endParaRPr lang="en-CA" dirty="0"/>
          </a:p>
        </p:txBody>
      </p:sp>
      <p:sp>
        <p:nvSpPr>
          <p:cNvPr id="4" name="TextBox 3"/>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1596221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527962867"/>
              </p:ext>
            </p:extLst>
          </p:nvPr>
        </p:nvGraphicFramePr>
        <p:xfrm>
          <a:off x="755576" y="1052736"/>
          <a:ext cx="6376670" cy="32416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154320089"/>
              </p:ext>
            </p:extLst>
          </p:nvPr>
        </p:nvGraphicFramePr>
        <p:xfrm>
          <a:off x="5724128" y="4005064"/>
          <a:ext cx="2227580" cy="1760220"/>
        </p:xfrm>
        <a:graphic>
          <a:graphicData uri="http://schemas.openxmlformats.org/drawingml/2006/table">
            <a:tbl>
              <a:tblPr firstRow="1" firstCol="1" bandRow="1">
                <a:tableStyleId>{5C22544A-7EE6-4342-B048-85BDC9FD1C3A}</a:tableStyleId>
              </a:tblPr>
              <a:tblGrid>
                <a:gridCol w="819785"/>
                <a:gridCol w="1407795"/>
              </a:tblGrid>
              <a:tr h="215900">
                <a:tc>
                  <a:txBody>
                    <a:bodyPr/>
                    <a:lstStyle/>
                    <a:p>
                      <a:pPr algn="ctr">
                        <a:lnSpc>
                          <a:spcPct val="150000"/>
                        </a:lnSpc>
                        <a:spcAft>
                          <a:spcPts val="0"/>
                        </a:spcAft>
                      </a:pPr>
                      <a:r>
                        <a:rPr lang="en-CA" sz="1100" dirty="0">
                          <a:effectLst/>
                        </a:rPr>
                        <a:t>Year</a:t>
                      </a:r>
                      <a:endParaRPr lang="en-CA"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CA" sz="1100">
                          <a:effectLst/>
                        </a:rPr>
                        <a:t>Health Spending as % of Program Spending</a:t>
                      </a:r>
                      <a:endParaRPr lang="en-CA"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5900">
                <a:tc>
                  <a:txBody>
                    <a:bodyPr/>
                    <a:lstStyle/>
                    <a:p>
                      <a:pPr algn="ctr">
                        <a:lnSpc>
                          <a:spcPct val="150000"/>
                        </a:lnSpc>
                        <a:spcAft>
                          <a:spcPts val="0"/>
                        </a:spcAft>
                      </a:pPr>
                      <a:r>
                        <a:rPr lang="en-CA" sz="1100" dirty="0">
                          <a:effectLst/>
                        </a:rPr>
                        <a:t>2011</a:t>
                      </a:r>
                      <a:endParaRPr lang="en-CA"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CA" sz="1100" dirty="0">
                          <a:effectLst/>
                        </a:rPr>
                        <a:t>42</a:t>
                      </a:r>
                      <a:endParaRPr lang="en-CA"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5900">
                <a:tc>
                  <a:txBody>
                    <a:bodyPr/>
                    <a:lstStyle/>
                    <a:p>
                      <a:pPr algn="ctr">
                        <a:lnSpc>
                          <a:spcPct val="150000"/>
                        </a:lnSpc>
                        <a:spcAft>
                          <a:spcPts val="0"/>
                        </a:spcAft>
                      </a:pPr>
                      <a:r>
                        <a:rPr lang="en-CA" sz="1100">
                          <a:effectLst/>
                        </a:rPr>
                        <a:t>2008</a:t>
                      </a:r>
                      <a:endParaRPr lang="en-CA"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CA" sz="1100" dirty="0">
                          <a:effectLst/>
                        </a:rPr>
                        <a:t>46</a:t>
                      </a:r>
                      <a:endParaRPr lang="en-CA"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5900">
                <a:tc>
                  <a:txBody>
                    <a:bodyPr/>
                    <a:lstStyle/>
                    <a:p>
                      <a:pPr algn="ctr">
                        <a:lnSpc>
                          <a:spcPct val="150000"/>
                        </a:lnSpc>
                        <a:spcAft>
                          <a:spcPts val="0"/>
                        </a:spcAft>
                      </a:pPr>
                      <a:r>
                        <a:rPr lang="en-CA" sz="1100">
                          <a:effectLst/>
                        </a:rPr>
                        <a:t>2005</a:t>
                      </a:r>
                      <a:endParaRPr lang="en-CA"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CA" sz="1100" dirty="0">
                          <a:effectLst/>
                        </a:rPr>
                        <a:t>46</a:t>
                      </a:r>
                      <a:endParaRPr lang="en-CA"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5900">
                <a:tc>
                  <a:txBody>
                    <a:bodyPr/>
                    <a:lstStyle/>
                    <a:p>
                      <a:pPr algn="ctr">
                        <a:lnSpc>
                          <a:spcPct val="150000"/>
                        </a:lnSpc>
                        <a:spcAft>
                          <a:spcPts val="0"/>
                        </a:spcAft>
                      </a:pPr>
                      <a:r>
                        <a:rPr lang="en-CA" sz="1100">
                          <a:effectLst/>
                        </a:rPr>
                        <a:t>2002</a:t>
                      </a:r>
                      <a:endParaRPr lang="en-CA"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CA" sz="1100" dirty="0">
                          <a:effectLst/>
                        </a:rPr>
                        <a:t>47</a:t>
                      </a:r>
                      <a:endParaRPr lang="en-CA"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Text Box 17"/>
          <p:cNvSpPr txBox="1"/>
          <p:nvPr/>
        </p:nvSpPr>
        <p:spPr>
          <a:xfrm>
            <a:off x="539552" y="6021288"/>
            <a:ext cx="6552728" cy="432048"/>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CA" sz="1200" dirty="0"/>
              <a:t>Source: Ontario Budgets, Ministry of Finance, 2002, 2005, 2008, 2011</a:t>
            </a:r>
          </a:p>
        </p:txBody>
      </p:sp>
      <p:sp>
        <p:nvSpPr>
          <p:cNvPr id="5" name="TextBox 4"/>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1230416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908720"/>
            <a:ext cx="7344816" cy="1600438"/>
          </a:xfrm>
          <a:prstGeom prst="rect">
            <a:avLst/>
          </a:prstGeom>
          <a:noFill/>
        </p:spPr>
        <p:txBody>
          <a:bodyPr wrap="square" rtlCol="0">
            <a:spAutoFit/>
          </a:bodyPr>
          <a:lstStyle/>
          <a:p>
            <a:r>
              <a:rPr lang="en-CA" sz="3200" dirty="0">
                <a:solidFill>
                  <a:srgbClr val="92D050"/>
                </a:solidFill>
              </a:rPr>
              <a:t>A Closer Look at the Revenue Side:</a:t>
            </a:r>
            <a:br>
              <a:rPr lang="en-CA" sz="3200" dirty="0">
                <a:solidFill>
                  <a:srgbClr val="92D050"/>
                </a:solidFill>
              </a:rPr>
            </a:br>
            <a:r>
              <a:rPr lang="en-CA" sz="2400" dirty="0">
                <a:solidFill>
                  <a:srgbClr val="92D050"/>
                </a:solidFill>
              </a:rPr>
              <a:t>Tax Cuts, Not Health Care are Eating Up the Provincial Budget</a:t>
            </a:r>
          </a:p>
          <a:p>
            <a:endParaRPr lang="en-CA"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604977" y="3068960"/>
            <a:ext cx="6495415" cy="3299460"/>
          </a:xfrm>
          <a:prstGeom prst="rect">
            <a:avLst/>
          </a:prstGeom>
          <a:noFill/>
          <a:ln>
            <a:noFill/>
          </a:ln>
        </p:spPr>
      </p:pic>
      <p:sp>
        <p:nvSpPr>
          <p:cNvPr id="4" name="TextBox 3"/>
          <p:cNvSpPr txBox="1"/>
          <p:nvPr/>
        </p:nvSpPr>
        <p:spPr>
          <a:xfrm>
            <a:off x="741496" y="2348880"/>
            <a:ext cx="7344816" cy="923330"/>
          </a:xfrm>
          <a:prstGeom prst="rect">
            <a:avLst/>
          </a:prstGeom>
          <a:noFill/>
        </p:spPr>
        <p:txBody>
          <a:bodyPr wrap="square" rtlCol="0">
            <a:spAutoFit/>
          </a:bodyPr>
          <a:lstStyle/>
          <a:p>
            <a:r>
              <a:rPr lang="en-CA" b="1" dirty="0"/>
              <a:t>Annual Tax Cut Impact on Provincial Budget Capacity, </a:t>
            </a:r>
            <a:endParaRPr lang="en-CA" dirty="0"/>
          </a:p>
          <a:p>
            <a:r>
              <a:rPr lang="en-CA" b="1" dirty="0"/>
              <a:t>           Ontario 1995-96 to 2009-10</a:t>
            </a:r>
            <a:endParaRPr lang="en-CA" dirty="0"/>
          </a:p>
          <a:p>
            <a:endParaRPr lang="en-CA" dirty="0"/>
          </a:p>
        </p:txBody>
      </p:sp>
      <p:sp>
        <p:nvSpPr>
          <p:cNvPr id="5" name="TextBox 4"/>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
        <p:nvSpPr>
          <p:cNvPr id="6" name="TextBox 5"/>
          <p:cNvSpPr txBox="1"/>
          <p:nvPr/>
        </p:nvSpPr>
        <p:spPr>
          <a:xfrm>
            <a:off x="539552" y="3272210"/>
            <a:ext cx="1224136" cy="2954655"/>
          </a:xfrm>
          <a:prstGeom prst="rect">
            <a:avLst/>
          </a:prstGeom>
          <a:noFill/>
        </p:spPr>
        <p:txBody>
          <a:bodyPr wrap="square" rtlCol="0">
            <a:spAutoFit/>
          </a:bodyPr>
          <a:lstStyle/>
          <a:p>
            <a:r>
              <a:rPr lang="en-CA" sz="1200" dirty="0" smtClean="0"/>
              <a:t>Ontario has engaged in the most prolonged and deepest tax cuts of any province. These have mainly benefitted the highest income categories and corporations</a:t>
            </a:r>
            <a:r>
              <a:rPr lang="en-CA" dirty="0" smtClean="0"/>
              <a:t>.</a:t>
            </a:r>
            <a:endParaRPr lang="en-CA" dirty="0"/>
          </a:p>
        </p:txBody>
      </p:sp>
    </p:spTree>
    <p:extLst>
      <p:ext uri="{BB962C8B-B14F-4D97-AF65-F5344CB8AC3E}">
        <p14:creationId xmlns:p14="http://schemas.microsoft.com/office/powerpoint/2010/main" val="3403665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61911419"/>
              </p:ext>
            </p:extLst>
          </p:nvPr>
        </p:nvGraphicFramePr>
        <p:xfrm>
          <a:off x="755576" y="620688"/>
          <a:ext cx="2699092" cy="3511002"/>
        </p:xfrm>
        <a:graphic>
          <a:graphicData uri="http://schemas.openxmlformats.org/drawingml/2006/table">
            <a:tbl>
              <a:tblPr firstRow="1" bandRow="1">
                <a:tableStyleId>{5C22544A-7EE6-4342-B048-85BDC9FD1C3A}</a:tableStyleId>
              </a:tblPr>
              <a:tblGrid>
                <a:gridCol w="1261311"/>
                <a:gridCol w="1437781"/>
              </a:tblGrid>
              <a:tr h="669096">
                <a:tc gridSpan="2">
                  <a:txBody>
                    <a:bodyPr/>
                    <a:lstStyle/>
                    <a:p>
                      <a:pPr algn="ctr">
                        <a:lnSpc>
                          <a:spcPct val="115000"/>
                        </a:lnSpc>
                        <a:spcAft>
                          <a:spcPts val="0"/>
                        </a:spcAft>
                      </a:pPr>
                      <a:r>
                        <a:rPr lang="en-CA" sz="1100" dirty="0">
                          <a:effectLst/>
                        </a:rPr>
                        <a:t>Public Health Care Spending by Province – Per Capita 2010</a:t>
                      </a:r>
                    </a:p>
                    <a:p>
                      <a:pPr algn="ctr">
                        <a:lnSpc>
                          <a:spcPct val="115000"/>
                        </a:lnSpc>
                        <a:spcAft>
                          <a:spcPts val="0"/>
                        </a:spcAft>
                      </a:pPr>
                      <a:r>
                        <a:rPr lang="en-CA" sz="1100" dirty="0">
                          <a:effectLst/>
                        </a:rPr>
                        <a:t>Ontario 8</a:t>
                      </a:r>
                      <a:r>
                        <a:rPr lang="en-CA" sz="1100" baseline="30000" dirty="0">
                          <a:effectLst/>
                        </a:rPr>
                        <a:t>th</a:t>
                      </a:r>
                      <a:r>
                        <a:rPr lang="en-CA" sz="1100" dirty="0">
                          <a:effectLst/>
                        </a:rPr>
                        <a:t> of 10 Provinces</a:t>
                      </a:r>
                      <a:endParaRPr lang="en-CA" sz="1100" dirty="0">
                        <a:effectLst/>
                        <a:latin typeface="Calibri"/>
                        <a:ea typeface="Calibri"/>
                        <a:cs typeface="Times New Roman"/>
                      </a:endParaRPr>
                    </a:p>
                  </a:txBody>
                  <a:tcPr marL="91344" marR="91344" marT="45672" marB="456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r>
              <a:tr h="283928">
                <a:tc>
                  <a:txBody>
                    <a:bodyPr/>
                    <a:lstStyle/>
                    <a:p>
                      <a:pPr algn="r">
                        <a:lnSpc>
                          <a:spcPct val="115000"/>
                        </a:lnSpc>
                        <a:spcAft>
                          <a:spcPts val="0"/>
                        </a:spcAft>
                      </a:pPr>
                      <a:r>
                        <a:rPr lang="en-CA" sz="1100">
                          <a:effectLst/>
                        </a:rPr>
                        <a:t>Newfoundland</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a:effectLst/>
                        </a:rPr>
                        <a:t>$ 4,982.9</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a:effectLst/>
                        </a:rPr>
                        <a:t>Alberta</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a:effectLst/>
                        </a:rPr>
                        <a:t>$ 4,762.9</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a:effectLst/>
                        </a:rPr>
                        <a:t>Manitoba</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a:effectLst/>
                        </a:rPr>
                        <a:t>$ 4,611.5</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a:effectLst/>
                        </a:rPr>
                        <a:t>Saskatchewan</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a:effectLst/>
                        </a:rPr>
                        <a:t>$ 4,602.1</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a:effectLst/>
                        </a:rPr>
                        <a:t>PEI</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dirty="0">
                          <a:effectLst/>
                        </a:rPr>
                        <a:t>$ 4,389.6</a:t>
                      </a:r>
                      <a:endParaRPr lang="en-CA" sz="1100" dirty="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a:effectLst/>
                        </a:rPr>
                        <a:t>New Brunswick</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a:effectLst/>
                        </a:rPr>
                        <a:t>$ 4,210.5</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a:effectLst/>
                        </a:rPr>
                        <a:t>Nova Scotia</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dirty="0">
                          <a:effectLst/>
                        </a:rPr>
                        <a:t>$ 4,192.9</a:t>
                      </a:r>
                      <a:endParaRPr lang="en-CA" sz="1100" dirty="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b="1" dirty="0">
                          <a:solidFill>
                            <a:srgbClr val="FF0000"/>
                          </a:solidFill>
                          <a:effectLst/>
                        </a:rPr>
                        <a:t>Ontario</a:t>
                      </a:r>
                      <a:endParaRPr lang="en-CA" sz="1100" b="1" dirty="0">
                        <a:solidFill>
                          <a:srgbClr val="FF0000"/>
                        </a:solidFill>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b="1" dirty="0">
                          <a:solidFill>
                            <a:srgbClr val="FF0000"/>
                          </a:solidFill>
                          <a:effectLst/>
                        </a:rPr>
                        <a:t>$ 3,911.7</a:t>
                      </a:r>
                      <a:endParaRPr lang="en-CA" sz="1100" b="1" dirty="0">
                        <a:solidFill>
                          <a:srgbClr val="FF0000"/>
                        </a:solidFill>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a:effectLst/>
                        </a:rPr>
                        <a:t>British Columbia</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a:effectLst/>
                        </a:rPr>
                        <a:t>$ 3,801.8</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r">
                        <a:lnSpc>
                          <a:spcPct val="115000"/>
                        </a:lnSpc>
                        <a:spcAft>
                          <a:spcPts val="0"/>
                        </a:spcAft>
                      </a:pPr>
                      <a:r>
                        <a:rPr lang="en-CA" sz="1100">
                          <a:effectLst/>
                        </a:rPr>
                        <a:t>Quebec</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CA" sz="1100" dirty="0">
                          <a:effectLst/>
                        </a:rPr>
                        <a:t>$ 3,603.3</a:t>
                      </a:r>
                      <a:endParaRPr lang="en-CA" sz="1100" dirty="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377633311"/>
              </p:ext>
            </p:extLst>
          </p:nvPr>
        </p:nvGraphicFramePr>
        <p:xfrm>
          <a:off x="5436096" y="2564904"/>
          <a:ext cx="2879242" cy="3703788"/>
        </p:xfrm>
        <a:graphic>
          <a:graphicData uri="http://schemas.openxmlformats.org/drawingml/2006/table">
            <a:tbl>
              <a:tblPr firstRow="1" bandRow="1">
                <a:tableStyleId>{5C22544A-7EE6-4342-B048-85BDC9FD1C3A}</a:tableStyleId>
              </a:tblPr>
              <a:tblGrid>
                <a:gridCol w="1350497"/>
                <a:gridCol w="1528745"/>
              </a:tblGrid>
              <a:tr h="669096">
                <a:tc gridSpan="2">
                  <a:txBody>
                    <a:bodyPr/>
                    <a:lstStyle/>
                    <a:p>
                      <a:pPr algn="ctr">
                        <a:lnSpc>
                          <a:spcPct val="115000"/>
                        </a:lnSpc>
                        <a:spcAft>
                          <a:spcPts val="0"/>
                        </a:spcAft>
                      </a:pPr>
                      <a:r>
                        <a:rPr lang="en-CA" sz="1100" dirty="0">
                          <a:effectLst/>
                        </a:rPr>
                        <a:t>Public Health Care Spending by Province 2010</a:t>
                      </a:r>
                    </a:p>
                    <a:p>
                      <a:pPr algn="ctr">
                        <a:lnSpc>
                          <a:spcPct val="115000"/>
                        </a:lnSpc>
                        <a:spcAft>
                          <a:spcPts val="0"/>
                        </a:spcAft>
                      </a:pPr>
                      <a:r>
                        <a:rPr lang="en-CA" sz="1100" dirty="0">
                          <a:effectLst/>
                        </a:rPr>
                        <a:t>as a % of Provincial GDP</a:t>
                      </a:r>
                    </a:p>
                    <a:p>
                      <a:pPr algn="ctr">
                        <a:lnSpc>
                          <a:spcPct val="115000"/>
                        </a:lnSpc>
                        <a:spcAft>
                          <a:spcPts val="0"/>
                        </a:spcAft>
                      </a:pPr>
                      <a:r>
                        <a:rPr lang="en-CA" sz="1100" dirty="0">
                          <a:effectLst/>
                        </a:rPr>
                        <a:t>Ontario 8</a:t>
                      </a:r>
                      <a:r>
                        <a:rPr lang="en-CA" sz="1100" baseline="30000" dirty="0">
                          <a:effectLst/>
                        </a:rPr>
                        <a:t>th</a:t>
                      </a:r>
                      <a:r>
                        <a:rPr lang="en-CA" sz="1100" dirty="0">
                          <a:effectLst/>
                        </a:rPr>
                        <a:t> of 10 Provinces</a:t>
                      </a:r>
                      <a:endParaRPr lang="en-CA" sz="1100" dirty="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r>
              <a:tr h="283928">
                <a:tc>
                  <a:txBody>
                    <a:bodyPr/>
                    <a:lstStyle/>
                    <a:p>
                      <a:pPr algn="l">
                        <a:lnSpc>
                          <a:spcPct val="115000"/>
                        </a:lnSpc>
                        <a:spcAft>
                          <a:spcPts val="0"/>
                        </a:spcAft>
                      </a:pPr>
                      <a:r>
                        <a:rPr lang="en-CA" sz="1100">
                          <a:effectLst/>
                        </a:rPr>
                        <a:t>PEI</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a:effectLst/>
                        </a:rPr>
                        <a:t>12.8</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a:effectLst/>
                        </a:rPr>
                        <a:t>Nova Scotia</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a:effectLst/>
                        </a:rPr>
                        <a:t>11.0</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a:effectLst/>
                        </a:rPr>
                        <a:t>New Brunswick</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a:effectLst/>
                        </a:rPr>
                        <a:t>10.8</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a:effectLst/>
                        </a:rPr>
                        <a:t>Manitoba</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a:effectLst/>
                        </a:rPr>
                        <a:t>10.7</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a:effectLst/>
                        </a:rPr>
                        <a:t>Newfoundland</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a:effectLst/>
                        </a:rPr>
                        <a:t>9.3</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a:effectLst/>
                        </a:rPr>
                        <a:t>Quebec</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a:effectLst/>
                        </a:rPr>
                        <a:t>8.9</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a:effectLst/>
                        </a:rPr>
                        <a:t>British Columbia</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a:effectLst/>
                        </a:rPr>
                        <a:t>8.5</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b="1" dirty="0">
                          <a:solidFill>
                            <a:srgbClr val="FF0000"/>
                          </a:solidFill>
                          <a:effectLst/>
                        </a:rPr>
                        <a:t>Ontario</a:t>
                      </a:r>
                      <a:endParaRPr lang="en-CA" sz="1100" b="1" dirty="0">
                        <a:solidFill>
                          <a:srgbClr val="FF0000"/>
                        </a:solidFill>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b="1" dirty="0">
                          <a:solidFill>
                            <a:srgbClr val="FF0000"/>
                          </a:solidFill>
                          <a:effectLst/>
                        </a:rPr>
                        <a:t>8.4</a:t>
                      </a:r>
                      <a:endParaRPr lang="en-CA" sz="1100" b="1" dirty="0">
                        <a:solidFill>
                          <a:srgbClr val="FF0000"/>
                        </a:solidFill>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a:effectLst/>
                        </a:rPr>
                        <a:t>Saskatchewan</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a:effectLst/>
                        </a:rPr>
                        <a:t>7.9</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28">
                <a:tc>
                  <a:txBody>
                    <a:bodyPr/>
                    <a:lstStyle/>
                    <a:p>
                      <a:pPr algn="l">
                        <a:lnSpc>
                          <a:spcPct val="115000"/>
                        </a:lnSpc>
                        <a:spcAft>
                          <a:spcPts val="0"/>
                        </a:spcAft>
                      </a:pPr>
                      <a:r>
                        <a:rPr lang="en-CA" sz="1100">
                          <a:effectLst/>
                        </a:rPr>
                        <a:t>Alberta</a:t>
                      </a:r>
                      <a:endParaRPr lang="en-CA" sz="110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CA" sz="1100" dirty="0">
                          <a:effectLst/>
                        </a:rPr>
                        <a:t>6.6</a:t>
                      </a:r>
                      <a:endParaRPr lang="en-CA" sz="1100" dirty="0">
                        <a:effectLst/>
                        <a:latin typeface="Calibri"/>
                        <a:ea typeface="Calibri"/>
                        <a:cs typeface="Times New Roman"/>
                      </a:endParaRPr>
                    </a:p>
                  </a:txBody>
                  <a:tcPr marL="91344" marR="91344" marT="45672" marB="456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TextBox 3"/>
          <p:cNvSpPr txBox="1"/>
          <p:nvPr/>
        </p:nvSpPr>
        <p:spPr>
          <a:xfrm>
            <a:off x="4067944" y="908720"/>
            <a:ext cx="4032448" cy="1754326"/>
          </a:xfrm>
          <a:prstGeom prst="rect">
            <a:avLst/>
          </a:prstGeom>
          <a:noFill/>
        </p:spPr>
        <p:txBody>
          <a:bodyPr wrap="square" rtlCol="0">
            <a:spAutoFit/>
          </a:bodyPr>
          <a:lstStyle/>
          <a:p>
            <a:r>
              <a:rPr lang="en-CA" dirty="0"/>
              <a:t>Tables 1 &amp; 2 show Ontario’s health spending ranking; on a per-person basis and as a percentage of GDP. By both measures, Ontario ranks eighth out of ten provinces. </a:t>
            </a:r>
          </a:p>
          <a:p>
            <a:endParaRPr lang="en-CA" dirty="0"/>
          </a:p>
        </p:txBody>
      </p:sp>
      <p:sp>
        <p:nvSpPr>
          <p:cNvPr id="5" name="TextBox 4"/>
          <p:cNvSpPr txBox="1"/>
          <p:nvPr/>
        </p:nvSpPr>
        <p:spPr>
          <a:xfrm>
            <a:off x="827584" y="4293096"/>
            <a:ext cx="4104456" cy="2031325"/>
          </a:xfrm>
          <a:prstGeom prst="rect">
            <a:avLst/>
          </a:prstGeom>
          <a:noFill/>
        </p:spPr>
        <p:txBody>
          <a:bodyPr wrap="square" rtlCol="0">
            <a:spAutoFit/>
          </a:bodyPr>
          <a:lstStyle/>
          <a:p>
            <a:r>
              <a:rPr lang="en-CA" dirty="0"/>
              <a:t>Compared to other provinces, Ontario spends $440 less per person on public health care.  On an aggregate basis, this means Ontario spends $5.72 billion less on health care than other provinces.</a:t>
            </a:r>
          </a:p>
          <a:p>
            <a:endParaRPr lang="en-CA" dirty="0"/>
          </a:p>
        </p:txBody>
      </p:sp>
      <p:sp>
        <p:nvSpPr>
          <p:cNvPr id="6" name="TextBox 5"/>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317582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456436439"/>
              </p:ext>
            </p:extLst>
          </p:nvPr>
        </p:nvGraphicFramePr>
        <p:xfrm>
          <a:off x="1547664" y="2469090"/>
          <a:ext cx="6151245" cy="322166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115616" y="1268760"/>
            <a:ext cx="5400600" cy="1200329"/>
          </a:xfrm>
          <a:prstGeom prst="rect">
            <a:avLst/>
          </a:prstGeom>
          <a:noFill/>
        </p:spPr>
        <p:txBody>
          <a:bodyPr wrap="square" rtlCol="0">
            <a:spAutoFit/>
          </a:bodyPr>
          <a:lstStyle/>
          <a:p>
            <a:r>
              <a:rPr lang="en-CA" sz="3600" dirty="0" smtClean="0"/>
              <a:t>Hospitals are Shrinking, Not Growing</a:t>
            </a:r>
            <a:endParaRPr lang="en-CA" sz="3600" dirty="0"/>
          </a:p>
        </p:txBody>
      </p:sp>
      <p:sp>
        <p:nvSpPr>
          <p:cNvPr id="4" name="TextBox 3"/>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3930250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35855848"/>
              </p:ext>
            </p:extLst>
          </p:nvPr>
        </p:nvGraphicFramePr>
        <p:xfrm>
          <a:off x="3491880" y="116631"/>
          <a:ext cx="5190047" cy="6120688"/>
        </p:xfrm>
        <a:graphic>
          <a:graphicData uri="http://schemas.openxmlformats.org/drawingml/2006/table">
            <a:tbl>
              <a:tblPr firstRow="1" firstCol="1" bandRow="1">
                <a:tableStyleId>{5C22544A-7EE6-4342-B048-85BDC9FD1C3A}</a:tableStyleId>
              </a:tblPr>
              <a:tblGrid>
                <a:gridCol w="801864"/>
                <a:gridCol w="744588"/>
                <a:gridCol w="819730"/>
                <a:gridCol w="890668"/>
                <a:gridCol w="890668"/>
                <a:gridCol w="1042529"/>
              </a:tblGrid>
              <a:tr h="476814">
                <a:tc gridSpan="6">
                  <a:txBody>
                    <a:bodyPr/>
                    <a:lstStyle/>
                    <a:p>
                      <a:pPr algn="ctr">
                        <a:lnSpc>
                          <a:spcPct val="115000"/>
                        </a:lnSpc>
                        <a:spcAft>
                          <a:spcPts val="0"/>
                        </a:spcAft>
                      </a:pPr>
                      <a:r>
                        <a:rPr lang="en-CA" sz="700" dirty="0">
                          <a:effectLst/>
                        </a:rPr>
                        <a:t/>
                      </a:r>
                      <a:br>
                        <a:rPr lang="en-CA" sz="700" dirty="0">
                          <a:effectLst/>
                        </a:rPr>
                      </a:br>
                      <a:r>
                        <a:rPr lang="en-CA" sz="900" dirty="0">
                          <a:effectLst/>
                        </a:rPr>
                        <a:t>Ontario Hospital Beds Staffed and in Operation 1990 – 2010</a:t>
                      </a:r>
                      <a:endParaRPr lang="en-CA" sz="700" dirty="0">
                        <a:effectLst/>
                        <a:latin typeface="Calibri"/>
                        <a:ea typeface="Calibri"/>
                        <a:cs typeface="Times New Roman"/>
                      </a:endParaRPr>
                    </a:p>
                  </a:txBody>
                  <a:tcPr marL="44143" marR="44143" marT="0" marB="0"/>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608722">
                <a:tc>
                  <a:txBody>
                    <a:bodyPr/>
                    <a:lstStyle/>
                    <a:p>
                      <a:pPr>
                        <a:lnSpc>
                          <a:spcPct val="115000"/>
                        </a:lnSpc>
                        <a:spcAft>
                          <a:spcPts val="0"/>
                        </a:spcAft>
                      </a:pPr>
                      <a:r>
                        <a:rPr lang="en-CA" sz="700">
                          <a:effectLst/>
                        </a:rPr>
                        <a:t>Year</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dirty="0">
                          <a:effectLst/>
                        </a:rPr>
                        <a:t>Acute</a:t>
                      </a:r>
                      <a:endParaRPr lang="en-CA" sz="700" dirty="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Psychiatric</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Complex Continuing Care</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Rehabilitation</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Total</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33,403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2,505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11,435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2,048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49,391</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1991</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31,907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2,430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11,506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1,975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47,818</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29,826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2,331</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11,425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1,902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45,484</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27,940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2,276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10,935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1,926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43,077</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26,097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2,166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10,592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1,905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40,760</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25,386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2,182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10,325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1,853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39,746</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24,014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2,147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9,639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1,890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37,690</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21,929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2,142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8,678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1,875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34,624</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20,317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2,094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8,149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1,815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32,375</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1999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19,740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2,062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7,788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1,802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31,392</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19,558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2,505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7,505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1,924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31,492</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2001</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19,912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3,444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7,455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2,137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32,948</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19,355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3,709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7,428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2,240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32,732</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18,781</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3,620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6,896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2,349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31,646</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18,552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4,547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6,537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2,362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31,998</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18,433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4,511</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6,402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2,397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31,743</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2006</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18,444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4,368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6,094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2,478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31,384</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18,445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4,305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5,972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2,415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31,137</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18,702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4,333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6,039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2,410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31,484</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2009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18,773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4,332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5,927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2,392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31,424</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2010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18,355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4,335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5,798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2,322</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30,810</a:t>
                      </a:r>
                      <a:endParaRPr lang="en-CA" sz="700">
                        <a:effectLst/>
                        <a:latin typeface="Calibri"/>
                        <a:ea typeface="Calibri"/>
                        <a:cs typeface="Times New Roman"/>
                      </a:endParaRPr>
                    </a:p>
                  </a:txBody>
                  <a:tcPr marL="44143" marR="44143" marT="0" marB="0"/>
                </a:tc>
              </a:tr>
              <a:tr h="419596">
                <a:tc>
                  <a:txBody>
                    <a:bodyPr/>
                    <a:lstStyle/>
                    <a:p>
                      <a:pPr>
                        <a:lnSpc>
                          <a:spcPct val="115000"/>
                        </a:lnSpc>
                        <a:spcAft>
                          <a:spcPts val="0"/>
                        </a:spcAft>
                      </a:pPr>
                      <a:r>
                        <a:rPr lang="en-CA" sz="700">
                          <a:effectLst/>
                        </a:rPr>
                        <a:t>Difference 1990 - 2010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-15,048</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+1,830</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-5,637</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+274</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- 18,581</a:t>
                      </a:r>
                      <a:endParaRPr lang="en-CA" sz="700">
                        <a:effectLst/>
                        <a:latin typeface="Calibri"/>
                        <a:ea typeface="Calibri"/>
                        <a:cs typeface="Times New Roman"/>
                      </a:endParaRPr>
                    </a:p>
                  </a:txBody>
                  <a:tcPr marL="44143" marR="44143" marT="0" marB="0"/>
                </a:tc>
              </a:tr>
              <a:tr h="209798">
                <a:tc>
                  <a:txBody>
                    <a:bodyPr/>
                    <a:lstStyle/>
                    <a:p>
                      <a:pPr>
                        <a:lnSpc>
                          <a:spcPct val="115000"/>
                        </a:lnSpc>
                        <a:spcAft>
                          <a:spcPts val="0"/>
                        </a:spcAft>
                      </a:pPr>
                      <a:r>
                        <a:rPr lang="en-CA" sz="700">
                          <a:effectLst/>
                        </a:rPr>
                        <a:t>Difference </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- 45%</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+ 73%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- 49%</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a:effectLst/>
                        </a:rPr>
                        <a:t>+ 13%</a:t>
                      </a:r>
                      <a:endParaRPr lang="en-CA" sz="700">
                        <a:effectLst/>
                        <a:latin typeface="Calibri"/>
                        <a:ea typeface="Calibri"/>
                        <a:cs typeface="Times New Roman"/>
                      </a:endParaRPr>
                    </a:p>
                  </a:txBody>
                  <a:tcPr marL="44143" marR="44143" marT="0" marB="0"/>
                </a:tc>
                <a:tc>
                  <a:txBody>
                    <a:bodyPr/>
                    <a:lstStyle/>
                    <a:p>
                      <a:pPr>
                        <a:lnSpc>
                          <a:spcPct val="115000"/>
                        </a:lnSpc>
                        <a:spcAft>
                          <a:spcPts val="0"/>
                        </a:spcAft>
                      </a:pPr>
                      <a:r>
                        <a:rPr lang="en-CA" sz="700" dirty="0">
                          <a:effectLst/>
                        </a:rPr>
                        <a:t>- 38%</a:t>
                      </a:r>
                      <a:endParaRPr lang="en-CA" sz="700" dirty="0">
                        <a:effectLst/>
                        <a:latin typeface="Calibri"/>
                        <a:ea typeface="Calibri"/>
                        <a:cs typeface="Times New Roman"/>
                      </a:endParaRPr>
                    </a:p>
                  </a:txBody>
                  <a:tcPr marL="44143" marR="44143" marT="0" marB="0"/>
                </a:tc>
              </a:tr>
            </a:tbl>
          </a:graphicData>
        </a:graphic>
      </p:graphicFrame>
      <p:sp>
        <p:nvSpPr>
          <p:cNvPr id="3" name="Rectangle 1"/>
          <p:cNvSpPr>
            <a:spLocks noChangeArrowheads="1"/>
          </p:cNvSpPr>
          <p:nvPr/>
        </p:nvSpPr>
        <p:spPr bwMode="auto">
          <a:xfrm>
            <a:off x="2413000" y="2324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800" b="0" i="0" u="none" strike="noStrike" cap="none" normalizeH="0" baseline="0" smtClean="0">
                <a:ln>
                  <a:noFill/>
                </a:ln>
                <a:solidFill>
                  <a:schemeClr val="tx1"/>
                </a:solidFill>
                <a:effectLst/>
                <a:latin typeface="Arial" pitchFamily="34" charset="0"/>
                <a:cs typeface="Arial" pitchFamily="34" charset="0"/>
              </a:rPr>
              <a:t/>
            </a:r>
            <a:br>
              <a:rPr kumimoji="0" lang="en-CA" sz="1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2073" y="6167920"/>
            <a:ext cx="8390438"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sng" strike="noStrike" cap="none" normalizeH="0" baseline="30000" dirty="0" smtClean="0">
                <a:ln>
                  <a:noFill/>
                </a:ln>
                <a:solidFill>
                  <a:srgbClr val="800080"/>
                </a:solidFill>
                <a:effectLst/>
                <a:latin typeface="Arial" pitchFamily="34" charset="0"/>
                <a:ea typeface="Times New Roman" pitchFamily="18" charset="0"/>
                <a:cs typeface="Arial" pitchFamily="34" charset="0"/>
                <a:hlinkClick r:id=""/>
              </a:rPr>
              <a:t>[</a:t>
            </a:r>
            <a:r>
              <a:rPr kumimoji="0" lang="en-US" sz="1000" b="0" i="0" u="sng" strike="noStrike" cap="none" normalizeH="0" baseline="30000" dirty="0" smtClean="0" bmk="">
                <a:ln>
                  <a:noFill/>
                </a:ln>
                <a:solidFill>
                  <a:srgbClr val="800080"/>
                </a:solidFill>
                <a:effectLst/>
                <a:latin typeface="Arial" pitchFamily="34" charset="0"/>
                <a:ea typeface="Times New Roman" pitchFamily="18" charset="0"/>
                <a:cs typeface="Arial" pitchFamily="34" charset="0"/>
                <a:hlinkClick r:id=""/>
              </a:rPr>
              <a:t>1]</a:t>
            </a: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C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Source: Ontario Hospital Association a</a:t>
            </a:r>
          </a:p>
          <a:p>
            <a:pPr marL="0" marR="0" lvl="0" indent="0" algn="l" defTabSz="914400" rtl="0" eaLnBrk="1" fontAlgn="base" latinLnBrk="0" hangingPunct="1">
              <a:lnSpc>
                <a:spcPct val="100000"/>
              </a:lnSpc>
              <a:spcBef>
                <a:spcPct val="0"/>
              </a:spcBef>
              <a:spcAft>
                <a:spcPct val="0"/>
              </a:spcAft>
              <a:buClrTx/>
              <a:buSzTx/>
              <a:buFontTx/>
              <a:buNone/>
              <a:tabLst/>
            </a:pPr>
            <a:r>
              <a:rPr kumimoji="0" lang="en-C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 </a:t>
            </a:r>
            <a:r>
              <a:rPr kumimoji="0" lang="en-C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2"/>
              </a:rPr>
              <a:t>http://www.healthsystemfacts.com/Client/OHA/HSF_LP4W_LND_WebStation.nsf/page/Beds+staffed+and+in+operation+Ontario+1990+to+large</a:t>
            </a:r>
            <a:endParaRPr kumimoji="0" lang="en-C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827584" y="789315"/>
            <a:ext cx="2232248" cy="2308324"/>
          </a:xfrm>
          <a:prstGeom prst="rect">
            <a:avLst/>
          </a:prstGeom>
          <a:noFill/>
        </p:spPr>
        <p:txBody>
          <a:bodyPr wrap="square" rtlCol="0">
            <a:spAutoFit/>
          </a:bodyPr>
          <a:lstStyle/>
          <a:p>
            <a:r>
              <a:rPr lang="en-CA" sz="2400" dirty="0" smtClean="0"/>
              <a:t>18,500 Ontario hospital beds have been  cut since 1990</a:t>
            </a:r>
            <a:endParaRPr lang="en-CA" sz="2400" dirty="0"/>
          </a:p>
        </p:txBody>
      </p:sp>
    </p:spTree>
    <p:extLst>
      <p:ext uri="{BB962C8B-B14F-4D97-AF65-F5344CB8AC3E}">
        <p14:creationId xmlns:p14="http://schemas.microsoft.com/office/powerpoint/2010/main" val="261598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ChangeAspect="1"/>
          </p:cNvGraphicFramePr>
          <p:nvPr>
            <p:extLst>
              <p:ext uri="{D42A27DB-BD31-4B8C-83A1-F6EECF244321}">
                <p14:modId xmlns:p14="http://schemas.microsoft.com/office/powerpoint/2010/main" val="1431943404"/>
              </p:ext>
            </p:extLst>
          </p:nvPr>
        </p:nvGraphicFramePr>
        <p:xfrm>
          <a:off x="323528" y="1628800"/>
          <a:ext cx="5711825" cy="313499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880014" y="764704"/>
            <a:ext cx="6912768" cy="954107"/>
          </a:xfrm>
          <a:prstGeom prst="rect">
            <a:avLst/>
          </a:prstGeom>
          <a:noFill/>
        </p:spPr>
        <p:txBody>
          <a:bodyPr wrap="square" rtlCol="0">
            <a:spAutoFit/>
          </a:bodyPr>
          <a:lstStyle/>
          <a:p>
            <a:r>
              <a:rPr lang="en-CA" sz="2800" dirty="0" smtClean="0"/>
              <a:t>Home Care Funding Shrinking, Not Growing, as % of Health Care Budget</a:t>
            </a:r>
            <a:endParaRPr lang="en-CA" sz="2800" dirty="0"/>
          </a:p>
        </p:txBody>
      </p:sp>
      <p:graphicFrame>
        <p:nvGraphicFramePr>
          <p:cNvPr id="4" name="Chart 3"/>
          <p:cNvGraphicFramePr>
            <a:graphicFrameLocks noChangeAspect="1"/>
          </p:cNvGraphicFramePr>
          <p:nvPr>
            <p:extLst>
              <p:ext uri="{D42A27DB-BD31-4B8C-83A1-F6EECF244321}">
                <p14:modId xmlns:p14="http://schemas.microsoft.com/office/powerpoint/2010/main" val="2390676264"/>
              </p:ext>
            </p:extLst>
          </p:nvPr>
        </p:nvGraphicFramePr>
        <p:xfrm>
          <a:off x="5522595" y="4162425"/>
          <a:ext cx="3621405" cy="26955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796136" y="6259651"/>
            <a:ext cx="2232248" cy="246221"/>
          </a:xfrm>
          <a:prstGeom prst="rect">
            <a:avLst/>
          </a:prstGeom>
          <a:noFill/>
        </p:spPr>
        <p:txBody>
          <a:bodyPr wrap="square" rtlCol="0">
            <a:spAutoFit/>
          </a:bodyPr>
          <a:lstStyle/>
          <a:p>
            <a:r>
              <a:rPr lang="en-CA" sz="1000" dirty="0" smtClean="0"/>
              <a:t>Source: Ontario Auditor, 2010.</a:t>
            </a:r>
            <a:endParaRPr lang="en-CA" sz="1000" dirty="0"/>
          </a:p>
        </p:txBody>
      </p:sp>
      <p:sp>
        <p:nvSpPr>
          <p:cNvPr id="6" name="TextBox 5"/>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3231815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8774" y="764704"/>
            <a:ext cx="7024744" cy="1143000"/>
          </a:xfrm>
        </p:spPr>
        <p:txBody>
          <a:bodyPr>
            <a:normAutofit fontScale="90000"/>
          </a:bodyPr>
          <a:lstStyle/>
          <a:p>
            <a:r>
              <a:rPr lang="en-CA" dirty="0"/>
              <a:t>Urgent and Unmet Care </a:t>
            </a:r>
            <a:r>
              <a:rPr lang="en-CA" dirty="0" smtClean="0"/>
              <a:t>Needs Across </a:t>
            </a:r>
            <a:r>
              <a:rPr lang="en-CA" dirty="0"/>
              <a:t>the </a:t>
            </a:r>
            <a:r>
              <a:rPr lang="en-CA" dirty="0" smtClean="0"/>
              <a:t>Continuum</a:t>
            </a:r>
            <a:endParaRPr lang="en-CA" dirty="0"/>
          </a:p>
        </p:txBody>
      </p:sp>
      <p:sp>
        <p:nvSpPr>
          <p:cNvPr id="3" name="Content Placeholder 2"/>
          <p:cNvSpPr>
            <a:spLocks noGrp="1"/>
          </p:cNvSpPr>
          <p:nvPr>
            <p:ph idx="1"/>
          </p:nvPr>
        </p:nvSpPr>
        <p:spPr>
          <a:xfrm>
            <a:off x="863588" y="1844824"/>
            <a:ext cx="7560840" cy="3699773"/>
          </a:xfrm>
        </p:spPr>
        <p:txBody>
          <a:bodyPr>
            <a:normAutofit fontScale="25000" lnSpcReduction="20000"/>
          </a:bodyPr>
          <a:lstStyle/>
          <a:p>
            <a:pPr marL="68580" indent="0">
              <a:buNone/>
            </a:pPr>
            <a:r>
              <a:rPr lang="en-CA" dirty="0"/>
              <a:t> </a:t>
            </a:r>
          </a:p>
          <a:p>
            <a:pPr marL="68580" indent="0">
              <a:buNone/>
            </a:pPr>
            <a:r>
              <a:rPr lang="en-CA" sz="6200" dirty="0">
                <a:solidFill>
                  <a:srgbClr val="0070C0"/>
                </a:solidFill>
              </a:rPr>
              <a:t>More than 30,000 Ontarians are waiting for a hospital bed, long-term care placement or home care. </a:t>
            </a:r>
          </a:p>
          <a:p>
            <a:pPr lvl="0"/>
            <a:r>
              <a:rPr lang="en-CA" sz="6200" dirty="0"/>
              <a:t>24,000 Ontarians are on wait lists for long-term care placement.</a:t>
            </a:r>
          </a:p>
          <a:p>
            <a:pPr lvl="0"/>
            <a:r>
              <a:rPr lang="en-CA" sz="6200" dirty="0"/>
              <a:t>10,000 Ontarians are on wait lists for home care</a:t>
            </a:r>
            <a:r>
              <a:rPr lang="en-CA" sz="6200" dirty="0" smtClean="0"/>
              <a:t>.</a:t>
            </a:r>
          </a:p>
          <a:p>
            <a:pPr lvl="0"/>
            <a:r>
              <a:rPr lang="en-CA" sz="6200" dirty="0" smtClean="0"/>
              <a:t>Ontario has cut hospital beds to the point that we have the fewest beds per person in the country. </a:t>
            </a:r>
            <a:endParaRPr lang="en-CA" sz="6200" dirty="0"/>
          </a:p>
          <a:p>
            <a:pPr lvl="1"/>
            <a:r>
              <a:rPr lang="en-CA" sz="6000" dirty="0"/>
              <a:t>At any given time, 592 Ontarians are waiting in emergency departments for hospital beds.</a:t>
            </a:r>
          </a:p>
          <a:p>
            <a:pPr lvl="1"/>
            <a:r>
              <a:rPr lang="en-CA" sz="6000" dirty="0"/>
              <a:t>2, 271 Alternate Level of Care (ALC) patients are waiting in hospital for a long-term care bed.</a:t>
            </a:r>
          </a:p>
          <a:p>
            <a:pPr lvl="1"/>
            <a:r>
              <a:rPr lang="en-CA" sz="6000" dirty="0"/>
              <a:t>773 Alternate Level of Care (ALC) patients are waiting in hospital for another type of hospital bed.</a:t>
            </a:r>
          </a:p>
          <a:p>
            <a:pPr lvl="1"/>
            <a:r>
              <a:rPr lang="en-CA" sz="6000" dirty="0"/>
              <a:t>135 Alternate Level of Care (ALC) patients are waiting in hospital for home care</a:t>
            </a:r>
            <a:r>
              <a:rPr lang="en-CA" sz="6000" dirty="0" smtClean="0"/>
              <a:t>.</a:t>
            </a:r>
            <a:endParaRPr lang="en-CA" sz="6000" dirty="0"/>
          </a:p>
          <a:p>
            <a:r>
              <a:rPr lang="en-CA" sz="6200" dirty="0"/>
              <a:t>Ontario ranks at the bottom of comparable jurisdictions in emergency department wait times, a key indicator of hospital bed shortages</a:t>
            </a:r>
            <a:r>
              <a:rPr lang="en-CA" sz="6200" dirty="0" smtClean="0"/>
              <a:t>.</a:t>
            </a:r>
            <a:endParaRPr lang="en-CA" sz="6200" dirty="0"/>
          </a:p>
          <a:p>
            <a:r>
              <a:rPr lang="en-CA" sz="6200" dirty="0" smtClean="0"/>
              <a:t>Wait </a:t>
            </a:r>
            <a:r>
              <a:rPr lang="en-CA" sz="6200" dirty="0"/>
              <a:t>times for long-term care and home care are at or above the high levels of the late 1990s. </a:t>
            </a:r>
          </a:p>
          <a:p>
            <a:r>
              <a:rPr lang="en-CA" sz="6200" dirty="0"/>
              <a:t>Home care funding per client declined by 14% between 2003 and 2009.</a:t>
            </a:r>
          </a:p>
          <a:p>
            <a:endParaRPr lang="en-CA" dirty="0"/>
          </a:p>
        </p:txBody>
      </p:sp>
      <p:sp>
        <p:nvSpPr>
          <p:cNvPr id="4" name="TextBox 3"/>
          <p:cNvSpPr txBox="1"/>
          <p:nvPr/>
        </p:nvSpPr>
        <p:spPr>
          <a:xfrm>
            <a:off x="4644008" y="0"/>
            <a:ext cx="3384376" cy="461665"/>
          </a:xfrm>
          <a:prstGeom prst="rect">
            <a:avLst/>
          </a:prstGeom>
          <a:noFill/>
        </p:spPr>
        <p:txBody>
          <a:bodyPr wrap="square" rtlCol="0">
            <a:spAutoFit/>
          </a:bodyPr>
          <a:lstStyle/>
          <a:p>
            <a:r>
              <a:rPr lang="en-CA" sz="2400" b="1" dirty="0" smtClean="0">
                <a:solidFill>
                  <a:srgbClr val="FF0000"/>
                </a:solidFill>
              </a:rPr>
              <a:t>SETTING THE CONTEXT</a:t>
            </a:r>
            <a:endParaRPr lang="en-CA" sz="2400" b="1" dirty="0">
              <a:solidFill>
                <a:srgbClr val="FF0000"/>
              </a:solidFill>
            </a:endParaRPr>
          </a:p>
        </p:txBody>
      </p:sp>
    </p:spTree>
    <p:extLst>
      <p:ext uri="{BB962C8B-B14F-4D97-AF65-F5344CB8AC3E}">
        <p14:creationId xmlns:p14="http://schemas.microsoft.com/office/powerpoint/2010/main" val="330999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Drummond’s Primary Recommendation</a:t>
            </a:r>
            <a:endParaRPr lang="en-CA" dirty="0"/>
          </a:p>
        </p:txBody>
      </p:sp>
      <p:sp>
        <p:nvSpPr>
          <p:cNvPr id="3" name="Content Placeholder 2"/>
          <p:cNvSpPr>
            <a:spLocks noGrp="1"/>
          </p:cNvSpPr>
          <p:nvPr>
            <p:ph idx="1"/>
          </p:nvPr>
        </p:nvSpPr>
        <p:spPr/>
        <p:txBody>
          <a:bodyPr>
            <a:normAutofit fontScale="92500"/>
          </a:bodyPr>
          <a:lstStyle/>
          <a:p>
            <a:pPr marL="68580" indent="0">
              <a:buNone/>
            </a:pPr>
            <a:r>
              <a:rPr lang="en-CA" dirty="0" smtClean="0">
                <a:solidFill>
                  <a:srgbClr val="0070C0"/>
                </a:solidFill>
              </a:rPr>
              <a:t>Cap health care funding at 2.5% annual growth through to 2017 – 18.</a:t>
            </a:r>
          </a:p>
          <a:p>
            <a:r>
              <a:rPr lang="en-CA" dirty="0" smtClean="0"/>
              <a:t>No connection between recommendations and measuring/meeting population need for care.</a:t>
            </a:r>
          </a:p>
          <a:p>
            <a:r>
              <a:rPr lang="en-CA" dirty="0" smtClean="0"/>
              <a:t>Access to care is not considered in his report.</a:t>
            </a:r>
          </a:p>
          <a:p>
            <a:r>
              <a:rPr lang="en-CA" dirty="0" smtClean="0"/>
              <a:t>Drummond himself reported that his spending targets were more severe and prolonged than even under the Harris government.</a:t>
            </a:r>
            <a:endParaRPr lang="en-CA" dirty="0"/>
          </a:p>
        </p:txBody>
      </p:sp>
      <p:sp>
        <p:nvSpPr>
          <p:cNvPr id="4" name="TextBox 3"/>
          <p:cNvSpPr txBox="1"/>
          <p:nvPr/>
        </p:nvSpPr>
        <p:spPr>
          <a:xfrm>
            <a:off x="4716016" y="0"/>
            <a:ext cx="3456384" cy="646331"/>
          </a:xfrm>
          <a:prstGeom prst="rect">
            <a:avLst/>
          </a:prstGeom>
          <a:noFill/>
        </p:spPr>
        <p:txBody>
          <a:bodyPr wrap="square" rtlCol="0">
            <a:spAutoFit/>
          </a:bodyPr>
          <a:lstStyle/>
          <a:p>
            <a:r>
              <a:rPr lang="en-CA" b="1" dirty="0" smtClean="0">
                <a:solidFill>
                  <a:srgbClr val="FF0000"/>
                </a:solidFill>
              </a:rPr>
              <a:t>DRUMMOND’S RECOMMENDATIONS</a:t>
            </a:r>
            <a:endParaRPr lang="en-CA" b="1" dirty="0">
              <a:solidFill>
                <a:srgbClr val="FF0000"/>
              </a:solidFill>
            </a:endParaRPr>
          </a:p>
        </p:txBody>
      </p:sp>
    </p:spTree>
    <p:extLst>
      <p:ext uri="{BB962C8B-B14F-4D97-AF65-F5344CB8AC3E}">
        <p14:creationId xmlns:p14="http://schemas.microsoft.com/office/powerpoint/2010/main" val="1976715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45152"/>
          </a:xfrm>
        </p:spPr>
        <p:txBody>
          <a:bodyPr>
            <a:normAutofit/>
          </a:bodyPr>
          <a:lstStyle/>
          <a:p>
            <a:r>
              <a:rPr lang="en-CA" dirty="0" smtClean="0"/>
              <a:t>Dismantle Hospitals</a:t>
            </a:r>
            <a:endParaRPr lang="en-CA" dirty="0"/>
          </a:p>
        </p:txBody>
      </p:sp>
      <p:sp>
        <p:nvSpPr>
          <p:cNvPr id="3" name="Content Placeholder 2"/>
          <p:cNvSpPr>
            <a:spLocks noGrp="1"/>
          </p:cNvSpPr>
          <p:nvPr>
            <p:ph sz="quarter" idx="13"/>
          </p:nvPr>
        </p:nvSpPr>
        <p:spPr>
          <a:xfrm>
            <a:off x="1043608" y="3068960"/>
            <a:ext cx="3419856" cy="2593464"/>
          </a:xfrm>
        </p:spPr>
        <p:txBody>
          <a:bodyPr>
            <a:normAutofit fontScale="25000" lnSpcReduction="20000"/>
          </a:bodyPr>
          <a:lstStyle/>
          <a:p>
            <a:pPr marL="68580" indent="0">
              <a:buNone/>
            </a:pPr>
            <a:endParaRPr lang="en-CA" b="1" dirty="0"/>
          </a:p>
          <a:p>
            <a:endParaRPr lang="en-CA" dirty="0" smtClean="0"/>
          </a:p>
          <a:p>
            <a:r>
              <a:rPr lang="en-CA" sz="4800" dirty="0"/>
              <a:t>Cut hospital services and privatize them.  “Divert all patients not requiring acute care from hospitals,” to other places provided by private for-profit or non-profit entities. </a:t>
            </a:r>
          </a:p>
          <a:p>
            <a:endParaRPr lang="en-CA" sz="4800" dirty="0" smtClean="0"/>
          </a:p>
          <a:p>
            <a:r>
              <a:rPr lang="en-CA" sz="4800" dirty="0" smtClean="0"/>
              <a:t>No role </a:t>
            </a:r>
            <a:r>
              <a:rPr lang="en-CA" sz="4800" dirty="0"/>
              <a:t>for complex continuing care, rehab, palliative care, outpatient clinics, mental health services, and a whole range of other hospital services. </a:t>
            </a:r>
            <a:endParaRPr lang="en-CA" sz="4800" dirty="0" smtClean="0"/>
          </a:p>
          <a:p>
            <a:pPr marL="68580" indent="0">
              <a:buNone/>
            </a:pPr>
            <a:endParaRPr lang="en-CA" sz="4800" dirty="0" smtClean="0"/>
          </a:p>
          <a:p>
            <a:r>
              <a:rPr lang="en-CA" sz="4800" dirty="0" smtClean="0"/>
              <a:t>He </a:t>
            </a:r>
            <a:r>
              <a:rPr lang="en-CA" sz="4800" dirty="0"/>
              <a:t>expressly recommends that all plans for hospital buildings that involve outpatient services be stopped and private operators be contracted for outpatient services</a:t>
            </a:r>
            <a:r>
              <a:rPr lang="en-CA" sz="4800" dirty="0" smtClean="0"/>
              <a:t>.</a:t>
            </a:r>
            <a:endParaRPr lang="en-CA" sz="4800" dirty="0"/>
          </a:p>
        </p:txBody>
      </p:sp>
      <p:sp>
        <p:nvSpPr>
          <p:cNvPr id="4" name="Content Placeholder 3"/>
          <p:cNvSpPr>
            <a:spLocks noGrp="1"/>
          </p:cNvSpPr>
          <p:nvPr>
            <p:ph sz="quarter" idx="14"/>
          </p:nvPr>
        </p:nvSpPr>
        <p:spPr>
          <a:xfrm>
            <a:off x="4644008" y="3212976"/>
            <a:ext cx="3419856" cy="2809487"/>
          </a:xfrm>
        </p:spPr>
        <p:txBody>
          <a:bodyPr>
            <a:normAutofit fontScale="77500" lnSpcReduction="20000"/>
          </a:bodyPr>
          <a:lstStyle/>
          <a:p>
            <a:r>
              <a:rPr lang="en-CA" sz="1200" dirty="0" smtClean="0"/>
              <a:t>Centralize services into fewer sites.</a:t>
            </a:r>
          </a:p>
          <a:p>
            <a:endParaRPr lang="en-CA" sz="1200" dirty="0" smtClean="0"/>
          </a:p>
          <a:p>
            <a:r>
              <a:rPr lang="en-CA" sz="1200" dirty="0" smtClean="0"/>
              <a:t>Bring in specialized clinics (hospitals), specialize all hospitals. Patients would have to travel from site to site to access care. </a:t>
            </a:r>
          </a:p>
          <a:p>
            <a:endParaRPr lang="en-CA" sz="1200" dirty="0"/>
          </a:p>
          <a:p>
            <a:r>
              <a:rPr lang="en-CA" sz="1200" dirty="0" smtClean="0"/>
              <a:t>Amalgamate more hospitals and/or their boards.</a:t>
            </a:r>
          </a:p>
          <a:p>
            <a:endParaRPr lang="en-CA" sz="1200" dirty="0" smtClean="0"/>
          </a:p>
          <a:p>
            <a:r>
              <a:rPr lang="en-CA" sz="1200" dirty="0" smtClean="0"/>
              <a:t>Bring in private-sector managers to manage costs for complex patients.</a:t>
            </a:r>
          </a:p>
          <a:p>
            <a:endParaRPr lang="en-CA" sz="1200" dirty="0" smtClean="0"/>
          </a:p>
          <a:p>
            <a:r>
              <a:rPr lang="en-CA" sz="1200" dirty="0" smtClean="0"/>
              <a:t>Move to fee-for-service hospital funding model and force hospitals to compete. </a:t>
            </a:r>
          </a:p>
          <a:p>
            <a:endParaRPr lang="en-CA" sz="1200" dirty="0"/>
          </a:p>
          <a:p>
            <a:r>
              <a:rPr lang="en-CA" sz="1200" dirty="0" smtClean="0"/>
              <a:t>Force specialists to bid for funding.</a:t>
            </a:r>
          </a:p>
          <a:p>
            <a:endParaRPr lang="en-CA" sz="1200" dirty="0"/>
          </a:p>
          <a:p>
            <a:r>
              <a:rPr lang="en-CA" sz="1200" dirty="0" smtClean="0"/>
              <a:t>“Redefine the role” of smaller hospitals with large ALC populations. (Drummond </a:t>
            </a:r>
            <a:r>
              <a:rPr lang="en-CA" sz="1200" dirty="0" err="1" smtClean="0"/>
              <a:t>mis</a:t>
            </a:r>
            <a:r>
              <a:rPr lang="en-CA" sz="1200" dirty="0" smtClean="0"/>
              <a:t>-defines ALC in his report.)</a:t>
            </a:r>
            <a:endParaRPr lang="en-CA" sz="1200" dirty="0"/>
          </a:p>
        </p:txBody>
      </p:sp>
      <p:sp>
        <p:nvSpPr>
          <p:cNvPr id="5" name="TextBox 4"/>
          <p:cNvSpPr txBox="1"/>
          <p:nvPr/>
        </p:nvSpPr>
        <p:spPr>
          <a:xfrm>
            <a:off x="1115616" y="1988840"/>
            <a:ext cx="7128792" cy="1477328"/>
          </a:xfrm>
          <a:prstGeom prst="rect">
            <a:avLst/>
          </a:prstGeom>
          <a:noFill/>
        </p:spPr>
        <p:txBody>
          <a:bodyPr wrap="square" rtlCol="0">
            <a:spAutoFit/>
          </a:bodyPr>
          <a:lstStyle/>
          <a:p>
            <a:r>
              <a:rPr lang="en-CA" b="1" dirty="0">
                <a:solidFill>
                  <a:srgbClr val="0070C0"/>
                </a:solidFill>
              </a:rPr>
              <a:t>Drummond’s </a:t>
            </a:r>
            <a:r>
              <a:rPr lang="en-CA" b="1" dirty="0" smtClean="0">
                <a:solidFill>
                  <a:srgbClr val="0070C0"/>
                </a:solidFill>
              </a:rPr>
              <a:t>vision, if implemented, would mean </a:t>
            </a:r>
            <a:r>
              <a:rPr lang="en-CA" b="1" dirty="0">
                <a:solidFill>
                  <a:srgbClr val="0070C0"/>
                </a:solidFill>
              </a:rPr>
              <a:t>the death of community hospitals. His report repeatedly recommends that hospitals and hospital services be cut and </a:t>
            </a:r>
            <a:r>
              <a:rPr lang="en-CA" b="1" dirty="0" smtClean="0">
                <a:solidFill>
                  <a:srgbClr val="0070C0"/>
                </a:solidFill>
              </a:rPr>
              <a:t>privatized; virtually all services be removed and contracted out.</a:t>
            </a:r>
            <a:endParaRPr lang="en-CA" b="1" dirty="0">
              <a:solidFill>
                <a:srgbClr val="0070C0"/>
              </a:solidFill>
            </a:endParaRPr>
          </a:p>
          <a:p>
            <a:endParaRPr lang="en-CA" dirty="0"/>
          </a:p>
        </p:txBody>
      </p:sp>
      <p:sp>
        <p:nvSpPr>
          <p:cNvPr id="6" name="TextBox 5"/>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208532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Stop Building Long-Term Care Homes</a:t>
            </a:r>
            <a:endParaRPr lang="en-CA" dirty="0"/>
          </a:p>
        </p:txBody>
      </p:sp>
      <p:sp>
        <p:nvSpPr>
          <p:cNvPr id="3" name="Content Placeholder 2"/>
          <p:cNvSpPr>
            <a:spLocks noGrp="1"/>
          </p:cNvSpPr>
          <p:nvPr>
            <p:ph idx="1"/>
          </p:nvPr>
        </p:nvSpPr>
        <p:spPr/>
        <p:txBody>
          <a:bodyPr>
            <a:normAutofit lnSpcReduction="10000"/>
          </a:bodyPr>
          <a:lstStyle/>
          <a:p>
            <a:r>
              <a:rPr lang="en-CA" dirty="0" smtClean="0"/>
              <a:t>Place a moratorium on building long-term care homes.</a:t>
            </a:r>
          </a:p>
          <a:p>
            <a:r>
              <a:rPr lang="en-CA" dirty="0" smtClean="0"/>
              <a:t>Note: there are 36,000 currently on the wait list across Ontario. 24,000 are waiting for a placement. 12,000 are waiting for a transfer out of a facility that is not of their choice (spouses trying to be reunited, people out of their home community trying to get back, people who don’t like the facility they are in)</a:t>
            </a:r>
            <a:endParaRPr lang="en-CA" dirty="0"/>
          </a:p>
        </p:txBody>
      </p:sp>
      <p:sp>
        <p:nvSpPr>
          <p:cNvPr id="5" name="TextBox 4"/>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257126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Mergers and Amalgamations</a:t>
            </a:r>
            <a:endParaRPr lang="en-CA" dirty="0"/>
          </a:p>
        </p:txBody>
      </p:sp>
      <p:sp>
        <p:nvSpPr>
          <p:cNvPr id="3" name="Content Placeholder 2"/>
          <p:cNvSpPr>
            <a:spLocks noGrp="1"/>
          </p:cNvSpPr>
          <p:nvPr>
            <p:ph idx="1"/>
          </p:nvPr>
        </p:nvSpPr>
        <p:spPr/>
        <p:txBody>
          <a:bodyPr/>
          <a:lstStyle/>
          <a:p>
            <a:r>
              <a:rPr lang="en-CA" dirty="0"/>
              <a:t>Reduce the number of health care providers by amalgamating more hospitals, creating one entity to represent long-term care homes (for-profit and non-profit/public), amalgamating and closing health service agencies and/or their boards. </a:t>
            </a:r>
          </a:p>
          <a:p>
            <a:r>
              <a:rPr lang="en-CA" dirty="0" smtClean="0"/>
              <a:t>Possibly merge or somehow tightly integrate LHINs and CCACs.</a:t>
            </a:r>
            <a:endParaRPr lang="en-CA" dirty="0"/>
          </a:p>
        </p:txBody>
      </p:sp>
      <p:sp>
        <p:nvSpPr>
          <p:cNvPr id="4" name="TextBox 3"/>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823967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Primary Care/HR</a:t>
            </a:r>
            <a:endParaRPr lang="en-CA" dirty="0"/>
          </a:p>
        </p:txBody>
      </p:sp>
      <p:sp>
        <p:nvSpPr>
          <p:cNvPr id="3" name="Content Placeholder 2"/>
          <p:cNvSpPr>
            <a:spLocks noGrp="1"/>
          </p:cNvSpPr>
          <p:nvPr>
            <p:ph sz="quarter" idx="13"/>
          </p:nvPr>
        </p:nvSpPr>
        <p:spPr/>
        <p:txBody>
          <a:bodyPr>
            <a:normAutofit fontScale="92500"/>
          </a:bodyPr>
          <a:lstStyle/>
          <a:p>
            <a:r>
              <a:rPr lang="en-CA" dirty="0" smtClean="0"/>
              <a:t>Restructure Family Health Teams.</a:t>
            </a:r>
          </a:p>
          <a:p>
            <a:r>
              <a:rPr lang="en-CA" dirty="0" smtClean="0"/>
              <a:t>Tough bargaining stance with doctors.</a:t>
            </a:r>
          </a:p>
          <a:p>
            <a:r>
              <a:rPr lang="en-CA" dirty="0" smtClean="0"/>
              <a:t>More nurse practitioners, physician assistants, train more nurses.</a:t>
            </a:r>
            <a:endParaRPr lang="en-CA" dirty="0"/>
          </a:p>
        </p:txBody>
      </p:sp>
      <p:sp>
        <p:nvSpPr>
          <p:cNvPr id="4" name="Content Placeholder 3"/>
          <p:cNvSpPr>
            <a:spLocks noGrp="1"/>
          </p:cNvSpPr>
          <p:nvPr>
            <p:ph sz="quarter" idx="14"/>
          </p:nvPr>
        </p:nvSpPr>
        <p:spPr/>
        <p:txBody>
          <a:bodyPr/>
          <a:lstStyle/>
          <a:p>
            <a:r>
              <a:rPr lang="en-CA" dirty="0" smtClean="0"/>
              <a:t>Use the health care team to its full scope.</a:t>
            </a:r>
          </a:p>
          <a:p>
            <a:r>
              <a:rPr lang="en-CA" dirty="0" smtClean="0"/>
              <a:t>Move more physicians to family health teams.</a:t>
            </a:r>
            <a:endParaRPr lang="en-CA" dirty="0"/>
          </a:p>
        </p:txBody>
      </p:sp>
      <p:sp>
        <p:nvSpPr>
          <p:cNvPr id="5" name="TextBox 4"/>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3122205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LHINs</a:t>
            </a:r>
            <a:endParaRPr lang="en-CA" dirty="0"/>
          </a:p>
        </p:txBody>
      </p:sp>
      <p:sp>
        <p:nvSpPr>
          <p:cNvPr id="3" name="Content Placeholder 2"/>
          <p:cNvSpPr>
            <a:spLocks noGrp="1"/>
          </p:cNvSpPr>
          <p:nvPr>
            <p:ph sz="quarter" idx="13"/>
          </p:nvPr>
        </p:nvSpPr>
        <p:spPr/>
        <p:txBody>
          <a:bodyPr>
            <a:normAutofit fontScale="62500" lnSpcReduction="20000"/>
          </a:bodyPr>
          <a:lstStyle/>
          <a:p>
            <a:r>
              <a:rPr lang="en-CA" dirty="0" smtClean="0"/>
              <a:t>Give more power to LHINs including budget powers and powers over a wider range of providers.</a:t>
            </a:r>
          </a:p>
          <a:p>
            <a:r>
              <a:rPr lang="en-CA" dirty="0" smtClean="0"/>
              <a:t>Reconstitute the LHINs with more powers and higher CEO salaries. </a:t>
            </a:r>
          </a:p>
          <a:p>
            <a:r>
              <a:rPr lang="en-CA" dirty="0" smtClean="0"/>
              <a:t>Establish Advisory Panels (paid) recruited from executives of hospitals, long-term care homes, community care and physicians (without regard to their for-profit, non-profit status).</a:t>
            </a:r>
          </a:p>
          <a:p>
            <a:r>
              <a:rPr lang="en-CA" dirty="0" smtClean="0"/>
              <a:t>LHINs should steer patients to share them among family health teams. (No details)</a:t>
            </a:r>
          </a:p>
        </p:txBody>
      </p:sp>
      <p:sp>
        <p:nvSpPr>
          <p:cNvPr id="4" name="Content Placeholder 3"/>
          <p:cNvSpPr>
            <a:spLocks noGrp="1"/>
          </p:cNvSpPr>
          <p:nvPr>
            <p:ph sz="quarter" idx="14"/>
          </p:nvPr>
        </p:nvSpPr>
        <p:spPr/>
        <p:txBody>
          <a:bodyPr/>
          <a:lstStyle/>
          <a:p>
            <a:pPr marL="68580" indent="0">
              <a:buNone/>
            </a:pPr>
            <a:r>
              <a:rPr lang="en-CA" dirty="0" smtClean="0">
                <a:solidFill>
                  <a:srgbClr val="0070C0"/>
                </a:solidFill>
              </a:rPr>
              <a:t>No democracy in any proposals for health care planning bodies.</a:t>
            </a:r>
            <a:endParaRPr lang="en-CA" dirty="0">
              <a:solidFill>
                <a:srgbClr val="0070C0"/>
              </a:solidFill>
            </a:endParaRPr>
          </a:p>
        </p:txBody>
      </p:sp>
      <p:sp>
        <p:nvSpPr>
          <p:cNvPr id="5" name="TextBox 4"/>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1665245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Funding</a:t>
            </a:r>
            <a:endParaRPr lang="en-CA" dirty="0"/>
          </a:p>
        </p:txBody>
      </p:sp>
      <p:sp>
        <p:nvSpPr>
          <p:cNvPr id="3" name="Content Placeholder 2"/>
          <p:cNvSpPr>
            <a:spLocks noGrp="1"/>
          </p:cNvSpPr>
          <p:nvPr>
            <p:ph sz="quarter" idx="13"/>
          </p:nvPr>
        </p:nvSpPr>
        <p:spPr/>
        <p:txBody>
          <a:bodyPr/>
          <a:lstStyle/>
          <a:p>
            <a:r>
              <a:rPr lang="en-CA" dirty="0" smtClean="0"/>
              <a:t>Aside from the cutbacks, Drummond proposes changing funding mechanisms in a variety of ways. </a:t>
            </a:r>
          </a:p>
          <a:p>
            <a:r>
              <a:rPr lang="en-CA" dirty="0" smtClean="0"/>
              <a:t>Many of these are contradictory.</a:t>
            </a:r>
            <a:endParaRPr lang="en-CA" dirty="0"/>
          </a:p>
        </p:txBody>
      </p:sp>
      <p:sp>
        <p:nvSpPr>
          <p:cNvPr id="4" name="Content Placeholder 3"/>
          <p:cNvSpPr>
            <a:spLocks noGrp="1"/>
          </p:cNvSpPr>
          <p:nvPr>
            <p:ph sz="quarter" idx="14"/>
          </p:nvPr>
        </p:nvSpPr>
        <p:spPr/>
        <p:txBody>
          <a:bodyPr>
            <a:normAutofit fontScale="70000" lnSpcReduction="20000"/>
          </a:bodyPr>
          <a:lstStyle/>
          <a:p>
            <a:r>
              <a:rPr lang="en-CA" dirty="0" smtClean="0"/>
              <a:t>Hospitals move to fee-for-service competition model. But he also recommends a new global funding system called HBAM (which is the opposite of fee-for-service).</a:t>
            </a:r>
          </a:p>
          <a:p>
            <a:r>
              <a:rPr lang="en-CA" dirty="0" smtClean="0"/>
              <a:t>Move more physicians off of fee-for-service to a blend of salary/capitation (pop based) and fee-for-service funding. </a:t>
            </a:r>
          </a:p>
          <a:p>
            <a:r>
              <a:rPr lang="en-CA" dirty="0" smtClean="0"/>
              <a:t>Move OHIP coverage decisions away from OMA/provincial bargaining.</a:t>
            </a:r>
            <a:endParaRPr lang="en-CA" dirty="0"/>
          </a:p>
        </p:txBody>
      </p:sp>
      <p:sp>
        <p:nvSpPr>
          <p:cNvPr id="5" name="TextBox 4"/>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405437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Privatization</a:t>
            </a:r>
            <a:endParaRPr lang="en-CA" dirty="0"/>
          </a:p>
        </p:txBody>
      </p:sp>
      <p:sp>
        <p:nvSpPr>
          <p:cNvPr id="3" name="Content Placeholder 2"/>
          <p:cNvSpPr>
            <a:spLocks noGrp="1"/>
          </p:cNvSpPr>
          <p:nvPr>
            <p:ph sz="quarter" idx="13"/>
          </p:nvPr>
        </p:nvSpPr>
        <p:spPr/>
        <p:txBody>
          <a:bodyPr>
            <a:normAutofit fontScale="85000" lnSpcReduction="10000"/>
          </a:bodyPr>
          <a:lstStyle/>
          <a:p>
            <a:r>
              <a:rPr lang="en-CA" dirty="0" smtClean="0"/>
              <a:t>Privatize the full range of hospital services</a:t>
            </a:r>
          </a:p>
          <a:p>
            <a:pPr lvl="1"/>
            <a:r>
              <a:rPr lang="en-CA" dirty="0" smtClean="0"/>
              <a:t>Private for-profit acute care clinics (hospitals)</a:t>
            </a:r>
          </a:p>
          <a:p>
            <a:pPr lvl="1"/>
            <a:r>
              <a:rPr lang="en-CA" dirty="0" smtClean="0"/>
              <a:t>Private for-profit outpatient services (all of them)</a:t>
            </a:r>
          </a:p>
          <a:p>
            <a:pPr lvl="1"/>
            <a:r>
              <a:rPr lang="en-CA" dirty="0" smtClean="0"/>
              <a:t>Private for-profit provision of any or all non-acute care services</a:t>
            </a:r>
            <a:endParaRPr lang="en-CA" dirty="0"/>
          </a:p>
        </p:txBody>
      </p:sp>
      <p:sp>
        <p:nvSpPr>
          <p:cNvPr id="4" name="Content Placeholder 3"/>
          <p:cNvSpPr>
            <a:spLocks noGrp="1"/>
          </p:cNvSpPr>
          <p:nvPr>
            <p:ph sz="quarter" idx="14"/>
          </p:nvPr>
        </p:nvSpPr>
        <p:spPr/>
        <p:txBody>
          <a:bodyPr>
            <a:normAutofit/>
          </a:bodyPr>
          <a:lstStyle/>
          <a:p>
            <a:r>
              <a:rPr lang="en-CA" sz="1800" dirty="0" smtClean="0"/>
              <a:t>Privatized home care</a:t>
            </a:r>
          </a:p>
          <a:p>
            <a:r>
              <a:rPr lang="en-CA" sz="1800" dirty="0" smtClean="0"/>
              <a:t>Private (for-profit) LHIN advisory committees</a:t>
            </a:r>
          </a:p>
          <a:p>
            <a:r>
              <a:rPr lang="en-CA" sz="1800" dirty="0" smtClean="0"/>
              <a:t>Private sector managers for complex patients.</a:t>
            </a:r>
          </a:p>
        </p:txBody>
      </p:sp>
      <p:sp>
        <p:nvSpPr>
          <p:cNvPr id="5" name="TextBox 4"/>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3719953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Drugs</a:t>
            </a:r>
            <a:endParaRPr lang="en-CA" dirty="0"/>
          </a:p>
        </p:txBody>
      </p:sp>
      <p:sp>
        <p:nvSpPr>
          <p:cNvPr id="3" name="Content Placeholder 2"/>
          <p:cNvSpPr>
            <a:spLocks noGrp="1"/>
          </p:cNvSpPr>
          <p:nvPr>
            <p:ph sz="quarter" idx="13"/>
          </p:nvPr>
        </p:nvSpPr>
        <p:spPr/>
        <p:txBody>
          <a:bodyPr/>
          <a:lstStyle/>
          <a:p>
            <a:r>
              <a:rPr lang="en-CA" dirty="0" smtClean="0"/>
              <a:t>Contain the cost of drugs.</a:t>
            </a:r>
          </a:p>
          <a:p>
            <a:r>
              <a:rPr lang="en-CA" dirty="0" smtClean="0"/>
              <a:t>Support national </a:t>
            </a:r>
            <a:r>
              <a:rPr lang="en-CA" dirty="0" err="1" smtClean="0"/>
              <a:t>pharmacare</a:t>
            </a:r>
            <a:r>
              <a:rPr lang="en-CA" dirty="0" smtClean="0"/>
              <a:t>, joint purchasing etc.</a:t>
            </a:r>
          </a:p>
        </p:txBody>
      </p:sp>
      <p:sp>
        <p:nvSpPr>
          <p:cNvPr id="4" name="Content Placeholder 3"/>
          <p:cNvSpPr>
            <a:spLocks noGrp="1"/>
          </p:cNvSpPr>
          <p:nvPr>
            <p:ph sz="quarter" idx="14"/>
          </p:nvPr>
        </p:nvSpPr>
        <p:spPr/>
        <p:txBody>
          <a:bodyPr>
            <a:normAutofit fontScale="77500" lnSpcReduction="20000"/>
          </a:bodyPr>
          <a:lstStyle/>
          <a:p>
            <a:r>
              <a:rPr lang="en-CA" dirty="0" smtClean="0"/>
              <a:t>Change the ODB to get rid of universality.</a:t>
            </a:r>
          </a:p>
          <a:p>
            <a:r>
              <a:rPr lang="en-CA" dirty="0" smtClean="0"/>
              <a:t>Limit payments for drugs to “wealthy” seniors.</a:t>
            </a:r>
          </a:p>
          <a:p>
            <a:r>
              <a:rPr lang="en-CA" dirty="0" smtClean="0"/>
              <a:t>Increase co-payments.</a:t>
            </a:r>
          </a:p>
          <a:p>
            <a:r>
              <a:rPr lang="en-CA" dirty="0" smtClean="0"/>
              <a:t>End the current system and create a new means-tested program.</a:t>
            </a:r>
          </a:p>
          <a:p>
            <a:r>
              <a:rPr lang="en-CA" dirty="0" smtClean="0"/>
              <a:t>Not clear on the implications for the Trillium Drug Program.</a:t>
            </a:r>
            <a:endParaRPr lang="en-CA" dirty="0"/>
          </a:p>
        </p:txBody>
      </p:sp>
      <p:sp>
        <p:nvSpPr>
          <p:cNvPr id="5" name="TextBox 4"/>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1008539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Costing</a:t>
            </a:r>
            <a:endParaRPr lang="en-CA" dirty="0"/>
          </a:p>
        </p:txBody>
      </p:sp>
      <p:sp>
        <p:nvSpPr>
          <p:cNvPr id="3" name="Content Placeholder 2"/>
          <p:cNvSpPr>
            <a:spLocks noGrp="1"/>
          </p:cNvSpPr>
          <p:nvPr>
            <p:ph sz="quarter" idx="13"/>
          </p:nvPr>
        </p:nvSpPr>
        <p:spPr>
          <a:xfrm>
            <a:off x="1042416" y="2313432"/>
            <a:ext cx="6697936" cy="3493008"/>
          </a:xfrm>
        </p:spPr>
        <p:txBody>
          <a:bodyPr/>
          <a:lstStyle/>
          <a:p>
            <a:r>
              <a:rPr lang="en-CA" dirty="0" smtClean="0"/>
              <a:t>The Drummond Report does not contain any costing of the health care proposals.</a:t>
            </a:r>
          </a:p>
          <a:p>
            <a:r>
              <a:rPr lang="en-CA" dirty="0" smtClean="0"/>
              <a:t>There are no planned restructuring funds.</a:t>
            </a:r>
          </a:p>
          <a:p>
            <a:pPr lvl="1"/>
            <a:r>
              <a:rPr lang="en-CA" dirty="0" smtClean="0"/>
              <a:t>The last restructuring cost &gt;$3.8 billion.</a:t>
            </a:r>
          </a:p>
        </p:txBody>
      </p:sp>
      <p:sp>
        <p:nvSpPr>
          <p:cNvPr id="5" name="TextBox 4"/>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2384287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Alternatives</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solidFill>
                  <a:srgbClr val="0070C0"/>
                </a:solidFill>
              </a:rPr>
              <a:t>Look at revenues</a:t>
            </a:r>
          </a:p>
          <a:p>
            <a:pPr lvl="1"/>
            <a:r>
              <a:rPr lang="en-CA" dirty="0" smtClean="0"/>
              <a:t>Employer Health Tax</a:t>
            </a:r>
          </a:p>
          <a:p>
            <a:pPr lvl="1"/>
            <a:r>
              <a:rPr lang="en-CA" dirty="0" smtClean="0"/>
              <a:t>Others</a:t>
            </a:r>
          </a:p>
          <a:p>
            <a:r>
              <a:rPr lang="en-CA" dirty="0" smtClean="0"/>
              <a:t>Reforms that put public values in public non-profit health care, universality, accessibility at the centre of plans.</a:t>
            </a:r>
          </a:p>
          <a:p>
            <a:pPr lvl="1"/>
            <a:r>
              <a:rPr lang="en-CA" dirty="0" smtClean="0"/>
              <a:t>Improve accountability.</a:t>
            </a:r>
          </a:p>
          <a:p>
            <a:pPr lvl="1"/>
            <a:r>
              <a:rPr lang="en-CA" dirty="0" smtClean="0"/>
              <a:t>Ensure money goes to care.</a:t>
            </a:r>
          </a:p>
          <a:p>
            <a:pPr lvl="1"/>
            <a:r>
              <a:rPr lang="en-CA" dirty="0" smtClean="0"/>
              <a:t>Protect publicly funded and public/non-profit care under the principles of the Canada Health Act.</a:t>
            </a:r>
            <a:endParaRPr lang="en-CA" dirty="0"/>
          </a:p>
        </p:txBody>
      </p:sp>
      <p:sp>
        <p:nvSpPr>
          <p:cNvPr id="4" name="TextBox 3"/>
          <p:cNvSpPr txBox="1"/>
          <p:nvPr/>
        </p:nvSpPr>
        <p:spPr>
          <a:xfrm>
            <a:off x="4680012" y="0"/>
            <a:ext cx="3420380" cy="646331"/>
          </a:xfrm>
          <a:prstGeom prst="rect">
            <a:avLst/>
          </a:prstGeom>
          <a:noFill/>
        </p:spPr>
        <p:txBody>
          <a:bodyPr wrap="square" rtlCol="0">
            <a:spAutoFit/>
          </a:bodyPr>
          <a:lstStyle/>
          <a:p>
            <a:r>
              <a:rPr lang="en-CA" b="1" dirty="0" smtClean="0">
                <a:solidFill>
                  <a:schemeClr val="bg1"/>
                </a:solidFill>
              </a:rPr>
              <a:t>Drummond’s Recommendations</a:t>
            </a:r>
            <a:endParaRPr lang="en-CA" b="1" dirty="0">
              <a:solidFill>
                <a:schemeClr val="bg1"/>
              </a:solidFill>
            </a:endParaRPr>
          </a:p>
        </p:txBody>
      </p:sp>
    </p:spTree>
    <p:extLst>
      <p:ext uri="{BB962C8B-B14F-4D97-AF65-F5344CB8AC3E}">
        <p14:creationId xmlns:p14="http://schemas.microsoft.com/office/powerpoint/2010/main" val="418175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Responding to Drummond</a:t>
            </a:r>
            <a:endParaRPr lang="en-CA" dirty="0"/>
          </a:p>
        </p:txBody>
      </p:sp>
      <p:sp>
        <p:nvSpPr>
          <p:cNvPr id="3" name="Content Placeholder 2"/>
          <p:cNvSpPr>
            <a:spLocks noGrp="1"/>
          </p:cNvSpPr>
          <p:nvPr>
            <p:ph idx="1"/>
          </p:nvPr>
        </p:nvSpPr>
        <p:spPr/>
        <p:txBody>
          <a:bodyPr/>
          <a:lstStyle/>
          <a:p>
            <a:r>
              <a:rPr lang="en-CA" dirty="0" smtClean="0"/>
              <a:t>Ontario Health Coalition upcoming report with recommendations that respect the public interest (vs. the Drummond approach)</a:t>
            </a:r>
          </a:p>
          <a:p>
            <a:pPr marL="68580" indent="0">
              <a:buNone/>
            </a:pPr>
            <a:endParaRPr lang="en-CA" dirty="0" smtClean="0"/>
          </a:p>
        </p:txBody>
      </p:sp>
      <p:sp>
        <p:nvSpPr>
          <p:cNvPr id="4" name="TextBox 3"/>
          <p:cNvSpPr txBox="1"/>
          <p:nvPr/>
        </p:nvSpPr>
        <p:spPr>
          <a:xfrm>
            <a:off x="4788024" y="0"/>
            <a:ext cx="3024336" cy="461665"/>
          </a:xfrm>
          <a:prstGeom prst="rect">
            <a:avLst/>
          </a:prstGeom>
          <a:noFill/>
        </p:spPr>
        <p:txBody>
          <a:bodyPr wrap="square" rtlCol="0">
            <a:spAutoFit/>
          </a:bodyPr>
          <a:lstStyle/>
          <a:p>
            <a:r>
              <a:rPr lang="en-CA" sz="2400" b="1" dirty="0" smtClean="0">
                <a:solidFill>
                  <a:srgbClr val="FF0000"/>
                </a:solidFill>
              </a:rPr>
              <a:t>What’s Next</a:t>
            </a:r>
            <a:endParaRPr lang="en-CA" sz="2400" b="1" dirty="0">
              <a:solidFill>
                <a:srgbClr val="FF0000"/>
              </a:solidFill>
            </a:endParaRPr>
          </a:p>
        </p:txBody>
      </p:sp>
    </p:spTree>
    <p:extLst>
      <p:ext uri="{BB962C8B-B14F-4D97-AF65-F5344CB8AC3E}">
        <p14:creationId xmlns:p14="http://schemas.microsoft.com/office/powerpoint/2010/main" val="18844760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92696"/>
            <a:ext cx="7024744" cy="1143000"/>
          </a:xfrm>
        </p:spPr>
        <p:txBody>
          <a:bodyPr>
            <a:normAutofit fontScale="90000"/>
          </a:bodyPr>
          <a:lstStyle/>
          <a:p>
            <a:r>
              <a:rPr lang="en-CA" dirty="0" smtClean="0"/>
              <a:t>OHC EMERGENCY ASSEMBLY</a:t>
            </a:r>
            <a:endParaRPr lang="en-CA" dirty="0"/>
          </a:p>
        </p:txBody>
      </p:sp>
      <p:sp>
        <p:nvSpPr>
          <p:cNvPr id="3" name="Content Placeholder 2"/>
          <p:cNvSpPr>
            <a:spLocks noGrp="1"/>
          </p:cNvSpPr>
          <p:nvPr>
            <p:ph idx="1"/>
          </p:nvPr>
        </p:nvSpPr>
        <p:spPr>
          <a:xfrm>
            <a:off x="1043492" y="1988840"/>
            <a:ext cx="6777317" cy="3843789"/>
          </a:xfrm>
        </p:spPr>
        <p:txBody>
          <a:bodyPr>
            <a:normAutofit fontScale="85000" lnSpcReduction="10000"/>
          </a:bodyPr>
          <a:lstStyle/>
          <a:p>
            <a:pPr marL="68580" indent="0">
              <a:buNone/>
            </a:pPr>
            <a:r>
              <a:rPr lang="en-CA" dirty="0" smtClean="0"/>
              <a:t>Saturday, February 25</a:t>
            </a:r>
            <a:r>
              <a:rPr lang="en-CA" baseline="30000" dirty="0" smtClean="0"/>
              <a:t>th</a:t>
            </a:r>
            <a:r>
              <a:rPr lang="en-CA" dirty="0" smtClean="0"/>
              <a:t> </a:t>
            </a:r>
          </a:p>
          <a:p>
            <a:pPr marL="68580" indent="0">
              <a:buNone/>
            </a:pPr>
            <a:r>
              <a:rPr lang="en-CA" dirty="0" smtClean="0"/>
              <a:t>11 am – 4 pm (lunch provided)</a:t>
            </a:r>
          </a:p>
          <a:p>
            <a:pPr marL="68580" indent="0">
              <a:buNone/>
            </a:pPr>
            <a:r>
              <a:rPr lang="en-CA" dirty="0" smtClean="0"/>
              <a:t>Church of the Holy Trinity, Toronto</a:t>
            </a:r>
          </a:p>
          <a:p>
            <a:pPr marL="68580" indent="0">
              <a:buNone/>
            </a:pPr>
            <a:r>
              <a:rPr lang="en-CA" dirty="0" smtClean="0"/>
              <a:t>	10 Trinity Square</a:t>
            </a:r>
          </a:p>
          <a:p>
            <a:pPr marL="68580" indent="0">
              <a:buNone/>
            </a:pPr>
            <a:r>
              <a:rPr lang="en-CA" dirty="0"/>
              <a:t>	</a:t>
            </a:r>
            <a:r>
              <a:rPr lang="en-CA" dirty="0" smtClean="0"/>
              <a:t>(beside the Eaton Centre just outside </a:t>
            </a:r>
          </a:p>
          <a:p>
            <a:pPr marL="68580" indent="0">
              <a:buNone/>
            </a:pPr>
            <a:r>
              <a:rPr lang="en-CA" dirty="0"/>
              <a:t>	</a:t>
            </a:r>
            <a:r>
              <a:rPr lang="en-CA" dirty="0" smtClean="0"/>
              <a:t>Indigo Books)</a:t>
            </a:r>
          </a:p>
          <a:p>
            <a:pPr marL="68580" indent="0">
              <a:buNone/>
            </a:pPr>
            <a:r>
              <a:rPr lang="en-CA" dirty="0" smtClean="0"/>
              <a:t>Hotel rooms: We have reserved a block of rooms at the Bond Place Hotel, 65 </a:t>
            </a:r>
            <a:r>
              <a:rPr lang="en-CA" dirty="0" err="1" smtClean="0"/>
              <a:t>Dundas</a:t>
            </a:r>
            <a:r>
              <a:rPr lang="en-CA" dirty="0" smtClean="0"/>
              <a:t> St. E., at a rate of $89 per night. To get this rate, call 1-800-268-9390 and cite “Ontario Health Coalition”.</a:t>
            </a:r>
          </a:p>
          <a:p>
            <a:pPr marL="68580" indent="0">
              <a:buNone/>
            </a:pPr>
            <a:r>
              <a:rPr lang="en-CA" dirty="0" smtClean="0"/>
              <a:t>Please register for the assembly by emailing us at </a:t>
            </a:r>
            <a:r>
              <a:rPr lang="en-CA" dirty="0" smtClean="0">
                <a:hlinkClick r:id="rId2"/>
              </a:rPr>
              <a:t>ohc@sympatico.ca</a:t>
            </a:r>
            <a:endParaRPr lang="en-CA" dirty="0" smtClean="0"/>
          </a:p>
          <a:p>
            <a:pPr marL="68580" indent="0">
              <a:buNone/>
            </a:pPr>
            <a:endParaRPr lang="en-CA" dirty="0"/>
          </a:p>
        </p:txBody>
      </p:sp>
      <p:sp>
        <p:nvSpPr>
          <p:cNvPr id="4" name="TextBox 3"/>
          <p:cNvSpPr txBox="1"/>
          <p:nvPr/>
        </p:nvSpPr>
        <p:spPr>
          <a:xfrm>
            <a:off x="4788024" y="0"/>
            <a:ext cx="3024336" cy="461665"/>
          </a:xfrm>
          <a:prstGeom prst="rect">
            <a:avLst/>
          </a:prstGeom>
          <a:noFill/>
        </p:spPr>
        <p:txBody>
          <a:bodyPr wrap="square" rtlCol="0">
            <a:spAutoFit/>
          </a:bodyPr>
          <a:lstStyle/>
          <a:p>
            <a:r>
              <a:rPr lang="en-CA" sz="2400" b="1" dirty="0" smtClean="0">
                <a:solidFill>
                  <a:srgbClr val="FF0000"/>
                </a:solidFill>
              </a:rPr>
              <a:t>What’s Next</a:t>
            </a:r>
            <a:endParaRPr lang="en-CA" sz="2400" b="1" dirty="0">
              <a:solidFill>
                <a:srgbClr val="FF0000"/>
              </a:solidFill>
            </a:endParaRPr>
          </a:p>
        </p:txBody>
      </p:sp>
    </p:spTree>
    <p:extLst>
      <p:ext uri="{BB962C8B-B14F-4D97-AF65-F5344CB8AC3E}">
        <p14:creationId xmlns:p14="http://schemas.microsoft.com/office/powerpoint/2010/main" val="21766257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235</TotalTime>
  <Words>2215</Words>
  <Application>Microsoft Office PowerPoint</Application>
  <PresentationFormat>On-screen Show (4:3)</PresentationFormat>
  <Paragraphs>406</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Austin</vt:lpstr>
      <vt:lpstr>Ontario Health Coalition</vt:lpstr>
      <vt:lpstr>Ontario Health Coalition</vt:lpstr>
      <vt:lpstr>Webinar “How Do I….”</vt:lpstr>
      <vt:lpstr>This webinar is being recorded</vt:lpstr>
      <vt:lpstr>Yes. You can download your own copy of the power point presentation.</vt:lpstr>
      <vt:lpstr>HEALTH CARE FUNDING</vt:lpstr>
      <vt:lpstr>Funding Background</vt:lpstr>
      <vt:lpstr>Funding Curtailment Means Cuts</vt:lpstr>
      <vt:lpstr>Drummond Recommends Deeper Curtailment</vt:lpstr>
      <vt:lpstr>Creating A Crisis </vt:lpstr>
      <vt:lpstr>PowerPoint Presentation</vt:lpstr>
      <vt:lpstr>PowerPoint Presentation</vt:lpstr>
      <vt:lpstr>PowerPoint Presentation</vt:lpstr>
      <vt:lpstr>PowerPoint Presentation</vt:lpstr>
      <vt:lpstr>PowerPoint Presentation</vt:lpstr>
      <vt:lpstr>PowerPoint Presentation</vt:lpstr>
      <vt:lpstr>Urgent and Unmet Care Needs Across the Continuum</vt:lpstr>
      <vt:lpstr>Drummond’s Primary Recommendation</vt:lpstr>
      <vt:lpstr>Dismantle Hospitals</vt:lpstr>
      <vt:lpstr>Stop Building Long-Term Care Homes</vt:lpstr>
      <vt:lpstr>Mergers and Amalgamations</vt:lpstr>
      <vt:lpstr>Primary Care/HR</vt:lpstr>
      <vt:lpstr>LHINs</vt:lpstr>
      <vt:lpstr>Funding</vt:lpstr>
      <vt:lpstr>Privatization</vt:lpstr>
      <vt:lpstr>Drugs</vt:lpstr>
      <vt:lpstr>Costing</vt:lpstr>
      <vt:lpstr>Alternatives</vt:lpstr>
      <vt:lpstr>Responding to Drummond</vt:lpstr>
      <vt:lpstr>OHC EMERGENCY ASSEMBLY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Ontario Health Coalition</dc:title>
  <dc:creator>Natalie Mehra</dc:creator>
  <cp:lastModifiedBy>Owner</cp:lastModifiedBy>
  <cp:revision>23</cp:revision>
  <dcterms:created xsi:type="dcterms:W3CDTF">2012-02-17T20:51:14Z</dcterms:created>
  <dcterms:modified xsi:type="dcterms:W3CDTF">2012-02-18T20:36:38Z</dcterms:modified>
</cp:coreProperties>
</file>