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59" r:id="rId4"/>
    <p:sldId id="264" r:id="rId5"/>
    <p:sldId id="263" r:id="rId6"/>
    <p:sldId id="265" r:id="rId7"/>
    <p:sldId id="266" r:id="rId8"/>
    <p:sldId id="267" r:id="rId9"/>
    <p:sldId id="268" r:id="rId10"/>
    <p:sldId id="270"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0" d="100"/>
          <a:sy n="60" d="100"/>
        </p:scale>
        <p:origin x="4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6DEA9C-68B4-4D7E-AE5B-42090E18287C}" type="datetimeFigureOut">
              <a:rPr lang="en-CA" smtClean="0"/>
              <a:t>2014-10-16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284A9-E474-4046-B191-283F51541579}" type="slidenum">
              <a:rPr lang="en-CA" smtClean="0"/>
              <a:t>‹#›</a:t>
            </a:fld>
            <a:endParaRPr lang="en-CA"/>
          </a:p>
        </p:txBody>
      </p:sp>
    </p:spTree>
    <p:extLst>
      <p:ext uri="{BB962C8B-B14F-4D97-AF65-F5344CB8AC3E}">
        <p14:creationId xmlns:p14="http://schemas.microsoft.com/office/powerpoint/2010/main" val="2688463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83C7B8-9851-414F-89CB-52A542E96009}" type="slidenum">
              <a:rPr lang="en-US" smtClean="0"/>
              <a:pPr/>
              <a:t>3</a:t>
            </a:fld>
            <a:endParaRPr lang="en-US"/>
          </a:p>
        </p:txBody>
      </p:sp>
    </p:spTree>
    <p:extLst>
      <p:ext uri="{BB962C8B-B14F-4D97-AF65-F5344CB8AC3E}">
        <p14:creationId xmlns:p14="http://schemas.microsoft.com/office/powerpoint/2010/main" val="2537712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343400"/>
            <a:ext cx="6172200" cy="4419600"/>
          </a:xfrm>
        </p:spPr>
        <p:txBody>
          <a:bodyPr>
            <a:normAutofit fontScale="85000" lnSpcReduction="20000"/>
          </a:bodyPr>
          <a:lstStyle/>
          <a:p>
            <a:r>
              <a:rPr lang="en-US" sz="1300" b="1" i="1" dirty="0" smtClean="0"/>
              <a:t>READ NOTES ONLY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accent1"/>
                </a:solidFill>
              </a:rPr>
              <a:t>**</a:t>
            </a:r>
            <a:r>
              <a:rPr lang="en-US" sz="1400" b="1" u="sng" dirty="0" smtClean="0"/>
              <a:t>What are P3 enabling fields and how has this helped to entrench the P3 model in BC and Ontario</a:t>
            </a:r>
            <a:r>
              <a:rPr lang="en-US" sz="1400" dirty="0" smtClean="0"/>
              <a:t>?</a:t>
            </a:r>
            <a:r>
              <a:rPr lang="en-US" sz="1400" dirty="0" smtClean="0">
                <a:solidFill>
                  <a:schemeClr val="accent1"/>
                </a:solidFill>
              </a:rPr>
              <a:t>**</a:t>
            </a:r>
          </a:p>
          <a:p>
            <a:r>
              <a:rPr lang="en-US" sz="1300" i="1" dirty="0" smtClean="0"/>
              <a:t>(focusing on </a:t>
            </a:r>
            <a:r>
              <a:rPr lang="en-US" sz="1300" i="1" dirty="0" err="1" smtClean="0"/>
              <a:t>ON</a:t>
            </a:r>
            <a:r>
              <a:rPr lang="en-US" sz="1300" i="1" dirty="0" smtClean="0"/>
              <a:t> and BC because they are the leading P3 enthusiasts in the country so their P3 markets are most sophisticated, and the health sector is the main target in both jurisdictions)</a:t>
            </a:r>
          </a:p>
          <a:p>
            <a:endParaRPr lang="en-US" sz="1300" i="1" dirty="0" smtClean="0"/>
          </a:p>
          <a:p>
            <a:r>
              <a:rPr lang="en-US" sz="1300" dirty="0" smtClean="0"/>
              <a:t>I’m categorizing the elements that make up the P3 enabling fields in BC and ON can be categorized in three ways…</a:t>
            </a:r>
          </a:p>
          <a:p>
            <a:endParaRPr lang="en-US" sz="1300" dirty="0" smtClean="0"/>
          </a:p>
          <a:p>
            <a:pPr>
              <a:buFont typeface="Wingdings" pitchFamily="2" charset="2"/>
              <a:buChar char="v"/>
            </a:pPr>
            <a:r>
              <a:rPr lang="en-US" sz="1300" u="sng" dirty="0" smtClean="0"/>
              <a:t>Enabling legislation and capital planning frameworks</a:t>
            </a:r>
            <a:r>
              <a:rPr lang="en-US" sz="1300" dirty="0" smtClean="0"/>
              <a:t>: the nuts and bolts of the P3 enabling field (e.g., CAMF, IPFP; Bill 94-2003; AFP)</a:t>
            </a:r>
          </a:p>
          <a:p>
            <a:pPr lvl="0"/>
            <a:r>
              <a:rPr lang="en-US" sz="1050" dirty="0" smtClean="0"/>
              <a:t> </a:t>
            </a:r>
          </a:p>
          <a:p>
            <a:pPr lvl="1">
              <a:buFont typeface="Wingdings" pitchFamily="2" charset="2"/>
              <a:buChar char="v"/>
            </a:pPr>
            <a:r>
              <a:rPr lang="en-US" sz="1050" dirty="0" smtClean="0"/>
              <a:t>For instance, since 2002, under CAMF rules Ministries or local authorities  in BC must explain not why P3s are justified by why they are not justified on capital projects that cost more than $50 million.  This threshold is far below the cost of the vast majority of hospital projects in either province.</a:t>
            </a:r>
          </a:p>
          <a:p>
            <a:pPr>
              <a:buFont typeface="Wingdings" pitchFamily="2" charset="2"/>
              <a:buChar char="v"/>
            </a:pPr>
            <a:endParaRPr lang="en-US" sz="1300" dirty="0" smtClean="0"/>
          </a:p>
          <a:p>
            <a:pPr>
              <a:buFont typeface="Wingdings" pitchFamily="2" charset="2"/>
              <a:buChar char="v"/>
            </a:pPr>
            <a:endParaRPr lang="en-US" sz="1300" dirty="0" smtClean="0"/>
          </a:p>
          <a:p>
            <a:pPr>
              <a:buFont typeface="Wingdings" pitchFamily="2" charset="2"/>
              <a:buChar char="v"/>
            </a:pPr>
            <a:r>
              <a:rPr lang="en-US" sz="1300" u="sng" dirty="0" smtClean="0"/>
              <a:t>Supportive secondary reforms</a:t>
            </a:r>
            <a:r>
              <a:rPr lang="en-US" sz="1300" dirty="0" smtClean="0"/>
              <a:t>: these elements of the enabling field are not essential for P3 development but are highly supportive nonetheless (e.g., RHA restructuring in 2001 in BC; LHIN creation in ON in 2006).  </a:t>
            </a:r>
          </a:p>
          <a:p>
            <a:pPr>
              <a:buFont typeface="Wingdings" pitchFamily="2" charset="2"/>
              <a:buChar char="v"/>
            </a:pPr>
            <a:endParaRPr lang="en-US" sz="1300" dirty="0" smtClean="0"/>
          </a:p>
          <a:p>
            <a:pPr lvl="1">
              <a:buFont typeface="Wingdings" pitchFamily="2" charset="2"/>
              <a:buChar char="v"/>
            </a:pPr>
            <a:r>
              <a:rPr lang="en-US" sz="1300" dirty="0" smtClean="0"/>
              <a:t>Health authorities now operate under budgetary and capital planning rules which favour and streamline P3s.</a:t>
            </a:r>
          </a:p>
          <a:p>
            <a:pPr>
              <a:buFont typeface="Wingdings" pitchFamily="2" charset="2"/>
              <a:buChar char="v"/>
            </a:pPr>
            <a:endParaRPr lang="en-US" sz="1300" dirty="0" smtClean="0"/>
          </a:p>
          <a:p>
            <a:pPr>
              <a:buFont typeface="Wingdings" pitchFamily="2" charset="2"/>
              <a:buChar char="v"/>
            </a:pPr>
            <a:r>
              <a:rPr lang="en-US" sz="1300" u="sng" dirty="0" smtClean="0"/>
              <a:t>Institutional support</a:t>
            </a:r>
            <a:r>
              <a:rPr lang="en-US" sz="1300" dirty="0" smtClean="0"/>
              <a:t>: this is the backbone of the enabling field; and creating new specialized government agencies, or ‘P3 units’ is the best example of this – they promote, evaluate, and build up knowledge and expertise around P3 development.</a:t>
            </a:r>
          </a:p>
          <a:p>
            <a:endParaRPr lang="en-US" sz="1300" dirty="0" smtClean="0"/>
          </a:p>
          <a:p>
            <a:r>
              <a:rPr lang="en-US" sz="1400" dirty="0" smtClean="0"/>
              <a:t>There’s a lot more to be said about this, including the differences that exist between Ontario and BC, and how these enabling fields have changed over time, but given the focus of this conference and the amount of time that I likely have left: </a:t>
            </a:r>
            <a:r>
              <a:rPr lang="en-US" sz="1400" u="sng" dirty="0" smtClean="0"/>
              <a:t>it matters less what these items are than what they do.</a:t>
            </a:r>
          </a:p>
        </p:txBody>
      </p:sp>
      <p:sp>
        <p:nvSpPr>
          <p:cNvPr id="4" name="Slide Number Placeholder 3"/>
          <p:cNvSpPr>
            <a:spLocks noGrp="1"/>
          </p:cNvSpPr>
          <p:nvPr>
            <p:ph type="sldNum" sz="quarter" idx="10"/>
          </p:nvPr>
        </p:nvSpPr>
        <p:spPr/>
        <p:txBody>
          <a:bodyPr/>
          <a:lstStyle/>
          <a:p>
            <a:fld id="{6A6DB7C5-2656-4C3D-B7A4-1C654975B2CD}" type="slidenum">
              <a:rPr lang="en-US" smtClean="0"/>
              <a:pPr/>
              <a:t>5</a:t>
            </a:fld>
            <a:endParaRPr lang="en-US"/>
          </a:p>
        </p:txBody>
      </p:sp>
    </p:spTree>
    <p:extLst>
      <p:ext uri="{BB962C8B-B14F-4D97-AF65-F5344CB8AC3E}">
        <p14:creationId xmlns:p14="http://schemas.microsoft.com/office/powerpoint/2010/main" val="4109631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80F9DA-0231-4CB0-B12D-8C25684ABC84}" type="slidenum">
              <a:rPr lang="en-US" smtClean="0"/>
              <a:pPr/>
              <a:t>7</a:t>
            </a:fld>
            <a:endParaRPr lang="en-US"/>
          </a:p>
        </p:txBody>
      </p:sp>
    </p:spTree>
    <p:extLst>
      <p:ext uri="{BB962C8B-B14F-4D97-AF65-F5344CB8AC3E}">
        <p14:creationId xmlns:p14="http://schemas.microsoft.com/office/powerpoint/2010/main" val="85797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A1D317-2F87-4C6C-81C7-BCCBDE67F290}" type="slidenum">
              <a:rPr lang="en-US" smtClean="0"/>
              <a:pPr/>
              <a:t>8</a:t>
            </a:fld>
            <a:endParaRPr lang="en-US"/>
          </a:p>
        </p:txBody>
      </p:sp>
    </p:spTree>
    <p:extLst>
      <p:ext uri="{BB962C8B-B14F-4D97-AF65-F5344CB8AC3E}">
        <p14:creationId xmlns:p14="http://schemas.microsoft.com/office/powerpoint/2010/main" val="2330508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A1D317-2F87-4C6C-81C7-BCCBDE67F290}" type="slidenum">
              <a:rPr lang="en-US" smtClean="0"/>
              <a:pPr/>
              <a:t>9</a:t>
            </a:fld>
            <a:endParaRPr lang="en-US"/>
          </a:p>
        </p:txBody>
      </p:sp>
    </p:spTree>
    <p:extLst>
      <p:ext uri="{BB962C8B-B14F-4D97-AF65-F5344CB8AC3E}">
        <p14:creationId xmlns:p14="http://schemas.microsoft.com/office/powerpoint/2010/main" val="397313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9B57CE-0E48-4E69-87F9-DBAE0B739E19}" type="slidenum">
              <a:rPr lang="en-US" smtClean="0"/>
              <a:pPr/>
              <a:t>10</a:t>
            </a:fld>
            <a:endParaRPr lang="en-US"/>
          </a:p>
        </p:txBody>
      </p:sp>
    </p:spTree>
    <p:extLst>
      <p:ext uri="{BB962C8B-B14F-4D97-AF65-F5344CB8AC3E}">
        <p14:creationId xmlns:p14="http://schemas.microsoft.com/office/powerpoint/2010/main" val="4165488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3672A382-DDF4-4D56-B1B6-3468A3AA4131}" type="datetimeFigureOut">
              <a:rPr lang="en-CA" smtClean="0"/>
              <a:t>2014-10-16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4153442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672A382-DDF4-4D56-B1B6-3468A3AA4131}" type="datetimeFigureOut">
              <a:rPr lang="en-CA" smtClean="0"/>
              <a:t>2014-10-16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146962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2A382-DDF4-4D56-B1B6-3468A3AA4131}" type="datetimeFigureOut">
              <a:rPr lang="en-CA" smtClean="0"/>
              <a:t>2014-10-16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153526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3672A382-DDF4-4D56-B1B6-3468A3AA4131}" type="datetimeFigureOut">
              <a:rPr lang="en-CA" smtClean="0"/>
              <a:t>2014-10-16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2325488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3672A382-DDF4-4D56-B1B6-3468A3AA4131}" type="datetimeFigureOut">
              <a:rPr lang="en-CA" smtClean="0"/>
              <a:t>2014-10-16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352047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3672A382-DDF4-4D56-B1B6-3468A3AA4131}" type="datetimeFigureOut">
              <a:rPr lang="en-CA" smtClean="0"/>
              <a:t>2014-10-16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382128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2A382-DDF4-4D56-B1B6-3468A3AA4131}" type="datetimeFigureOut">
              <a:rPr lang="en-CA" smtClean="0"/>
              <a:t>2014-10-16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20594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2A382-DDF4-4D56-B1B6-3468A3AA4131}" type="datetimeFigureOut">
              <a:rPr lang="en-CA" smtClean="0"/>
              <a:t>2014-10-16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912869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2A382-DDF4-4D56-B1B6-3468A3AA4131}" type="datetimeFigureOut">
              <a:rPr lang="en-CA" smtClean="0"/>
              <a:t>2014-10-16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1686317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672A382-DDF4-4D56-B1B6-3468A3AA4131}" type="datetimeFigureOut">
              <a:rPr lang="en-CA" smtClean="0"/>
              <a:t>2014-10-16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2446895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672A382-DDF4-4D56-B1B6-3468A3AA4131}" type="datetimeFigureOut">
              <a:rPr lang="en-CA" smtClean="0"/>
              <a:t>2014-10-16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12BCA14-2DF7-476D-A3D0-AB32EA7A33AE}" type="slidenum">
              <a:rPr lang="en-CA" smtClean="0"/>
              <a:t>‹#›</a:t>
            </a:fld>
            <a:endParaRPr lang="en-CA"/>
          </a:p>
        </p:txBody>
      </p:sp>
    </p:spTree>
    <p:extLst>
      <p:ext uri="{BB962C8B-B14F-4D97-AF65-F5344CB8AC3E}">
        <p14:creationId xmlns:p14="http://schemas.microsoft.com/office/powerpoint/2010/main" val="719861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2A382-DDF4-4D56-B1B6-3468A3AA4131}" type="datetimeFigureOut">
              <a:rPr lang="en-CA" smtClean="0"/>
              <a:t>2014-10-16</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2BCA14-2DF7-476D-A3D0-AB32EA7A33AE}" type="slidenum">
              <a:rPr lang="en-CA" smtClean="0"/>
              <a:t>‹#›</a:t>
            </a:fld>
            <a:endParaRPr lang="en-CA"/>
          </a:p>
        </p:txBody>
      </p:sp>
    </p:spTree>
    <p:extLst>
      <p:ext uri="{BB962C8B-B14F-4D97-AF65-F5344CB8AC3E}">
        <p14:creationId xmlns:p14="http://schemas.microsoft.com/office/powerpoint/2010/main" val="1323420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9000" y="1122362"/>
            <a:ext cx="10452100" cy="3170237"/>
          </a:xfrm>
        </p:spPr>
        <p:txBody>
          <a:bodyPr>
            <a:normAutofit fontScale="90000"/>
          </a:bodyPr>
          <a:lstStyle/>
          <a:p>
            <a:r>
              <a:rPr lang="en-CA" b="1" i="1" dirty="0" smtClean="0"/>
              <a:t/>
            </a:r>
            <a:br>
              <a:rPr lang="en-CA" b="1" i="1" dirty="0" smtClean="0"/>
            </a:br>
            <a:r>
              <a:rPr lang="en-CA" b="1" i="1" dirty="0"/>
              <a:t/>
            </a:r>
            <a:br>
              <a:rPr lang="en-CA" b="1" i="1" dirty="0"/>
            </a:br>
            <a:r>
              <a:rPr lang="en-CA" b="1" i="1" dirty="0" smtClean="0"/>
              <a:t/>
            </a:r>
            <a:br>
              <a:rPr lang="en-CA" b="1" i="1" dirty="0" smtClean="0"/>
            </a:br>
            <a:r>
              <a:rPr lang="en-CA" b="1" i="1" dirty="0" smtClean="0"/>
              <a:t>Private </a:t>
            </a:r>
            <a:r>
              <a:rPr lang="en-CA" b="1" i="1" dirty="0"/>
              <a:t>Affluence, Public Austerity: P3s, Economic Crisis, and the Public Response</a:t>
            </a:r>
            <a:r>
              <a:rPr lang="en-CA" dirty="0" smtClean="0">
                <a:effectLst/>
              </a:rPr>
              <a:t/>
            </a:r>
            <a:br>
              <a:rPr lang="en-CA" dirty="0" smtClean="0">
                <a:effectLst/>
              </a:rPr>
            </a:br>
            <a:endParaRPr lang="en-CA" dirty="0"/>
          </a:p>
        </p:txBody>
      </p:sp>
      <p:sp>
        <p:nvSpPr>
          <p:cNvPr id="3" name="Subtitle 2"/>
          <p:cNvSpPr>
            <a:spLocks noGrp="1"/>
          </p:cNvSpPr>
          <p:nvPr>
            <p:ph type="subTitle" idx="1"/>
          </p:nvPr>
        </p:nvSpPr>
        <p:spPr>
          <a:xfrm>
            <a:off x="1524000" y="4419600"/>
            <a:ext cx="9144000" cy="1460500"/>
          </a:xfrm>
        </p:spPr>
        <p:txBody>
          <a:bodyPr>
            <a:normAutofit/>
          </a:bodyPr>
          <a:lstStyle/>
          <a:p>
            <a:r>
              <a:rPr lang="en-CA" dirty="0" smtClean="0"/>
              <a:t>Heather Whiteside</a:t>
            </a:r>
          </a:p>
          <a:p>
            <a:r>
              <a:rPr lang="en-CA" dirty="0" smtClean="0"/>
              <a:t>SSHRC Postdoctoral Fellow</a:t>
            </a:r>
          </a:p>
          <a:p>
            <a:r>
              <a:rPr lang="en-CA" dirty="0" smtClean="0"/>
              <a:t>University of British Columbia</a:t>
            </a:r>
            <a:endParaRPr lang="en-CA" dirty="0"/>
          </a:p>
        </p:txBody>
      </p:sp>
    </p:spTree>
    <p:extLst>
      <p:ext uri="{BB962C8B-B14F-4D97-AF65-F5344CB8AC3E}">
        <p14:creationId xmlns:p14="http://schemas.microsoft.com/office/powerpoint/2010/main" val="2770261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92200" y="1790700"/>
            <a:ext cx="11099800" cy="4386263"/>
          </a:xfrm>
        </p:spPr>
        <p:txBody>
          <a:bodyPr/>
          <a:lstStyle/>
          <a:p>
            <a:r>
              <a:rPr lang="en-CA" dirty="0" smtClean="0"/>
              <a:t>Tony Clement, then-Health Minister of Ontario (2001):</a:t>
            </a:r>
          </a:p>
          <a:p>
            <a:pPr lvl="1"/>
            <a:r>
              <a:rPr lang="en-CA" dirty="0" smtClean="0"/>
              <a:t>P3 use will mean “better</a:t>
            </a:r>
            <a:r>
              <a:rPr lang="en-CA" dirty="0"/>
              <a:t>, faster, and </a:t>
            </a:r>
            <a:r>
              <a:rPr lang="en-CA" dirty="0" smtClean="0"/>
              <a:t>cheaper” hospitals</a:t>
            </a:r>
          </a:p>
          <a:p>
            <a:endParaRPr lang="en-CA" dirty="0" smtClean="0"/>
          </a:p>
          <a:p>
            <a:r>
              <a:rPr lang="en-CA" dirty="0" smtClean="0"/>
              <a:t>Jim Flaherty, then-Finance Minister of Ontario (2001):</a:t>
            </a:r>
          </a:p>
          <a:p>
            <a:pPr lvl="1"/>
            <a:r>
              <a:rPr lang="en-CA" dirty="0" smtClean="0"/>
              <a:t>“The </a:t>
            </a:r>
            <a:r>
              <a:rPr lang="en-CA" dirty="0"/>
              <a:t>building will get built more quickly and sooner and more effectively and efficiently than were it done solely within the (public) </a:t>
            </a:r>
            <a:r>
              <a:rPr lang="en-CA" dirty="0" smtClean="0"/>
              <a:t>sector” </a:t>
            </a:r>
          </a:p>
          <a:p>
            <a:pPr lvl="1"/>
            <a:r>
              <a:rPr lang="en-CA" dirty="0" smtClean="0"/>
              <a:t>The P3 model should be widely used: from “hospitals </a:t>
            </a:r>
            <a:r>
              <a:rPr lang="en-CA" dirty="0"/>
              <a:t>to hockey </a:t>
            </a:r>
            <a:r>
              <a:rPr lang="en-CA" dirty="0" smtClean="0"/>
              <a:t>rinks”</a:t>
            </a:r>
          </a:p>
        </p:txBody>
      </p:sp>
    </p:spTree>
    <p:extLst>
      <p:ext uri="{BB962C8B-B14F-4D97-AF65-F5344CB8AC3E}">
        <p14:creationId xmlns:p14="http://schemas.microsoft.com/office/powerpoint/2010/main" val="3776462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normAutofit fontScale="90000"/>
          </a:bodyPr>
          <a:lstStyle/>
          <a:p>
            <a:pPr algn="ctr"/>
            <a:r>
              <a:rPr lang="en-US" dirty="0"/>
              <a:t>Public-private partnerships (P3s)</a:t>
            </a:r>
            <a:br>
              <a:rPr lang="en-US" dirty="0"/>
            </a:br>
            <a:endParaRPr lang="en-US" dirty="0"/>
          </a:p>
        </p:txBody>
      </p:sp>
      <p:sp>
        <p:nvSpPr>
          <p:cNvPr id="3" name="Content Placeholder 2"/>
          <p:cNvSpPr>
            <a:spLocks noGrp="1"/>
          </p:cNvSpPr>
          <p:nvPr>
            <p:ph idx="1"/>
          </p:nvPr>
        </p:nvSpPr>
        <p:spPr>
          <a:xfrm>
            <a:off x="546100" y="1219200"/>
            <a:ext cx="10807700" cy="5410200"/>
          </a:xfrm>
        </p:spPr>
        <p:txBody>
          <a:bodyPr>
            <a:normAutofit/>
          </a:bodyPr>
          <a:lstStyle/>
          <a:p>
            <a:pPr lvl="0">
              <a:buNone/>
            </a:pPr>
            <a:r>
              <a:rPr lang="en-US" dirty="0"/>
              <a:t>P3s </a:t>
            </a:r>
            <a:r>
              <a:rPr lang="en-US" dirty="0" smtClean="0"/>
              <a:t>were first initiated in </a:t>
            </a:r>
            <a:r>
              <a:rPr lang="en-US" dirty="0"/>
              <a:t>Canada in the early 1990s, but were not used in the health care sector until </a:t>
            </a:r>
            <a:r>
              <a:rPr lang="en-US" dirty="0" smtClean="0"/>
              <a:t>2001</a:t>
            </a:r>
          </a:p>
          <a:p>
            <a:pPr lvl="0">
              <a:buNone/>
            </a:pPr>
            <a:r>
              <a:rPr lang="en-US" dirty="0" smtClean="0"/>
              <a:t> </a:t>
            </a:r>
            <a:endParaRPr lang="en-US" dirty="0"/>
          </a:p>
          <a:p>
            <a:pPr lvl="0"/>
            <a:r>
              <a:rPr lang="en-CA" dirty="0"/>
              <a:t>P3 hospitals now make up about three quarters of all P3s in BC and half of all P3s in </a:t>
            </a:r>
            <a:r>
              <a:rPr lang="en-CA" dirty="0" smtClean="0"/>
              <a:t>Ontario (although this is changing over time as transportation projects are increasingly developed as P3s)</a:t>
            </a:r>
          </a:p>
          <a:p>
            <a:pPr marL="0" lvl="0" indent="0">
              <a:buNone/>
            </a:pPr>
            <a:endParaRPr lang="en-US" dirty="0"/>
          </a:p>
          <a:p>
            <a:pPr lvl="1"/>
            <a:r>
              <a:rPr lang="en-US" dirty="0"/>
              <a:t>BC: </a:t>
            </a:r>
          </a:p>
          <a:p>
            <a:pPr lvl="2"/>
            <a:r>
              <a:rPr lang="en-US" dirty="0" smtClean="0"/>
              <a:t>15 P3 </a:t>
            </a:r>
            <a:r>
              <a:rPr lang="en-US" dirty="0" smtClean="0"/>
              <a:t>hospital/health </a:t>
            </a:r>
            <a:r>
              <a:rPr lang="en-US" dirty="0" smtClean="0"/>
              <a:t>care projects </a:t>
            </a:r>
            <a:r>
              <a:rPr lang="en-US" dirty="0"/>
              <a:t>are currently in various stages of development</a:t>
            </a:r>
          </a:p>
          <a:p>
            <a:pPr lvl="1"/>
            <a:r>
              <a:rPr lang="en-US" dirty="0"/>
              <a:t>Ontario:</a:t>
            </a:r>
          </a:p>
          <a:p>
            <a:pPr lvl="2"/>
            <a:r>
              <a:rPr lang="en-US" dirty="0" smtClean="0"/>
              <a:t>40 P3 </a:t>
            </a:r>
            <a:r>
              <a:rPr lang="en-US" dirty="0" smtClean="0"/>
              <a:t>hospital/health </a:t>
            </a:r>
            <a:r>
              <a:rPr lang="en-US" dirty="0" smtClean="0"/>
              <a:t>care projects are </a:t>
            </a:r>
            <a:r>
              <a:rPr lang="en-US" dirty="0"/>
              <a:t>currently in various stages of development</a:t>
            </a:r>
          </a:p>
          <a:p>
            <a:pPr lvl="0"/>
            <a:endParaRPr lang="en-US" dirty="0" smtClean="0"/>
          </a:p>
          <a:p>
            <a:pPr lvl="0"/>
            <a:endParaRPr lang="en-US" dirty="0" smtClean="0"/>
          </a:p>
          <a:p>
            <a:endParaRPr lang="en-US" dirty="0"/>
          </a:p>
        </p:txBody>
      </p:sp>
    </p:spTree>
    <p:extLst>
      <p:ext uri="{BB962C8B-B14F-4D97-AF65-F5344CB8AC3E}">
        <p14:creationId xmlns:p14="http://schemas.microsoft.com/office/powerpoint/2010/main" val="1850006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P3s</a:t>
            </a:r>
            <a:endParaRPr lang="en-CA" dirty="0"/>
          </a:p>
        </p:txBody>
      </p:sp>
      <p:sp>
        <p:nvSpPr>
          <p:cNvPr id="3" name="Content Placeholder 2"/>
          <p:cNvSpPr>
            <a:spLocks noGrp="1"/>
          </p:cNvSpPr>
          <p:nvPr>
            <p:ph idx="1"/>
          </p:nvPr>
        </p:nvSpPr>
        <p:spPr/>
        <p:txBody>
          <a:bodyPr/>
          <a:lstStyle/>
          <a:p>
            <a:r>
              <a:rPr lang="en-CA" dirty="0" smtClean="0"/>
              <a:t>A private for-profit partner designs, builds, finances, </a:t>
            </a:r>
            <a:r>
              <a:rPr lang="en-CA" dirty="0"/>
              <a:t>and </a:t>
            </a:r>
            <a:r>
              <a:rPr lang="en-CA" dirty="0" smtClean="0"/>
              <a:t>operates </a:t>
            </a:r>
            <a:r>
              <a:rPr lang="en-CA" dirty="0"/>
              <a:t>public </a:t>
            </a:r>
            <a:r>
              <a:rPr lang="en-CA" dirty="0" smtClean="0"/>
              <a:t>infrastructure and services</a:t>
            </a:r>
          </a:p>
          <a:p>
            <a:r>
              <a:rPr lang="en-CA" dirty="0"/>
              <a:t> </a:t>
            </a:r>
            <a:r>
              <a:rPr lang="en-CA" dirty="0" smtClean="0"/>
              <a:t>Lengthy </a:t>
            </a:r>
            <a:r>
              <a:rPr lang="en-CA" dirty="0"/>
              <a:t>(multi-decade) lease-based bundled contracts and complex risk sharing arrangements</a:t>
            </a:r>
            <a:r>
              <a:rPr lang="en-CA" dirty="0" smtClean="0"/>
              <a:t> </a:t>
            </a:r>
          </a:p>
          <a:p>
            <a:endParaRPr lang="en-CA" dirty="0"/>
          </a:p>
          <a:p>
            <a:r>
              <a:rPr lang="en-CA" dirty="0" smtClean="0"/>
              <a:t>‘Build now, pay later’</a:t>
            </a:r>
          </a:p>
          <a:p>
            <a:r>
              <a:rPr lang="en-CA" dirty="0" smtClean="0"/>
              <a:t>“Better, faster, cheaper”?</a:t>
            </a:r>
          </a:p>
          <a:p>
            <a:endParaRPr lang="en-CA" dirty="0"/>
          </a:p>
          <a:p>
            <a:r>
              <a:rPr lang="en-CA" dirty="0" smtClean="0"/>
              <a:t>Higher costs: private financing, social costs</a:t>
            </a:r>
            <a:endParaRPr lang="en-CA" dirty="0"/>
          </a:p>
        </p:txBody>
      </p:sp>
    </p:spTree>
    <p:extLst>
      <p:ext uri="{BB962C8B-B14F-4D97-AF65-F5344CB8AC3E}">
        <p14:creationId xmlns:p14="http://schemas.microsoft.com/office/powerpoint/2010/main" val="1186473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79166002"/>
              </p:ext>
            </p:extLst>
          </p:nvPr>
        </p:nvGraphicFramePr>
        <p:xfrm>
          <a:off x="977899" y="533402"/>
          <a:ext cx="10223500" cy="5562599"/>
        </p:xfrm>
        <a:graphic>
          <a:graphicData uri="http://schemas.openxmlformats.org/drawingml/2006/table">
            <a:tbl>
              <a:tblPr/>
              <a:tblGrid>
                <a:gridCol w="3430219"/>
                <a:gridCol w="3430219"/>
                <a:gridCol w="3363062"/>
              </a:tblGrid>
              <a:tr h="794659">
                <a:tc gridSpan="3">
                  <a:txBody>
                    <a:bodyPr/>
                    <a:lstStyle/>
                    <a:p>
                      <a:pPr algn="ctr">
                        <a:spcAft>
                          <a:spcPts val="0"/>
                        </a:spcAft>
                      </a:pPr>
                      <a:r>
                        <a:rPr lang="en-US" sz="3600" b="1" dirty="0">
                          <a:solidFill>
                            <a:schemeClr val="tx1"/>
                          </a:solidFill>
                          <a:latin typeface="+mn-lt"/>
                        </a:rPr>
                        <a:t>P3 Enabling Fields</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794659">
                <a:tc>
                  <a:txBody>
                    <a:bodyPr/>
                    <a:lstStyle/>
                    <a:p>
                      <a:pPr algn="ctr">
                        <a:spcAft>
                          <a:spcPts val="0"/>
                        </a:spcAft>
                      </a:pPr>
                      <a:endParaRPr lang="en-US" sz="1800" dirty="0">
                        <a:latin typeface="+mn-lt"/>
                      </a:endParaRP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800" b="1" dirty="0">
                          <a:latin typeface="+mn-lt"/>
                        </a:rPr>
                        <a:t>BC</a:t>
                      </a:r>
                      <a:endParaRPr lang="en-US" sz="2800" dirty="0">
                        <a:latin typeface="+mn-lt"/>
                      </a:endParaRP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800" b="1" dirty="0">
                          <a:latin typeface="+mn-lt"/>
                        </a:rPr>
                        <a:t>Ontario</a:t>
                      </a:r>
                      <a:endParaRPr lang="en-US" sz="2800" dirty="0">
                        <a:latin typeface="+mn-lt"/>
                      </a:endParaRP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9311">
                <a:tc rowSpan="2">
                  <a:txBody>
                    <a:bodyPr/>
                    <a:lstStyle/>
                    <a:p>
                      <a:pPr>
                        <a:spcAft>
                          <a:spcPts val="0"/>
                        </a:spcAft>
                      </a:pPr>
                      <a:endParaRPr lang="en-US" sz="2400" dirty="0">
                        <a:latin typeface="+mn-lt"/>
                      </a:endParaRPr>
                    </a:p>
                    <a:p>
                      <a:pPr>
                        <a:spcAft>
                          <a:spcPts val="0"/>
                        </a:spcAft>
                      </a:pPr>
                      <a:r>
                        <a:rPr lang="en-US" sz="2400" b="1" dirty="0">
                          <a:latin typeface="+mn-lt"/>
                        </a:rPr>
                        <a:t>Enabling legislation and capital planning frameworks</a:t>
                      </a:r>
                      <a:endParaRPr lang="en-US" sz="2400" dirty="0">
                        <a:latin typeface="+mn-lt"/>
                      </a:endParaRP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2000" dirty="0">
                        <a:latin typeface="+mn-lt"/>
                      </a:endParaRPr>
                    </a:p>
                    <a:p>
                      <a:pPr>
                        <a:spcAft>
                          <a:spcPts val="0"/>
                        </a:spcAft>
                      </a:pPr>
                      <a:r>
                        <a:rPr lang="en-US" sz="2000" dirty="0" smtClean="0">
                          <a:latin typeface="+mn-lt"/>
                        </a:rPr>
                        <a:t>Capital Asset Management Framework (CAMF) </a:t>
                      </a:r>
                      <a:r>
                        <a:rPr lang="en-US" sz="2000" dirty="0">
                          <a:latin typeface="+mn-lt"/>
                        </a:rPr>
                        <a:t>(2002)</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2000" dirty="0">
                        <a:latin typeface="+mn-lt"/>
                      </a:endParaRPr>
                    </a:p>
                    <a:p>
                      <a:pPr>
                        <a:spcAft>
                          <a:spcPts val="0"/>
                        </a:spcAft>
                      </a:pPr>
                      <a:r>
                        <a:rPr lang="en-US" sz="2000" dirty="0" smtClean="0">
                          <a:latin typeface="+mn-lt"/>
                        </a:rPr>
                        <a:t>Infrastructure </a:t>
                      </a:r>
                      <a:r>
                        <a:rPr lang="en-US" sz="2000" kern="1200" dirty="0" smtClean="0">
                          <a:solidFill>
                            <a:schemeClr val="tx1"/>
                          </a:solidFill>
                          <a:latin typeface="+mn-lt"/>
                          <a:ea typeface="+mn-ea"/>
                          <a:cs typeface="Times New Roman" pitchFamily="18" charset="0"/>
                        </a:rPr>
                        <a:t>Planning, Financing and Procurement Framework (</a:t>
                      </a:r>
                      <a:r>
                        <a:rPr lang="en-US" sz="2000" dirty="0" smtClean="0">
                          <a:latin typeface="+mn-lt"/>
                          <a:cs typeface="Times New Roman" pitchFamily="18" charset="0"/>
                        </a:rPr>
                        <a:t>IPFP) </a:t>
                      </a:r>
                      <a:r>
                        <a:rPr lang="en-US" sz="2000" dirty="0">
                          <a:latin typeface="+mn-lt"/>
                        </a:rPr>
                        <a:t>(2004)</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9311">
                <a:tc vMerge="1">
                  <a:txBody>
                    <a:bodyPr/>
                    <a:lstStyle/>
                    <a:p>
                      <a:endParaRPr lang="en-US"/>
                    </a:p>
                  </a:txBody>
                  <a:tcPr/>
                </a:tc>
                <a:tc>
                  <a:txBody>
                    <a:bodyPr/>
                    <a:lstStyle/>
                    <a:p>
                      <a:pPr>
                        <a:spcAft>
                          <a:spcPts val="0"/>
                        </a:spcAft>
                      </a:pPr>
                      <a:endParaRPr lang="en-US" sz="2000" dirty="0">
                        <a:latin typeface="+mn-lt"/>
                      </a:endParaRPr>
                    </a:p>
                    <a:p>
                      <a:pPr>
                        <a:spcAft>
                          <a:spcPts val="0"/>
                        </a:spcAft>
                      </a:pPr>
                      <a:r>
                        <a:rPr lang="en-US" sz="2000" i="1" kern="1200" dirty="0" smtClean="0">
                          <a:solidFill>
                            <a:schemeClr val="tx1"/>
                          </a:solidFill>
                          <a:latin typeface="+mn-lt"/>
                          <a:ea typeface="+mn-ea"/>
                          <a:cs typeface="Times New Roman" pitchFamily="18" charset="0"/>
                        </a:rPr>
                        <a:t>The Health Sector Partnerships Agreement Act </a:t>
                      </a:r>
                      <a:r>
                        <a:rPr lang="en-US" sz="2000" i="0" kern="1200" dirty="0" smtClean="0">
                          <a:solidFill>
                            <a:schemeClr val="tx1"/>
                          </a:solidFill>
                          <a:latin typeface="+mn-lt"/>
                          <a:ea typeface="+mn-ea"/>
                          <a:cs typeface="Times New Roman" pitchFamily="18" charset="0"/>
                        </a:rPr>
                        <a:t>(</a:t>
                      </a:r>
                      <a:r>
                        <a:rPr lang="en-US" sz="2000" dirty="0" smtClean="0">
                          <a:latin typeface="+mn-lt"/>
                        </a:rPr>
                        <a:t>Bill 94) </a:t>
                      </a:r>
                      <a:r>
                        <a:rPr lang="en-US" sz="2000" dirty="0">
                          <a:latin typeface="+mn-lt"/>
                        </a:rPr>
                        <a:t>(2003)</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2000" dirty="0">
                        <a:latin typeface="+mn-lt"/>
                      </a:endParaRPr>
                    </a:p>
                    <a:p>
                      <a:pPr>
                        <a:spcAft>
                          <a:spcPts val="0"/>
                        </a:spcAft>
                      </a:pPr>
                      <a:r>
                        <a:rPr lang="en-US" sz="2000" dirty="0" smtClean="0">
                          <a:latin typeface="+mn-lt"/>
                        </a:rPr>
                        <a:t>Alternative Financing and Procurement</a:t>
                      </a:r>
                      <a:r>
                        <a:rPr lang="en-US" sz="2000" baseline="0" dirty="0" smtClean="0">
                          <a:latin typeface="+mn-lt"/>
                        </a:rPr>
                        <a:t> (</a:t>
                      </a:r>
                      <a:r>
                        <a:rPr lang="en-US" sz="2000" dirty="0" smtClean="0">
                          <a:latin typeface="+mn-lt"/>
                        </a:rPr>
                        <a:t>AFP) </a:t>
                      </a:r>
                      <a:r>
                        <a:rPr lang="en-US" sz="2000" dirty="0">
                          <a:latin typeface="+mn-lt"/>
                        </a:rPr>
                        <a:t>(2004)</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4659">
                <a:tc>
                  <a:txBody>
                    <a:bodyPr/>
                    <a:lstStyle/>
                    <a:p>
                      <a:pPr>
                        <a:spcAft>
                          <a:spcPts val="0"/>
                        </a:spcAft>
                      </a:pPr>
                      <a:r>
                        <a:rPr lang="en-US" sz="2400" b="1" dirty="0">
                          <a:latin typeface="+mn-lt"/>
                        </a:rPr>
                        <a:t>Institutional support</a:t>
                      </a:r>
                      <a:endParaRPr lang="en-US" sz="2400" dirty="0">
                        <a:latin typeface="+mn-lt"/>
                      </a:endParaRP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a:latin typeface="+mn-lt"/>
                        </a:rPr>
                        <a:t>Partnerships BC (2002)</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dirty="0">
                          <a:latin typeface="+mn-lt"/>
                        </a:rPr>
                        <a:t>Infrastructure Ontario (2005)</a:t>
                      </a:r>
                    </a:p>
                  </a:txBody>
                  <a:tcPr marL="65529" marR="65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26936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P3s and the 2008 Global Financial Crisis</a:t>
            </a:r>
            <a:endParaRPr lang="en-CA" dirty="0"/>
          </a:p>
        </p:txBody>
      </p:sp>
      <p:sp>
        <p:nvSpPr>
          <p:cNvPr id="3" name="Content Placeholder 2"/>
          <p:cNvSpPr>
            <a:spLocks noGrp="1"/>
          </p:cNvSpPr>
          <p:nvPr>
            <p:ph idx="1"/>
          </p:nvPr>
        </p:nvSpPr>
        <p:spPr/>
        <p:txBody>
          <a:bodyPr/>
          <a:lstStyle/>
          <a:p>
            <a:r>
              <a:rPr lang="en-CA" dirty="0" smtClean="0"/>
              <a:t>More expensive private financing: the interest rate spread increased from 2% to 3 or 4% (2007-2009), private </a:t>
            </a:r>
            <a:r>
              <a:rPr lang="en-CA" dirty="0"/>
              <a:t>financing </a:t>
            </a:r>
            <a:r>
              <a:rPr lang="en-CA" dirty="0" smtClean="0"/>
              <a:t>costs </a:t>
            </a:r>
            <a:r>
              <a:rPr lang="en-CA" dirty="0"/>
              <a:t>roughly 70 percent more in present value </a:t>
            </a:r>
            <a:r>
              <a:rPr lang="en-CA" dirty="0" smtClean="0"/>
              <a:t>terms</a:t>
            </a:r>
          </a:p>
          <a:p>
            <a:r>
              <a:rPr lang="en-CA" dirty="0" smtClean="0"/>
              <a:t>Project </a:t>
            </a:r>
            <a:r>
              <a:rPr lang="en-CA" dirty="0"/>
              <a:t>delays, cancellations, and financing difficulties </a:t>
            </a:r>
            <a:endParaRPr lang="en-CA" dirty="0" smtClean="0"/>
          </a:p>
          <a:p>
            <a:pPr lvl="1"/>
            <a:r>
              <a:rPr lang="en-US" dirty="0" smtClean="0"/>
              <a:t>Examples:</a:t>
            </a:r>
          </a:p>
          <a:p>
            <a:pPr lvl="2"/>
            <a:r>
              <a:rPr lang="en-US" dirty="0" smtClean="0"/>
              <a:t>Fort </a:t>
            </a:r>
            <a:r>
              <a:rPr lang="en-US" dirty="0"/>
              <a:t>St. John Hospital P3 project (BC): a new private financing partner was brought in </a:t>
            </a:r>
          </a:p>
          <a:p>
            <a:pPr lvl="2"/>
            <a:r>
              <a:rPr lang="en-US" dirty="0"/>
              <a:t>Niagara Health Systems P3 project (ON): delayed for months when the private financing portion fell through</a:t>
            </a:r>
          </a:p>
          <a:p>
            <a:endParaRPr lang="en-CA" dirty="0" smtClean="0">
              <a:effectLst/>
            </a:endParaRPr>
          </a:p>
          <a:p>
            <a:endParaRPr lang="en-CA" dirty="0"/>
          </a:p>
        </p:txBody>
      </p:sp>
    </p:spTree>
    <p:extLst>
      <p:ext uri="{BB962C8B-B14F-4D97-AF65-F5344CB8AC3E}">
        <p14:creationId xmlns:p14="http://schemas.microsoft.com/office/powerpoint/2010/main" val="1702461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P3s and Austerity: Ontario</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Ontario’s 2012 austerity budget cut total program spending by $17.7 billion over three years but it also committed to 30 new hospital projects using the P3 model and 25 P3s currently under construction</a:t>
            </a:r>
          </a:p>
          <a:p>
            <a:pPr>
              <a:buNone/>
            </a:pPr>
            <a:endParaRPr lang="en-US" dirty="0" smtClean="0"/>
          </a:p>
          <a:p>
            <a:pPr lvl="0"/>
            <a:r>
              <a:rPr lang="en-US" dirty="0" smtClean="0"/>
              <a:t>The budget uses four hospital projects as examples of P3 value for money (VfM) superiority: </a:t>
            </a:r>
          </a:p>
          <a:p>
            <a:pPr lvl="1"/>
            <a:r>
              <a:rPr lang="en-US" dirty="0" smtClean="0"/>
              <a:t>Credit Valley Hospital in Mississauga (VfM savings of $26 million), </a:t>
            </a:r>
          </a:p>
          <a:p>
            <a:pPr lvl="1"/>
            <a:r>
              <a:rPr lang="en-US" dirty="0" smtClean="0"/>
              <a:t>London Health Sciences/St. Joseph’s Health Campus (VfM savings of $50 million), </a:t>
            </a:r>
          </a:p>
          <a:p>
            <a:pPr lvl="1"/>
            <a:r>
              <a:rPr lang="en-US" dirty="0" smtClean="0"/>
              <a:t>North Bay Regional Health Centre (VfM savings of $57 million), </a:t>
            </a:r>
          </a:p>
          <a:p>
            <a:pPr lvl="1"/>
            <a:r>
              <a:rPr lang="en-US" dirty="0" smtClean="0"/>
              <a:t>Quinte Health Care in Belleville (VfM savings of $9 million) </a:t>
            </a:r>
          </a:p>
          <a:p>
            <a:endParaRPr lang="en-US" dirty="0"/>
          </a:p>
        </p:txBody>
      </p:sp>
    </p:spTree>
    <p:extLst>
      <p:ext uri="{BB962C8B-B14F-4D97-AF65-F5344CB8AC3E}">
        <p14:creationId xmlns:p14="http://schemas.microsoft.com/office/powerpoint/2010/main" val="3756297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398966823"/>
              </p:ext>
            </p:extLst>
          </p:nvPr>
        </p:nvGraphicFramePr>
        <p:xfrm>
          <a:off x="876300" y="304802"/>
          <a:ext cx="10477500" cy="6095998"/>
        </p:xfrm>
        <a:graphic>
          <a:graphicData uri="http://schemas.openxmlformats.org/drawingml/2006/table">
            <a:tbl>
              <a:tblPr firstRow="1" bandRow="1">
                <a:tableStyleId>{073A0DAA-6AF3-43AB-8588-CEC1D06C72B9}</a:tableStyleId>
              </a:tblPr>
              <a:tblGrid>
                <a:gridCol w="2619375"/>
                <a:gridCol w="2619375"/>
                <a:gridCol w="2619375"/>
                <a:gridCol w="2619375"/>
              </a:tblGrid>
              <a:tr h="762969">
                <a:tc gridSpan="4">
                  <a:txBody>
                    <a:bodyPr/>
                    <a:lstStyle/>
                    <a:p>
                      <a:pPr algn="ctr"/>
                      <a:r>
                        <a:rPr lang="en-US" sz="2000" kern="1200" dirty="0" smtClean="0"/>
                        <a:t>Hospital Base Project Costs </a:t>
                      </a:r>
                    </a:p>
                    <a:p>
                      <a:pPr algn="ctr"/>
                      <a:r>
                        <a:rPr lang="en-US" sz="2000" kern="1200" dirty="0" smtClean="0"/>
                        <a:t>(construction, maintenance, and financing)</a:t>
                      </a:r>
                      <a:endParaRPr lang="en-US" sz="20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2969">
                <a:tc>
                  <a:txBody>
                    <a:bodyPr/>
                    <a:lstStyle/>
                    <a:p>
                      <a:endParaRPr lang="en-US" sz="2000" dirty="0"/>
                    </a:p>
                  </a:txBody>
                  <a:tcPr/>
                </a:tc>
                <a:tc>
                  <a:txBody>
                    <a:bodyPr/>
                    <a:lstStyle/>
                    <a:p>
                      <a:endParaRPr lang="en-US" sz="2000" dirty="0"/>
                    </a:p>
                  </a:txBody>
                  <a:tcPr/>
                </a:tc>
                <a:tc>
                  <a:txBody>
                    <a:bodyPr/>
                    <a:lstStyle/>
                    <a:p>
                      <a:r>
                        <a:rPr lang="en-US" sz="2000" b="1" kern="1200" dirty="0" smtClean="0"/>
                        <a:t>Base Costs (million)</a:t>
                      </a:r>
                      <a:endParaRPr lang="en-US" sz="2000" b="1" dirty="0"/>
                    </a:p>
                  </a:txBody>
                  <a:tcPr/>
                </a:tc>
                <a:tc>
                  <a:txBody>
                    <a:bodyPr/>
                    <a:lstStyle/>
                    <a:p>
                      <a:endParaRPr lang="en-US" sz="1800" b="1"/>
                    </a:p>
                  </a:txBody>
                  <a:tcPr/>
                </a:tc>
              </a:tr>
              <a:tr h="762969">
                <a:tc>
                  <a:txBody>
                    <a:bodyPr/>
                    <a:lstStyle/>
                    <a:p>
                      <a:endParaRPr lang="en-US" sz="2000" dirty="0">
                        <a:latin typeface="+mn-lt"/>
                      </a:endParaRPr>
                    </a:p>
                  </a:txBody>
                  <a:tcPr/>
                </a:tc>
                <a:tc>
                  <a:txBody>
                    <a:bodyPr/>
                    <a:lstStyle/>
                    <a:p>
                      <a:pPr>
                        <a:spcAft>
                          <a:spcPts val="0"/>
                        </a:spcAft>
                      </a:pPr>
                      <a:r>
                        <a:rPr lang="en-US" sz="2000" b="1" dirty="0"/>
                        <a:t>P3</a:t>
                      </a:r>
                      <a:endParaRPr lang="en-US" sz="2000" b="1" dirty="0">
                        <a:latin typeface="+mn-lt"/>
                      </a:endParaRPr>
                    </a:p>
                  </a:txBody>
                  <a:tcPr marL="68580" marR="68580" marT="0" marB="0"/>
                </a:tc>
                <a:tc>
                  <a:txBody>
                    <a:bodyPr/>
                    <a:lstStyle/>
                    <a:p>
                      <a:pPr>
                        <a:spcAft>
                          <a:spcPts val="0"/>
                        </a:spcAft>
                      </a:pPr>
                      <a:r>
                        <a:rPr lang="en-US" sz="2000" b="1" dirty="0"/>
                        <a:t>Traditional</a:t>
                      </a:r>
                      <a:endParaRPr lang="en-US" sz="2000" b="1" dirty="0">
                        <a:latin typeface="+mn-lt"/>
                      </a:endParaRPr>
                    </a:p>
                  </a:txBody>
                  <a:tcPr marL="68580" marR="68580" marT="0" marB="0"/>
                </a:tc>
                <a:tc>
                  <a:txBody>
                    <a:bodyPr/>
                    <a:lstStyle/>
                    <a:p>
                      <a:pPr>
                        <a:spcAft>
                          <a:spcPts val="0"/>
                        </a:spcAft>
                      </a:pPr>
                      <a:r>
                        <a:rPr lang="en-US" sz="2400" b="1" dirty="0"/>
                        <a:t>Difference</a:t>
                      </a:r>
                      <a:endParaRPr lang="en-US" sz="2400" b="1" dirty="0">
                        <a:latin typeface="+mn-lt"/>
                      </a:endParaRPr>
                    </a:p>
                  </a:txBody>
                  <a:tcPr marL="68580" marR="68580" marT="0" marB="0"/>
                </a:tc>
              </a:tr>
              <a:tr h="977637">
                <a:tc>
                  <a:txBody>
                    <a:bodyPr/>
                    <a:lstStyle/>
                    <a:p>
                      <a:pPr>
                        <a:spcAft>
                          <a:spcPts val="0"/>
                        </a:spcAft>
                      </a:pPr>
                      <a:r>
                        <a:rPr lang="en-US" sz="2000" b="1" dirty="0"/>
                        <a:t>Credit Valley Hospital (Mississauga)</a:t>
                      </a:r>
                      <a:endParaRPr lang="en-US" sz="2000" b="1" dirty="0">
                        <a:latin typeface="+mn-lt"/>
                      </a:endParaRPr>
                    </a:p>
                  </a:txBody>
                  <a:tcPr marL="68580" marR="68580" marT="0" marB="0"/>
                </a:tc>
                <a:tc>
                  <a:txBody>
                    <a:bodyPr/>
                    <a:lstStyle/>
                    <a:p>
                      <a:pPr>
                        <a:spcAft>
                          <a:spcPts val="0"/>
                        </a:spcAft>
                      </a:pPr>
                      <a:r>
                        <a:rPr lang="en-US" sz="2000" dirty="0"/>
                        <a:t>$162.8</a:t>
                      </a:r>
                      <a:endParaRPr lang="en-US" sz="2000" dirty="0">
                        <a:latin typeface="+mn-lt"/>
                      </a:endParaRPr>
                    </a:p>
                  </a:txBody>
                  <a:tcPr marL="68580" marR="68580" marT="0" marB="0"/>
                </a:tc>
                <a:tc>
                  <a:txBody>
                    <a:bodyPr/>
                    <a:lstStyle/>
                    <a:p>
                      <a:pPr>
                        <a:spcAft>
                          <a:spcPts val="0"/>
                        </a:spcAft>
                      </a:pPr>
                      <a:r>
                        <a:rPr lang="en-US" sz="2000" dirty="0"/>
                        <a:t>$152.3 </a:t>
                      </a:r>
                      <a:endParaRPr lang="en-US" sz="2000" dirty="0">
                        <a:latin typeface="+mn-lt"/>
                      </a:endParaRPr>
                    </a:p>
                  </a:txBody>
                  <a:tcPr marL="68580" marR="68580" marT="0" marB="0"/>
                </a:tc>
                <a:tc>
                  <a:txBody>
                    <a:bodyPr/>
                    <a:lstStyle/>
                    <a:p>
                      <a:pPr>
                        <a:spcAft>
                          <a:spcPts val="0"/>
                        </a:spcAft>
                      </a:pPr>
                      <a:r>
                        <a:rPr lang="en-US" sz="2400" dirty="0"/>
                        <a:t>$10.5</a:t>
                      </a:r>
                      <a:endParaRPr lang="en-US" sz="2400" dirty="0">
                        <a:latin typeface="+mn-lt"/>
                      </a:endParaRPr>
                    </a:p>
                  </a:txBody>
                  <a:tcPr marL="68580" marR="68580" marT="0" marB="0"/>
                </a:tc>
              </a:tr>
              <a:tr h="1303516">
                <a:tc>
                  <a:txBody>
                    <a:bodyPr/>
                    <a:lstStyle/>
                    <a:p>
                      <a:pPr>
                        <a:spcAft>
                          <a:spcPts val="0"/>
                        </a:spcAft>
                      </a:pPr>
                      <a:r>
                        <a:rPr lang="en-US" sz="2000" b="1" dirty="0"/>
                        <a:t>London Health Sciences &amp; St. Joseph’s Health Campus</a:t>
                      </a:r>
                      <a:endParaRPr lang="en-US" sz="2000" b="1" dirty="0">
                        <a:latin typeface="+mn-lt"/>
                      </a:endParaRPr>
                    </a:p>
                  </a:txBody>
                  <a:tcPr marL="68580" marR="68580" marT="0" marB="0"/>
                </a:tc>
                <a:tc>
                  <a:txBody>
                    <a:bodyPr/>
                    <a:lstStyle/>
                    <a:p>
                      <a:pPr>
                        <a:spcAft>
                          <a:spcPts val="0"/>
                        </a:spcAft>
                      </a:pPr>
                      <a:r>
                        <a:rPr lang="en-US" sz="2000" dirty="0"/>
                        <a:t>$211.8 &amp; $49.2 </a:t>
                      </a:r>
                      <a:endParaRPr lang="en-US" sz="2000" dirty="0">
                        <a:latin typeface="+mn-lt"/>
                      </a:endParaRPr>
                    </a:p>
                  </a:txBody>
                  <a:tcPr marL="68580" marR="68580" marT="0" marB="0"/>
                </a:tc>
                <a:tc>
                  <a:txBody>
                    <a:bodyPr/>
                    <a:lstStyle/>
                    <a:p>
                      <a:pPr>
                        <a:spcAft>
                          <a:spcPts val="0"/>
                        </a:spcAft>
                      </a:pPr>
                      <a:r>
                        <a:rPr lang="en-US" sz="2000" dirty="0"/>
                        <a:t>$204.9 &amp; $47.4 </a:t>
                      </a:r>
                      <a:endParaRPr lang="en-US" sz="2000" dirty="0">
                        <a:latin typeface="+mn-lt"/>
                      </a:endParaRPr>
                    </a:p>
                  </a:txBody>
                  <a:tcPr marL="68580" marR="68580" marT="0" marB="0"/>
                </a:tc>
                <a:tc>
                  <a:txBody>
                    <a:bodyPr/>
                    <a:lstStyle/>
                    <a:p>
                      <a:pPr>
                        <a:spcAft>
                          <a:spcPts val="0"/>
                        </a:spcAft>
                      </a:pPr>
                      <a:r>
                        <a:rPr lang="en-US" sz="2400" dirty="0"/>
                        <a:t>$6.9 &amp; </a:t>
                      </a:r>
                    </a:p>
                    <a:p>
                      <a:pPr>
                        <a:spcAft>
                          <a:spcPts val="0"/>
                        </a:spcAft>
                      </a:pPr>
                      <a:r>
                        <a:rPr lang="en-US" sz="2400" dirty="0"/>
                        <a:t>$1.8</a:t>
                      </a:r>
                      <a:endParaRPr lang="en-US" sz="2400" dirty="0">
                        <a:latin typeface="+mn-lt"/>
                      </a:endParaRPr>
                    </a:p>
                  </a:txBody>
                  <a:tcPr marL="68580" marR="68580" marT="0" marB="0"/>
                </a:tc>
              </a:tr>
              <a:tr h="762969">
                <a:tc>
                  <a:txBody>
                    <a:bodyPr/>
                    <a:lstStyle/>
                    <a:p>
                      <a:pPr>
                        <a:spcAft>
                          <a:spcPts val="0"/>
                        </a:spcAft>
                      </a:pPr>
                      <a:r>
                        <a:rPr lang="en-US" sz="2000" b="1" dirty="0"/>
                        <a:t>North Bay Regional Health Centre</a:t>
                      </a:r>
                      <a:endParaRPr lang="en-US" sz="2000" b="1" dirty="0">
                        <a:latin typeface="+mn-lt"/>
                      </a:endParaRPr>
                    </a:p>
                  </a:txBody>
                  <a:tcPr marL="68580" marR="68580" marT="0" marB="0"/>
                </a:tc>
                <a:tc>
                  <a:txBody>
                    <a:bodyPr/>
                    <a:lstStyle/>
                    <a:p>
                      <a:pPr>
                        <a:spcAft>
                          <a:spcPts val="0"/>
                        </a:spcAft>
                      </a:pPr>
                      <a:r>
                        <a:rPr lang="en-US" sz="2000"/>
                        <a:t>$551.7</a:t>
                      </a:r>
                      <a:endParaRPr lang="en-US" sz="2000">
                        <a:latin typeface="+mn-lt"/>
                      </a:endParaRPr>
                    </a:p>
                  </a:txBody>
                  <a:tcPr marL="68580" marR="68580" marT="0" marB="0"/>
                </a:tc>
                <a:tc>
                  <a:txBody>
                    <a:bodyPr/>
                    <a:lstStyle/>
                    <a:p>
                      <a:pPr>
                        <a:spcAft>
                          <a:spcPts val="0"/>
                        </a:spcAft>
                      </a:pPr>
                      <a:r>
                        <a:rPr lang="en-US" sz="2000" dirty="0"/>
                        <a:t>$404.6</a:t>
                      </a:r>
                      <a:endParaRPr lang="en-US" sz="2000" dirty="0">
                        <a:latin typeface="+mn-lt"/>
                      </a:endParaRPr>
                    </a:p>
                  </a:txBody>
                  <a:tcPr marL="68580" marR="68580" marT="0" marB="0"/>
                </a:tc>
                <a:tc>
                  <a:txBody>
                    <a:bodyPr/>
                    <a:lstStyle/>
                    <a:p>
                      <a:pPr>
                        <a:spcAft>
                          <a:spcPts val="0"/>
                        </a:spcAft>
                      </a:pPr>
                      <a:r>
                        <a:rPr lang="en-US" sz="2400" dirty="0"/>
                        <a:t>$147.1</a:t>
                      </a:r>
                      <a:endParaRPr lang="en-US" sz="2400" dirty="0">
                        <a:latin typeface="+mn-lt"/>
                      </a:endParaRPr>
                    </a:p>
                  </a:txBody>
                  <a:tcPr marL="68580" marR="68580" marT="0" marB="0"/>
                </a:tc>
              </a:tr>
              <a:tr h="762969">
                <a:tc>
                  <a:txBody>
                    <a:bodyPr/>
                    <a:lstStyle/>
                    <a:p>
                      <a:pPr>
                        <a:spcAft>
                          <a:spcPts val="0"/>
                        </a:spcAft>
                      </a:pPr>
                      <a:r>
                        <a:rPr lang="en-US" sz="2000" b="1" dirty="0"/>
                        <a:t>Quinte Health Care (Belleville)</a:t>
                      </a:r>
                      <a:endParaRPr lang="en-US" sz="2000" b="1" dirty="0">
                        <a:latin typeface="+mn-lt"/>
                      </a:endParaRPr>
                    </a:p>
                  </a:txBody>
                  <a:tcPr marL="68580" marR="68580" marT="0" marB="0"/>
                </a:tc>
                <a:tc>
                  <a:txBody>
                    <a:bodyPr/>
                    <a:lstStyle/>
                    <a:p>
                      <a:pPr>
                        <a:spcAft>
                          <a:spcPts val="0"/>
                        </a:spcAft>
                      </a:pPr>
                      <a:r>
                        <a:rPr lang="en-US" sz="2000"/>
                        <a:t>$72.2</a:t>
                      </a:r>
                      <a:endParaRPr lang="en-US" sz="2000">
                        <a:latin typeface="+mn-lt"/>
                      </a:endParaRPr>
                    </a:p>
                  </a:txBody>
                  <a:tcPr marL="68580" marR="68580" marT="0" marB="0"/>
                </a:tc>
                <a:tc>
                  <a:txBody>
                    <a:bodyPr/>
                    <a:lstStyle/>
                    <a:p>
                      <a:pPr>
                        <a:spcAft>
                          <a:spcPts val="0"/>
                        </a:spcAft>
                      </a:pPr>
                      <a:r>
                        <a:rPr lang="en-US" sz="2000" dirty="0"/>
                        <a:t>$68.3</a:t>
                      </a:r>
                      <a:endParaRPr lang="en-US" sz="2000" dirty="0">
                        <a:latin typeface="+mn-lt"/>
                      </a:endParaRPr>
                    </a:p>
                  </a:txBody>
                  <a:tcPr marL="68580" marR="68580" marT="0" marB="0"/>
                </a:tc>
                <a:tc>
                  <a:txBody>
                    <a:bodyPr/>
                    <a:lstStyle/>
                    <a:p>
                      <a:pPr>
                        <a:spcAft>
                          <a:spcPts val="0"/>
                        </a:spcAft>
                      </a:pPr>
                      <a:r>
                        <a:rPr lang="en-US" sz="2400" dirty="0"/>
                        <a:t>$3.9</a:t>
                      </a:r>
                      <a:endParaRPr lang="en-US" sz="2400" dirty="0">
                        <a:latin typeface="+mn-lt"/>
                      </a:endParaRPr>
                    </a:p>
                  </a:txBody>
                  <a:tcPr marL="68580" marR="68580" marT="0" marB="0"/>
                </a:tc>
              </a:tr>
            </a:tbl>
          </a:graphicData>
        </a:graphic>
      </p:graphicFrame>
    </p:spTree>
    <p:extLst>
      <p:ext uri="{BB962C8B-B14F-4D97-AF65-F5344CB8AC3E}">
        <p14:creationId xmlns:p14="http://schemas.microsoft.com/office/powerpoint/2010/main" val="3014880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Federal spending to support P3s</a:t>
            </a:r>
            <a:endParaRPr lang="en-US" dirty="0"/>
          </a:p>
        </p:txBody>
      </p:sp>
      <p:sp>
        <p:nvSpPr>
          <p:cNvPr id="3" name="Content Placeholder 2"/>
          <p:cNvSpPr>
            <a:spLocks noGrp="1"/>
          </p:cNvSpPr>
          <p:nvPr>
            <p:ph idx="1"/>
          </p:nvPr>
        </p:nvSpPr>
        <p:spPr>
          <a:xfrm>
            <a:off x="660400" y="1600200"/>
            <a:ext cx="10693400" cy="4953000"/>
          </a:xfrm>
        </p:spPr>
        <p:txBody>
          <a:bodyPr>
            <a:normAutofit/>
          </a:bodyPr>
          <a:lstStyle/>
          <a:p>
            <a:r>
              <a:rPr lang="en-US" dirty="0" smtClean="0"/>
              <a:t>Federal Budget 2012  </a:t>
            </a:r>
          </a:p>
          <a:p>
            <a:pPr lvl="1"/>
            <a:r>
              <a:rPr lang="en-US" dirty="0" smtClean="0"/>
              <a:t>P3 Canada Fund received a $2.8 billion commitment </a:t>
            </a:r>
          </a:p>
          <a:p>
            <a:pPr lvl="0"/>
            <a:r>
              <a:rPr lang="en-US" dirty="0" smtClean="0"/>
              <a:t>Federal Budget 2013</a:t>
            </a:r>
          </a:p>
          <a:p>
            <a:pPr lvl="1"/>
            <a:r>
              <a:rPr lang="en-US" dirty="0" smtClean="0"/>
              <a:t>P3 Canada Fund received a $1.25 billion commitment </a:t>
            </a:r>
          </a:p>
          <a:p>
            <a:r>
              <a:rPr lang="en-US" dirty="0" smtClean="0"/>
              <a:t>Federal Budget 2014</a:t>
            </a:r>
          </a:p>
          <a:p>
            <a:pPr lvl="1"/>
            <a:r>
              <a:rPr lang="en-US" dirty="0" smtClean="0"/>
              <a:t>New Building Canada Fund (</a:t>
            </a:r>
            <a:r>
              <a:rPr lang="en-CA" dirty="0"/>
              <a:t>worth $14 billion over 10 </a:t>
            </a:r>
            <a:r>
              <a:rPr lang="en-CA" dirty="0" smtClean="0"/>
              <a:t>years</a:t>
            </a:r>
            <a:r>
              <a:rPr lang="en-CA" dirty="0" smtClean="0"/>
              <a:t>) </a:t>
            </a:r>
            <a:r>
              <a:rPr lang="en-CA" dirty="0"/>
              <a:t>has a P3 screen for proposals in excess of $</a:t>
            </a:r>
            <a:r>
              <a:rPr lang="en-CA" dirty="0" smtClean="0"/>
              <a:t>100 million</a:t>
            </a:r>
            <a:endParaRPr lang="en-US" dirty="0"/>
          </a:p>
        </p:txBody>
      </p:sp>
    </p:spTree>
    <p:extLst>
      <p:ext uri="{BB962C8B-B14F-4D97-AF65-F5344CB8AC3E}">
        <p14:creationId xmlns:p14="http://schemas.microsoft.com/office/powerpoint/2010/main" val="1154641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Future contradictions: P3s and austerity</a:t>
            </a:r>
            <a:endParaRPr lang="en-US" dirty="0"/>
          </a:p>
        </p:txBody>
      </p:sp>
      <p:sp>
        <p:nvSpPr>
          <p:cNvPr id="5" name="Content Placeholder 4"/>
          <p:cNvSpPr>
            <a:spLocks noGrp="1"/>
          </p:cNvSpPr>
          <p:nvPr>
            <p:ph idx="1"/>
          </p:nvPr>
        </p:nvSpPr>
        <p:spPr>
          <a:xfrm>
            <a:off x="508000" y="1600200"/>
            <a:ext cx="11125200" cy="4953000"/>
          </a:xfrm>
        </p:spPr>
        <p:txBody>
          <a:bodyPr>
            <a:normAutofit fontScale="92500" lnSpcReduction="10000"/>
          </a:bodyPr>
          <a:lstStyle/>
          <a:p>
            <a:r>
              <a:rPr lang="en-US" dirty="0"/>
              <a:t>Despite being justified as better value for money, P3s will paradoxically undermine future efforts to cut budgets since the public sector is ultimately on the hook for more expensive privately-provided services and </a:t>
            </a:r>
            <a:r>
              <a:rPr lang="en-US" dirty="0" smtClean="0"/>
              <a:t>infrastructure</a:t>
            </a:r>
          </a:p>
          <a:p>
            <a:pPr lvl="0"/>
            <a:endParaRPr lang="en-US" b="1" i="1" dirty="0" smtClean="0"/>
          </a:p>
          <a:p>
            <a:pPr lvl="0"/>
            <a:r>
              <a:rPr lang="en-US" b="1" i="1" dirty="0" smtClean="0"/>
              <a:t>UK P3 hospital scandal</a:t>
            </a:r>
            <a:r>
              <a:rPr lang="en-US" dirty="0" smtClean="0"/>
              <a:t> :</a:t>
            </a:r>
            <a:endParaRPr lang="en-US" dirty="0"/>
          </a:p>
          <a:p>
            <a:pPr lvl="1"/>
            <a:r>
              <a:rPr lang="en-US" dirty="0" smtClean="0"/>
              <a:t>Astronomical </a:t>
            </a:r>
            <a:r>
              <a:rPr lang="en-US" dirty="0"/>
              <a:t>fees and hyper-inflated </a:t>
            </a:r>
            <a:r>
              <a:rPr lang="en-US" dirty="0" smtClean="0"/>
              <a:t>charges</a:t>
            </a:r>
          </a:p>
          <a:p>
            <a:pPr lvl="1"/>
            <a:r>
              <a:rPr lang="en-US" dirty="0" smtClean="0"/>
              <a:t>NHS </a:t>
            </a:r>
            <a:r>
              <a:rPr lang="en-US" dirty="0"/>
              <a:t>Trust </a:t>
            </a:r>
            <a:r>
              <a:rPr lang="en-US" dirty="0" smtClean="0"/>
              <a:t>bankruptcies</a:t>
            </a:r>
          </a:p>
          <a:p>
            <a:pPr lvl="1"/>
            <a:r>
              <a:rPr lang="en-US" dirty="0" smtClean="0"/>
              <a:t>30 </a:t>
            </a:r>
            <a:r>
              <a:rPr lang="en-US" dirty="0"/>
              <a:t>Trusts have such substantial </a:t>
            </a:r>
            <a:r>
              <a:rPr lang="en-US" dirty="0" smtClean="0"/>
              <a:t>P3-related debt </a:t>
            </a:r>
            <a:r>
              <a:rPr lang="en-US" dirty="0"/>
              <a:t>burdens that these organizations </a:t>
            </a:r>
            <a:r>
              <a:rPr lang="en-US" dirty="0" smtClean="0"/>
              <a:t>are “unviable </a:t>
            </a:r>
            <a:r>
              <a:rPr lang="en-US" dirty="0"/>
              <a:t>in their current form</a:t>
            </a:r>
            <a:r>
              <a:rPr lang="en-US" dirty="0" smtClean="0"/>
              <a:t>”</a:t>
            </a:r>
          </a:p>
          <a:p>
            <a:pPr lvl="1"/>
            <a:endParaRPr lang="en-US" dirty="0"/>
          </a:p>
          <a:p>
            <a:r>
              <a:rPr lang="en-US" dirty="0" smtClean="0"/>
              <a:t>In Canada: P3 hospital infrastructure costs are paid by the province, services come out of uncertain local agency budgets (RHAs, hospital boards)</a:t>
            </a:r>
          </a:p>
          <a:p>
            <a:pPr lvl="1"/>
            <a:r>
              <a:rPr lang="en-US" dirty="0" smtClean="0"/>
              <a:t>Austerity today = future justification for privatization?</a:t>
            </a:r>
            <a:endParaRPr lang="en-US" dirty="0"/>
          </a:p>
        </p:txBody>
      </p:sp>
    </p:spTree>
    <p:extLst>
      <p:ext uri="{BB962C8B-B14F-4D97-AF65-F5344CB8AC3E}">
        <p14:creationId xmlns:p14="http://schemas.microsoft.com/office/powerpoint/2010/main" val="50440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Resistance</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dirty="0" smtClean="0"/>
              <a:t>Resisting P3s can/should be done in number of ways, including:</a:t>
            </a:r>
          </a:p>
          <a:p>
            <a:endParaRPr lang="en-CA" dirty="0" smtClean="0"/>
          </a:p>
          <a:p>
            <a:r>
              <a:rPr lang="en-CA" dirty="0" smtClean="0"/>
              <a:t>Developing new and viable alternatives to private financing (particularly at a time of austerity) </a:t>
            </a:r>
          </a:p>
          <a:p>
            <a:pPr lvl="1"/>
            <a:r>
              <a:rPr lang="en-CA" dirty="0" smtClean="0"/>
              <a:t>Risk pooling</a:t>
            </a:r>
          </a:p>
          <a:p>
            <a:pPr lvl="1"/>
            <a:r>
              <a:rPr lang="en-CA" dirty="0" smtClean="0"/>
              <a:t>Public Asset Fund (CCPA)</a:t>
            </a:r>
          </a:p>
          <a:p>
            <a:pPr lvl="1"/>
            <a:r>
              <a:rPr lang="en-CA" dirty="0" smtClean="0"/>
              <a:t>Public Bonds</a:t>
            </a:r>
          </a:p>
          <a:p>
            <a:endParaRPr lang="en-CA" dirty="0" smtClean="0"/>
          </a:p>
          <a:p>
            <a:r>
              <a:rPr lang="en-CA" dirty="0" smtClean="0"/>
              <a:t>Greater politicization: projects and policies supporting P3 institutionalization </a:t>
            </a:r>
            <a:endParaRPr lang="en-CA" dirty="0"/>
          </a:p>
        </p:txBody>
      </p:sp>
    </p:spTree>
    <p:extLst>
      <p:ext uri="{BB962C8B-B14F-4D97-AF65-F5344CB8AC3E}">
        <p14:creationId xmlns:p14="http://schemas.microsoft.com/office/powerpoint/2010/main" val="1826287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TotalTime>
  <Words>1119</Words>
  <Application>Microsoft Office PowerPoint</Application>
  <PresentationFormat>Widescreen</PresentationFormat>
  <Paragraphs>131</Paragraphs>
  <Slides>11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Office Theme</vt:lpstr>
      <vt:lpstr>   Private Affluence, Public Austerity: P3s, Economic Crisis, and the Public Response </vt:lpstr>
      <vt:lpstr>PowerPoint Presentation</vt:lpstr>
      <vt:lpstr>Public-private partnerships (P3s) </vt:lpstr>
      <vt:lpstr>P3s</vt:lpstr>
      <vt:lpstr>PowerPoint Presentation</vt:lpstr>
      <vt:lpstr>P3s and the 2008 Global Financial Crisis</vt:lpstr>
      <vt:lpstr>P3s and Austerity: Ontario</vt:lpstr>
      <vt:lpstr>PowerPoint Presentation</vt:lpstr>
      <vt:lpstr>Federal spending to support P3s</vt:lpstr>
      <vt:lpstr>Future contradictions: P3s and austerity</vt:lpstr>
      <vt:lpstr>Resistance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Private Affluence, Public Austerity: P3s, Economic Crisis, and the Public Response </dc:title>
  <dc:creator>Heather</dc:creator>
  <cp:lastModifiedBy>Heather</cp:lastModifiedBy>
  <cp:revision>10</cp:revision>
  <dcterms:created xsi:type="dcterms:W3CDTF">2014-10-14T22:23:24Z</dcterms:created>
  <dcterms:modified xsi:type="dcterms:W3CDTF">2014-10-16T16:00:47Z</dcterms:modified>
</cp:coreProperties>
</file>