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1113" r:id="rId2"/>
    <p:sldId id="1114" r:id="rId3"/>
    <p:sldId id="1115" r:id="rId4"/>
    <p:sldId id="1116" r:id="rId5"/>
    <p:sldId id="1117" r:id="rId6"/>
    <p:sldId id="1118" r:id="rId7"/>
    <p:sldId id="1119" r:id="rId8"/>
    <p:sldId id="487" r:id="rId9"/>
    <p:sldId id="49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3"/>
  </p:normalViewPr>
  <p:slideViewPr>
    <p:cSldViewPr snapToGrid="0" snapToObjects="1">
      <p:cViewPr varScale="1">
        <p:scale>
          <a:sx n="115" d="100"/>
          <a:sy n="115" d="100"/>
        </p:scale>
        <p:origin x="101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Volumes\mohit\COMMON\Current%20Projects\Sports%20Medicine%20Research%20Group\Ayeni%20Projects\Group%20Files\Andrew\Gordon%20Guyatt%20work\OECD%20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olumes\mohit\COMMON\Current%20Projects\Sports%20Medicine%20Research%20Group\Ayeni%20Projects\Group%20Files\Andrew\Gordon%20Guyatt%20work\OECD%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sz="1800" b="1" i="0" baseline="0">
                <a:effectLst/>
              </a:rPr>
              <a:t>Total Spending and Public Spending on Health as a Percentage of GDP  (CIHI) Figures</a:t>
            </a:r>
            <a:endParaRPr lang="en-CA">
              <a:effectLst/>
            </a:endParaRPr>
          </a:p>
        </c:rich>
      </c:tx>
      <c:overlay val="0"/>
      <c:spPr>
        <a:noFill/>
        <a:ln>
          <a:noFill/>
        </a:ln>
        <a:effectLst/>
      </c:spPr>
    </c:title>
    <c:autoTitleDeleted val="0"/>
    <c:plotArea>
      <c:layout/>
      <c:lineChart>
        <c:grouping val="standard"/>
        <c:varyColors val="0"/>
        <c:ser>
          <c:idx val="0"/>
          <c:order val="0"/>
          <c:tx>
            <c:strRef>
              <c:f>'Slide 3'!$F$1</c:f>
              <c:strCache>
                <c:ptCount val="1"/>
                <c:pt idx="0">
                  <c:v>Total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'Slide 3'!$E$2:$E$45</c:f>
              <c:strCache>
                <c:ptCount val="44"/>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 f</c:v>
                </c:pt>
                <c:pt idx="43">
                  <c:v>2018 f</c:v>
                </c:pt>
              </c:strCache>
            </c:strRef>
          </c:cat>
          <c:val>
            <c:numRef>
              <c:f>'Slide 3'!$F$2:$F$45</c:f>
              <c:numCache>
                <c:formatCode>#,##0.0</c:formatCode>
                <c:ptCount val="44"/>
                <c:pt idx="0">
                  <c:v>7.0154847225441141</c:v>
                </c:pt>
                <c:pt idx="1">
                  <c:v>7.0145099083655467</c:v>
                </c:pt>
                <c:pt idx="2">
                  <c:v>6.9796341035650702</c:v>
                </c:pt>
                <c:pt idx="3">
                  <c:v>6.9674086769292156</c:v>
                </c:pt>
                <c:pt idx="4">
                  <c:v>6.8387665529339952</c:v>
                </c:pt>
                <c:pt idx="5">
                  <c:v>7.0733466492581529</c:v>
                </c:pt>
                <c:pt idx="6">
                  <c:v>7.1575058031592711</c:v>
                </c:pt>
                <c:pt idx="7">
                  <c:v>7.9527404783390319</c:v>
                </c:pt>
                <c:pt idx="8">
                  <c:v>8.1104155618829665</c:v>
                </c:pt>
                <c:pt idx="9">
                  <c:v>7.9834218461452648</c:v>
                </c:pt>
                <c:pt idx="10">
                  <c:v>7.9992870973699448</c:v>
                </c:pt>
                <c:pt idx="11">
                  <c:v>8.26354227812568</c:v>
                </c:pt>
                <c:pt idx="12">
                  <c:v>8.1809897764763004</c:v>
                </c:pt>
                <c:pt idx="13">
                  <c:v>8.1614462216117527</c:v>
                </c:pt>
                <c:pt idx="14">
                  <c:v>8.3847346147623902</c:v>
                </c:pt>
                <c:pt idx="15">
                  <c:v>8.8157494728769201</c:v>
                </c:pt>
                <c:pt idx="16">
                  <c:v>9.5012141484025179</c:v>
                </c:pt>
                <c:pt idx="17">
                  <c:v>9.7558627445342321</c:v>
                </c:pt>
                <c:pt idx="18">
                  <c:v>9.6049181534175663</c:v>
                </c:pt>
                <c:pt idx="19">
                  <c:v>9.2664716136704399</c:v>
                </c:pt>
                <c:pt idx="20">
                  <c:v>8.9553232765775306</c:v>
                </c:pt>
                <c:pt idx="21">
                  <c:v>8.7608054550184686</c:v>
                </c:pt>
                <c:pt idx="22">
                  <c:v>8.7112912727463456</c:v>
                </c:pt>
                <c:pt idx="23">
                  <c:v>8.9691268055764848</c:v>
                </c:pt>
                <c:pt idx="24">
                  <c:v>9.0067336256974535</c:v>
                </c:pt>
                <c:pt idx="25">
                  <c:v>8.9451638468613535</c:v>
                </c:pt>
                <c:pt idx="26">
                  <c:v>9.3994379719903094</c:v>
                </c:pt>
                <c:pt idx="27">
                  <c:v>9.6730483279042492</c:v>
                </c:pt>
                <c:pt idx="28">
                  <c:v>9.8848104564836223</c:v>
                </c:pt>
                <c:pt idx="29">
                  <c:v>9.8826100513271502</c:v>
                </c:pt>
                <c:pt idx="30">
                  <c:v>9.9129199766853802</c:v>
                </c:pt>
                <c:pt idx="31">
                  <c:v>10.12031156008808</c:v>
                </c:pt>
                <c:pt idx="32">
                  <c:v>10.20239348540527</c:v>
                </c:pt>
                <c:pt idx="33">
                  <c:v>10.41617141231303</c:v>
                </c:pt>
                <c:pt idx="34">
                  <c:v>11.621363422872481</c:v>
                </c:pt>
                <c:pt idx="35">
                  <c:v>11.62765056741072</c:v>
                </c:pt>
                <c:pt idx="36">
                  <c:v>11.274407379488601</c:v>
                </c:pt>
                <c:pt idx="37">
                  <c:v>11.291682991102411</c:v>
                </c:pt>
                <c:pt idx="38">
                  <c:v>11.050271308069711</c:v>
                </c:pt>
                <c:pt idx="39">
                  <c:v>10.86400201389675</c:v>
                </c:pt>
                <c:pt idx="40">
                  <c:v>11.313441337197521</c:v>
                </c:pt>
                <c:pt idx="41">
                  <c:v>11.497893053088671</c:v>
                </c:pt>
                <c:pt idx="42">
                  <c:v>11.34950152598072</c:v>
                </c:pt>
                <c:pt idx="43">
                  <c:v>11.33634366606648</c:v>
                </c:pt>
              </c:numCache>
            </c:numRef>
          </c:val>
          <c:smooth val="0"/>
          <c:extLst>
            <c:ext xmlns:c16="http://schemas.microsoft.com/office/drawing/2014/chart" uri="{C3380CC4-5D6E-409C-BE32-E72D297353CC}">
              <c16:uniqueId val="{00000000-3D9F-7B4C-BA12-09D7D34913EF}"/>
            </c:ext>
          </c:extLst>
        </c:ser>
        <c:ser>
          <c:idx val="1"/>
          <c:order val="1"/>
          <c:tx>
            <c:strRef>
              <c:f>'Slide 3'!$G$1</c:f>
              <c:strCache>
                <c:ptCount val="1"/>
                <c:pt idx="0">
                  <c:v>Public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'Slide 3'!$E$2:$E$45</c:f>
              <c:strCache>
                <c:ptCount val="44"/>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 f</c:v>
                </c:pt>
                <c:pt idx="43">
                  <c:v>2018 f</c:v>
                </c:pt>
              </c:strCache>
            </c:strRef>
          </c:cat>
          <c:val>
            <c:numRef>
              <c:f>'Slide 3'!$G$2:$G$45</c:f>
              <c:numCache>
                <c:formatCode>General</c:formatCode>
                <c:ptCount val="44"/>
                <c:pt idx="0">
                  <c:v>5.3482658151838232</c:v>
                </c:pt>
                <c:pt idx="1">
                  <c:v>5.4006040858100404</c:v>
                </c:pt>
                <c:pt idx="2">
                  <c:v>5.3508609322575156</c:v>
                </c:pt>
                <c:pt idx="3">
                  <c:v>5.3112559790965737</c:v>
                </c:pt>
                <c:pt idx="4">
                  <c:v>5.1915121859223667</c:v>
                </c:pt>
                <c:pt idx="5">
                  <c:v>5.3424632461711949</c:v>
                </c:pt>
                <c:pt idx="6">
                  <c:v>5.4321585317698204</c:v>
                </c:pt>
                <c:pt idx="7">
                  <c:v>6.0621554528542214</c:v>
                </c:pt>
                <c:pt idx="8">
                  <c:v>6.2141130562937654</c:v>
                </c:pt>
                <c:pt idx="9">
                  <c:v>6.0743729719960466</c:v>
                </c:pt>
                <c:pt idx="10">
                  <c:v>6.0423768292654438</c:v>
                </c:pt>
                <c:pt idx="11">
                  <c:v>6.202579015058447</c:v>
                </c:pt>
                <c:pt idx="12">
                  <c:v>6.1294123756923176</c:v>
                </c:pt>
                <c:pt idx="13">
                  <c:v>6.1120545083185389</c:v>
                </c:pt>
                <c:pt idx="14">
                  <c:v>6.2645927338751886</c:v>
                </c:pt>
                <c:pt idx="15">
                  <c:v>6.5679652760831413</c:v>
                </c:pt>
                <c:pt idx="16">
                  <c:v>7.0833562764531974</c:v>
                </c:pt>
                <c:pt idx="17">
                  <c:v>7.2263208363878686</c:v>
                </c:pt>
                <c:pt idx="18">
                  <c:v>6.9756112485760786</c:v>
                </c:pt>
                <c:pt idx="19">
                  <c:v>6.6605200401940374</c:v>
                </c:pt>
                <c:pt idx="20">
                  <c:v>6.377428377285959</c:v>
                </c:pt>
                <c:pt idx="21">
                  <c:v>6.2042295630058888</c:v>
                </c:pt>
                <c:pt idx="22">
                  <c:v>6.1077924319440324</c:v>
                </c:pt>
                <c:pt idx="23">
                  <c:v>6.3127754049354436</c:v>
                </c:pt>
                <c:pt idx="24">
                  <c:v>6.3007301534347748</c:v>
                </c:pt>
                <c:pt idx="25">
                  <c:v>6.28410279086361</c:v>
                </c:pt>
                <c:pt idx="26">
                  <c:v>6.5746703997384897</c:v>
                </c:pt>
                <c:pt idx="27">
                  <c:v>6.7181382200839757</c:v>
                </c:pt>
                <c:pt idx="28">
                  <c:v>6.9235354586896056</c:v>
                </c:pt>
                <c:pt idx="29">
                  <c:v>6.9141389690182846</c:v>
                </c:pt>
                <c:pt idx="30">
                  <c:v>6.9346622690706567</c:v>
                </c:pt>
                <c:pt idx="31">
                  <c:v>7.033962822513927</c:v>
                </c:pt>
                <c:pt idx="32">
                  <c:v>7.1414136222023998</c:v>
                </c:pt>
                <c:pt idx="33">
                  <c:v>7.3391006291197316</c:v>
                </c:pt>
                <c:pt idx="34" formatCode="0.0">
                  <c:v>8.232515917156185</c:v>
                </c:pt>
                <c:pt idx="35" formatCode="0.0">
                  <c:v>8.1942950066374909</c:v>
                </c:pt>
                <c:pt idx="36" formatCode="0.0">
                  <c:v>7.9686324753937381</c:v>
                </c:pt>
                <c:pt idx="37" formatCode="0.0">
                  <c:v>7.9714610689554064</c:v>
                </c:pt>
                <c:pt idx="38" formatCode="0.0">
                  <c:v>7.822724897588003</c:v>
                </c:pt>
                <c:pt idx="39" formatCode="0.0">
                  <c:v>7.6492768703541989</c:v>
                </c:pt>
                <c:pt idx="40" formatCode="0.0">
                  <c:v>7.9581806266478354</c:v>
                </c:pt>
                <c:pt idx="41" formatCode="0.0">
                  <c:v>7.9947513492011772</c:v>
                </c:pt>
                <c:pt idx="42" formatCode="0.0">
                  <c:v>7.8623264853999144</c:v>
                </c:pt>
                <c:pt idx="43" formatCode="0.0">
                  <c:v>7.8163004621018368</c:v>
                </c:pt>
              </c:numCache>
            </c:numRef>
          </c:val>
          <c:smooth val="0"/>
          <c:extLst>
            <c:ext xmlns:c16="http://schemas.microsoft.com/office/drawing/2014/chart" uri="{C3380CC4-5D6E-409C-BE32-E72D297353CC}">
              <c16:uniqueId val="{00000001-3D9F-7B4C-BA12-09D7D34913EF}"/>
            </c:ext>
          </c:extLst>
        </c:ser>
        <c:dLbls>
          <c:showLegendKey val="0"/>
          <c:showVal val="0"/>
          <c:showCatName val="0"/>
          <c:showSerName val="0"/>
          <c:showPercent val="0"/>
          <c:showBubbleSize val="0"/>
        </c:dLbls>
        <c:marker val="1"/>
        <c:smooth val="0"/>
        <c:axId val="-2121177944"/>
        <c:axId val="-2121172152"/>
      </c:lineChart>
      <c:catAx>
        <c:axId val="-212117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1172152"/>
        <c:crosses val="autoZero"/>
        <c:auto val="1"/>
        <c:lblAlgn val="ctr"/>
        <c:lblOffset val="100"/>
        <c:noMultiLvlLbl val="0"/>
      </c:catAx>
      <c:valAx>
        <c:axId val="-2121172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%GDP</a:t>
                </a:r>
              </a:p>
            </c:rich>
          </c:tx>
          <c:overlay val="0"/>
          <c:spPr>
            <a:noFill/>
            <a:ln>
              <a:noFill/>
            </a:ln>
            <a:effectLst/>
          </c:sp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1177944"/>
        <c:crosses val="autoZero"/>
        <c:crossBetween val="between"/>
      </c:valAx>
      <c:spPr>
        <a:noFill/>
        <a:ln>
          <a:noFill/>
        </a:ln>
        <a:effectLst/>
      </c:spPr>
    </c:plotArea>
    <c:legend>
      <c:legendPos val="r"/>
      <c:layout>
        <c:manualLayout>
          <c:xMode val="edge"/>
          <c:yMode val="edge"/>
          <c:x val="0.81370091062560901"/>
          <c:y val="0.67820646212326896"/>
          <c:w val="8.1447759170948694E-2"/>
          <c:h val="9.3104099918544694E-2"/>
        </c:manualLayout>
      </c:layout>
      <c:overlay val="1"/>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'Slide 10'!$B$1</c:f>
              <c:strCache>
                <c:ptCount val="1"/>
                <c:pt idx="0">
                  <c:v>Federal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'Slide 10'!$A$2:$A$29</c:f>
              <c:strCache>
                <c:ptCount val="28"/>
                <c:pt idx="0">
                  <c:v>1990-91</c:v>
                </c:pt>
                <c:pt idx="1">
                  <c:v>1991-92</c:v>
                </c:pt>
                <c:pt idx="2">
                  <c:v>1992-93</c:v>
                </c:pt>
                <c:pt idx="3">
                  <c:v>1993-94</c:v>
                </c:pt>
                <c:pt idx="4">
                  <c:v>1994-95</c:v>
                </c:pt>
                <c:pt idx="5">
                  <c:v>1995-96</c:v>
                </c:pt>
                <c:pt idx="6">
                  <c:v>1996-97</c:v>
                </c:pt>
                <c:pt idx="7">
                  <c:v>1997-98</c:v>
                </c:pt>
                <c:pt idx="8">
                  <c:v>1998-99</c:v>
                </c:pt>
                <c:pt idx="9">
                  <c:v>1999-00</c:v>
                </c:pt>
                <c:pt idx="10">
                  <c:v>2000-01</c:v>
                </c:pt>
                <c:pt idx="11">
                  <c:v>2001-02</c:v>
                </c:pt>
                <c:pt idx="12">
                  <c:v>2002-03</c:v>
                </c:pt>
                <c:pt idx="13">
                  <c:v>2003-04</c:v>
                </c:pt>
                <c:pt idx="14">
                  <c:v>2004-05</c:v>
                </c:pt>
                <c:pt idx="15">
                  <c:v>2005-06</c:v>
                </c:pt>
                <c:pt idx="16">
                  <c:v>2006-07</c:v>
                </c:pt>
                <c:pt idx="17">
                  <c:v>2007-08</c:v>
                </c:pt>
                <c:pt idx="18">
                  <c:v>2008-09</c:v>
                </c:pt>
                <c:pt idx="19">
                  <c:v>2009-10</c:v>
                </c:pt>
                <c:pt idx="20">
                  <c:v>2010-11</c:v>
                </c:pt>
                <c:pt idx="21">
                  <c:v>2011-12</c:v>
                </c:pt>
                <c:pt idx="22">
                  <c:v>2012-13</c:v>
                </c:pt>
                <c:pt idx="23">
                  <c:v>2013-14</c:v>
                </c:pt>
                <c:pt idx="24">
                  <c:v>2014-15</c:v>
                </c:pt>
                <c:pt idx="25">
                  <c:v>2015-16</c:v>
                </c:pt>
                <c:pt idx="26">
                  <c:v>2016-17</c:v>
                </c:pt>
                <c:pt idx="27">
                  <c:v>2017-18</c:v>
                </c:pt>
              </c:strCache>
            </c:strRef>
          </c:cat>
          <c:val>
            <c:numRef>
              <c:f>'Slide 10'!$B$2:$B$29</c:f>
              <c:numCache>
                <c:formatCode>0.0</c:formatCode>
                <c:ptCount val="28"/>
                <c:pt idx="0">
                  <c:v>22.2</c:v>
                </c:pt>
                <c:pt idx="1">
                  <c:v>22.7</c:v>
                </c:pt>
                <c:pt idx="2">
                  <c:v>22.8</c:v>
                </c:pt>
                <c:pt idx="3">
                  <c:v>21.8</c:v>
                </c:pt>
                <c:pt idx="4">
                  <c:v>21.2</c:v>
                </c:pt>
                <c:pt idx="5">
                  <c:v>20.5</c:v>
                </c:pt>
                <c:pt idx="6">
                  <c:v>18.5</c:v>
                </c:pt>
                <c:pt idx="7">
                  <c:v>17.5</c:v>
                </c:pt>
                <c:pt idx="8">
                  <c:v>17</c:v>
                </c:pt>
                <c:pt idx="9">
                  <c:v>16.100000000000001</c:v>
                </c:pt>
                <c:pt idx="10">
                  <c:v>15.8</c:v>
                </c:pt>
                <c:pt idx="11">
                  <c:v>15.4</c:v>
                </c:pt>
                <c:pt idx="12">
                  <c:v>15.5</c:v>
                </c:pt>
                <c:pt idx="13">
                  <c:v>15.3</c:v>
                </c:pt>
                <c:pt idx="14">
                  <c:v>16</c:v>
                </c:pt>
                <c:pt idx="15">
                  <c:v>14.9</c:v>
                </c:pt>
                <c:pt idx="16">
                  <c:v>15.1</c:v>
                </c:pt>
                <c:pt idx="17">
                  <c:v>15</c:v>
                </c:pt>
                <c:pt idx="18">
                  <c:v>14.9</c:v>
                </c:pt>
                <c:pt idx="19">
                  <c:v>17.8</c:v>
                </c:pt>
                <c:pt idx="20">
                  <c:v>16.600000000000001</c:v>
                </c:pt>
                <c:pt idx="21">
                  <c:v>15.7</c:v>
                </c:pt>
                <c:pt idx="22">
                  <c:v>15.2</c:v>
                </c:pt>
                <c:pt idx="23">
                  <c:v>14.7</c:v>
                </c:pt>
                <c:pt idx="24">
                  <c:v>14.2</c:v>
                </c:pt>
                <c:pt idx="25">
                  <c:v>15</c:v>
                </c:pt>
                <c:pt idx="26">
                  <c:v>15.4</c:v>
                </c:pt>
                <c:pt idx="27">
                  <c:v>15.5</c:v>
                </c:pt>
              </c:numCache>
            </c:numRef>
          </c:val>
          <c:smooth val="0"/>
          <c:extLst>
            <c:ext xmlns:c16="http://schemas.microsoft.com/office/drawing/2014/chart" uri="{C3380CC4-5D6E-409C-BE32-E72D297353CC}">
              <c16:uniqueId val="{00000000-84C2-E742-8323-1E9A65F984FD}"/>
            </c:ext>
          </c:extLst>
        </c:ser>
        <c:ser>
          <c:idx val="1"/>
          <c:order val="1"/>
          <c:tx>
            <c:strRef>
              <c:f>'Slide 10'!$C$1</c:f>
              <c:strCache>
                <c:ptCount val="1"/>
                <c:pt idx="0">
                  <c:v>Provincial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'Slide 10'!$A$2:$A$29</c:f>
              <c:strCache>
                <c:ptCount val="28"/>
                <c:pt idx="0">
                  <c:v>1990-91</c:v>
                </c:pt>
                <c:pt idx="1">
                  <c:v>1991-92</c:v>
                </c:pt>
                <c:pt idx="2">
                  <c:v>1992-93</c:v>
                </c:pt>
                <c:pt idx="3">
                  <c:v>1993-94</c:v>
                </c:pt>
                <c:pt idx="4">
                  <c:v>1994-95</c:v>
                </c:pt>
                <c:pt idx="5">
                  <c:v>1995-96</c:v>
                </c:pt>
                <c:pt idx="6">
                  <c:v>1996-97</c:v>
                </c:pt>
                <c:pt idx="7">
                  <c:v>1997-98</c:v>
                </c:pt>
                <c:pt idx="8">
                  <c:v>1998-99</c:v>
                </c:pt>
                <c:pt idx="9">
                  <c:v>1999-00</c:v>
                </c:pt>
                <c:pt idx="10">
                  <c:v>2000-01</c:v>
                </c:pt>
                <c:pt idx="11">
                  <c:v>2001-02</c:v>
                </c:pt>
                <c:pt idx="12">
                  <c:v>2002-03</c:v>
                </c:pt>
                <c:pt idx="13">
                  <c:v>2003-04</c:v>
                </c:pt>
                <c:pt idx="14">
                  <c:v>2004-05</c:v>
                </c:pt>
                <c:pt idx="15">
                  <c:v>2005-06</c:v>
                </c:pt>
                <c:pt idx="16">
                  <c:v>2006-07</c:v>
                </c:pt>
                <c:pt idx="17">
                  <c:v>2007-08</c:v>
                </c:pt>
                <c:pt idx="18">
                  <c:v>2008-09</c:v>
                </c:pt>
                <c:pt idx="19">
                  <c:v>2009-10</c:v>
                </c:pt>
                <c:pt idx="20">
                  <c:v>2010-11</c:v>
                </c:pt>
                <c:pt idx="21">
                  <c:v>2011-12</c:v>
                </c:pt>
                <c:pt idx="22">
                  <c:v>2012-13</c:v>
                </c:pt>
                <c:pt idx="23">
                  <c:v>2013-14</c:v>
                </c:pt>
                <c:pt idx="24">
                  <c:v>2014-15</c:v>
                </c:pt>
                <c:pt idx="25">
                  <c:v>2015-16</c:v>
                </c:pt>
                <c:pt idx="26">
                  <c:v>2016-17</c:v>
                </c:pt>
                <c:pt idx="27">
                  <c:v>2017-18</c:v>
                </c:pt>
              </c:strCache>
            </c:strRef>
          </c:cat>
          <c:val>
            <c:numRef>
              <c:f>'Slide 10'!$C$2:$C$29</c:f>
              <c:numCache>
                <c:formatCode>#,##0.0</c:formatCode>
                <c:ptCount val="28"/>
                <c:pt idx="0">
                  <c:v>20.7</c:v>
                </c:pt>
                <c:pt idx="1">
                  <c:v>22.4</c:v>
                </c:pt>
                <c:pt idx="2">
                  <c:v>22.8</c:v>
                </c:pt>
                <c:pt idx="3">
                  <c:v>22.2</c:v>
                </c:pt>
                <c:pt idx="4">
                  <c:v>21.4</c:v>
                </c:pt>
                <c:pt idx="5">
                  <c:v>20.5</c:v>
                </c:pt>
                <c:pt idx="6">
                  <c:v>19.399999999999999</c:v>
                </c:pt>
                <c:pt idx="7">
                  <c:v>19.3</c:v>
                </c:pt>
                <c:pt idx="8">
                  <c:v>19.7</c:v>
                </c:pt>
                <c:pt idx="9">
                  <c:v>19.399999999999999</c:v>
                </c:pt>
                <c:pt idx="10">
                  <c:v>18.2</c:v>
                </c:pt>
                <c:pt idx="11">
                  <c:v>18.399999999999999</c:v>
                </c:pt>
                <c:pt idx="12">
                  <c:v>18.2</c:v>
                </c:pt>
                <c:pt idx="13">
                  <c:v>18.2</c:v>
                </c:pt>
                <c:pt idx="14">
                  <c:v>18.100000000000001</c:v>
                </c:pt>
                <c:pt idx="15">
                  <c:v>18.3</c:v>
                </c:pt>
                <c:pt idx="16">
                  <c:v>18.5</c:v>
                </c:pt>
                <c:pt idx="17">
                  <c:v>19.100000000000001</c:v>
                </c:pt>
                <c:pt idx="18">
                  <c:v>19</c:v>
                </c:pt>
                <c:pt idx="19">
                  <c:v>21.5</c:v>
                </c:pt>
                <c:pt idx="20">
                  <c:v>21.1</c:v>
                </c:pt>
                <c:pt idx="21">
                  <c:v>20.5</c:v>
                </c:pt>
                <c:pt idx="22">
                  <c:v>20.2</c:v>
                </c:pt>
                <c:pt idx="23">
                  <c:v>20.2</c:v>
                </c:pt>
                <c:pt idx="24">
                  <c:v>19.5</c:v>
                </c:pt>
                <c:pt idx="25">
                  <c:v>19.899999999999999</c:v>
                </c:pt>
                <c:pt idx="26">
                  <c:v>20.100000000000001</c:v>
                </c:pt>
                <c:pt idx="27">
                  <c:v>20.100000000000001</c:v>
                </c:pt>
              </c:numCache>
            </c:numRef>
          </c:val>
          <c:smooth val="0"/>
          <c:extLst>
            <c:ext xmlns:c16="http://schemas.microsoft.com/office/drawing/2014/chart" uri="{C3380CC4-5D6E-409C-BE32-E72D297353CC}">
              <c16:uniqueId val="{00000001-84C2-E742-8323-1E9A65F984FD}"/>
            </c:ext>
          </c:extLst>
        </c:ser>
        <c:dLbls>
          <c:showLegendKey val="0"/>
          <c:showVal val="0"/>
          <c:showCatName val="0"/>
          <c:showSerName val="0"/>
          <c:showPercent val="0"/>
          <c:showBubbleSize val="0"/>
        </c:dLbls>
        <c:marker val="1"/>
        <c:smooth val="0"/>
        <c:axId val="-2111878584"/>
        <c:axId val="-2120675736"/>
      </c:lineChart>
      <c:catAx>
        <c:axId val="-211187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0675736"/>
        <c:crosses val="autoZero"/>
        <c:auto val="1"/>
        <c:lblAlgn val="ctr"/>
        <c:lblOffset val="100"/>
        <c:noMultiLvlLbl val="0"/>
      </c:catAx>
      <c:valAx>
        <c:axId val="-21206757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 GDP</a:t>
                </a:r>
              </a:p>
            </c:rich>
          </c:tx>
          <c:overlay val="0"/>
          <c:spPr>
            <a:noFill/>
            <a:ln>
              <a:noFill/>
            </a:ln>
            <a:effectLst/>
          </c:sp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1878584"/>
        <c:crosses val="autoZero"/>
        <c:crossBetween val="between"/>
      </c:valAx>
      <c:spPr>
        <a:noFill/>
        <a:ln>
          <a:noFill/>
        </a:ln>
        <a:effectLst/>
      </c:spPr>
    </c:plotArea>
    <c:legend>
      <c:legendPos val="b"/>
      <c:layout>
        <c:manualLayout>
          <c:xMode val="edge"/>
          <c:yMode val="edge"/>
          <c:x val="0.57336614173228295"/>
          <c:y val="0.56541557305336798"/>
          <c:w val="0.23487897346165101"/>
          <c:h val="0.14319860251560301"/>
        </c:manualLayout>
      </c:layou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D14575-8BAE-024C-B307-E12FB662BB2F}" type="datetimeFigureOut">
              <a:rPr lang="en-US" smtClean="0"/>
              <a:t>10/23/20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787A04-AC94-564F-99F6-1231F568BEC8}" type="slidenum">
              <a:rPr lang="en-US" smtClean="0"/>
              <a:t>‹#›</a:t>
            </a:fld>
            <a:endParaRPr lang="en-US"/>
          </a:p>
        </p:txBody>
      </p:sp>
    </p:spTree>
    <p:extLst>
      <p:ext uri="{BB962C8B-B14F-4D97-AF65-F5344CB8AC3E}">
        <p14:creationId xmlns:p14="http://schemas.microsoft.com/office/powerpoint/2010/main" val="2914249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281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CA" altLang="en-US" sz="1200" dirty="0">
                <a:latin typeface="Times New Roman" pitchFamily="18" charset="0"/>
                <a:ea typeface="MS PGothic" pitchFamily="34" charset="-128"/>
              </a:rPr>
              <a:t>Data from 1975-2018f was obtained from the CIHI (</a:t>
            </a:r>
            <a:r>
              <a:rPr lang="en-CA" sz="1200" b="0" i="0" u="none" strike="noStrike" kern="1200" dirty="0">
                <a:solidFill>
                  <a:schemeClr val="tx1"/>
                </a:solidFill>
                <a:effectLst/>
                <a:latin typeface="Arial" charset="0"/>
                <a:ea typeface="ＭＳ Ｐゴシック" charset="0"/>
                <a:cs typeface="ＭＳ Ｐゴシック" charset="0"/>
              </a:rPr>
              <a:t>https://www.cihi.ca/en/access-data-reports/results?f[0]=field_primary_theme%3A2058</a:t>
            </a:r>
            <a:r>
              <a:rPr lang="en-CA" dirty="0"/>
              <a:t> </a:t>
            </a:r>
            <a:r>
              <a:rPr lang="en-CA" altLang="en-US" sz="1200" dirty="0">
                <a:latin typeface="Times New Roman" pitchFamily="18" charset="0"/>
                <a:ea typeface="MS PGothic" pitchFamily="34" charset="-128"/>
              </a:rPr>
              <a:t>) ‘National Health Expenditure</a:t>
            </a:r>
            <a:r>
              <a:rPr lang="en-CA" altLang="en-US" sz="1200" baseline="0" dirty="0">
                <a:latin typeface="Times New Roman" pitchFamily="18" charset="0"/>
                <a:ea typeface="MS PGothic" pitchFamily="34" charset="-128"/>
              </a:rPr>
              <a:t> Trends, 1975 to 2018: Data Tables’</a:t>
            </a:r>
            <a:r>
              <a:rPr lang="en-CA" altLang="en-US" sz="1200" dirty="0">
                <a:latin typeface="Times New Roman" pitchFamily="18" charset="0"/>
                <a:ea typeface="MS PGothic" pitchFamily="34" charset="-128"/>
              </a:rPr>
              <a:t> released</a:t>
            </a:r>
            <a:r>
              <a:rPr lang="en-CA" altLang="en-US" sz="1200" baseline="0" dirty="0">
                <a:latin typeface="Times New Roman" pitchFamily="18" charset="0"/>
                <a:ea typeface="MS PGothic" pitchFamily="34" charset="-128"/>
              </a:rPr>
              <a:t> on</a:t>
            </a:r>
            <a:endParaRPr lang="en-CA" altLang="en-US" sz="1200" dirty="0">
              <a:latin typeface="Times New Roman" pitchFamily="18" charset="0"/>
              <a:ea typeface="MS PGothic" pitchFamily="34" charset="-128"/>
            </a:endParaRPr>
          </a:p>
          <a:p>
            <a:endParaRPr lang="en-CA" altLang="en-US" sz="1200" dirty="0">
              <a:latin typeface="Times New Roman" pitchFamily="18" charset="0"/>
              <a:ea typeface="MS PGothic" pitchFamily="34" charset="-128"/>
            </a:endParaRPr>
          </a:p>
          <a:p>
            <a:r>
              <a:rPr lang="en-CA" altLang="en-US" sz="1200" dirty="0">
                <a:latin typeface="Times New Roman" pitchFamily="18" charset="0"/>
                <a:ea typeface="MS PGothic" pitchFamily="34" charset="-128"/>
              </a:rPr>
              <a:t>To retrieve the tables with this data open</a:t>
            </a:r>
            <a:r>
              <a:rPr lang="en-CA" altLang="en-US" sz="1200" baseline="0" dirty="0">
                <a:latin typeface="Times New Roman" pitchFamily="18" charset="0"/>
                <a:ea typeface="MS PGothic" pitchFamily="34" charset="-128"/>
              </a:rPr>
              <a:t> nhex-appendices-A-D-2018_en and select ‘Appendix A.1  Gross Domestic Product at Market Prices, 1975 to 2018—Current Dollars.’ From this sheet Canada’s ‘Gross Domestic Product at Market Prices, 1975 to 2018’ can be obtained. Next open nhex-series-B-2018_en and </a:t>
            </a:r>
            <a:r>
              <a:rPr lang="en-CA" altLang="en-US" sz="1200" dirty="0">
                <a:latin typeface="Times New Roman" pitchFamily="18" charset="0"/>
                <a:ea typeface="MS PGothic" pitchFamily="34" charset="-128"/>
              </a:rPr>
              <a:t>select the</a:t>
            </a:r>
            <a:r>
              <a:rPr lang="en-CA" altLang="en-US" sz="1200" baseline="0" dirty="0">
                <a:latin typeface="Times New Roman" pitchFamily="18" charset="0"/>
                <a:ea typeface="MS PGothic" pitchFamily="34" charset="-128"/>
              </a:rPr>
              <a:t> ‘Total’ sheet to display </a:t>
            </a:r>
            <a:r>
              <a:rPr lang="en-CA" altLang="en-US" sz="1200" dirty="0">
                <a:latin typeface="Times New Roman" pitchFamily="18" charset="0"/>
                <a:ea typeface="MS PGothic" pitchFamily="34" charset="-128"/>
              </a:rPr>
              <a:t>‘Table B.1.1  Total Health Expenditure, by Province/Territory and Canada, 1975 to 2018—Current Dollars.’ From here</a:t>
            </a:r>
            <a:r>
              <a:rPr lang="en-CA" altLang="en-US" sz="1200" baseline="0" dirty="0">
                <a:latin typeface="Times New Roman" pitchFamily="18" charset="0"/>
                <a:ea typeface="MS PGothic" pitchFamily="34" charset="-128"/>
              </a:rPr>
              <a:t> one can</a:t>
            </a:r>
            <a:r>
              <a:rPr lang="en-CA" altLang="en-US" sz="1200" dirty="0">
                <a:latin typeface="Times New Roman" pitchFamily="18" charset="0"/>
                <a:ea typeface="MS PGothic" pitchFamily="34" charset="-128"/>
              </a:rPr>
              <a:t> obtain Canada’s ‘Total</a:t>
            </a:r>
            <a:r>
              <a:rPr lang="en-CA" altLang="en-US" sz="1200" baseline="0" dirty="0">
                <a:latin typeface="Times New Roman" pitchFamily="18" charset="0"/>
                <a:ea typeface="MS PGothic" pitchFamily="34" charset="-128"/>
              </a:rPr>
              <a:t> Health Expenditure.’ Select the ‘Public’ sheet to obtain Canada’s ‘Public Health Expenditure’. With both expenditure figures, and Canada’s GDP, the total and public spending on health as a % of GDP can be calculated for each year from 1975 – 2018f. Years 2017 and 2018 will contain forecasted (f) figures.</a:t>
            </a:r>
          </a:p>
        </p:txBody>
      </p:sp>
    </p:spTree>
    <p:extLst>
      <p:ext uri="{BB962C8B-B14F-4D97-AF65-F5344CB8AC3E}">
        <p14:creationId xmlns:p14="http://schemas.microsoft.com/office/powerpoint/2010/main" val="3559077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74083"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eaLnBrk="1" hangingPunct="1"/>
            <a:r>
              <a:rPr lang="en-US" altLang="en-US" dirty="0">
                <a:latin typeface="Calibri" pitchFamily="34" charset="0"/>
                <a:ea typeface="MS PGothic" pitchFamily="34" charset="-128"/>
              </a:rPr>
              <a:t>Data</a:t>
            </a:r>
            <a:r>
              <a:rPr lang="en-US" altLang="en-US" baseline="0" dirty="0">
                <a:latin typeface="Calibri" pitchFamily="34" charset="0"/>
                <a:ea typeface="MS PGothic" pitchFamily="34" charset="-128"/>
              </a:rPr>
              <a:t> collected from the Department of Finance Canada ‘Fiscal Reference Tables’ found at</a:t>
            </a:r>
            <a:r>
              <a:rPr lang="en-US" altLang="en-US" dirty="0">
                <a:latin typeface="Calibri" pitchFamily="34" charset="0"/>
                <a:ea typeface="MS PGothic" pitchFamily="34" charset="-128"/>
              </a:rPr>
              <a:t> https://</a:t>
            </a:r>
            <a:r>
              <a:rPr lang="en-US" altLang="en-US" dirty="0" err="1">
                <a:latin typeface="Calibri" pitchFamily="34" charset="0"/>
                <a:ea typeface="MS PGothic" pitchFamily="34" charset="-128"/>
              </a:rPr>
              <a:t>www.fin.gc.ca</a:t>
            </a:r>
            <a:r>
              <a:rPr lang="en-US" altLang="en-US" dirty="0">
                <a:latin typeface="Calibri" pitchFamily="34" charset="0"/>
                <a:ea typeface="MS PGothic" pitchFamily="34" charset="-128"/>
              </a:rPr>
              <a:t>/</a:t>
            </a:r>
            <a:r>
              <a:rPr lang="en-US" altLang="en-US" dirty="0" err="1">
                <a:latin typeface="Calibri" pitchFamily="34" charset="0"/>
                <a:ea typeface="MS PGothic" pitchFamily="34" charset="-128"/>
              </a:rPr>
              <a:t>frt-trf</a:t>
            </a:r>
            <a:r>
              <a:rPr lang="en-US" altLang="en-US" dirty="0">
                <a:latin typeface="Calibri" pitchFamily="34" charset="0"/>
                <a:ea typeface="MS PGothic" pitchFamily="34" charset="-128"/>
              </a:rPr>
              <a:t>/2017/frt-trf-17-eng.asp.</a:t>
            </a:r>
            <a:endParaRPr lang="en-GB" altLang="en-US" dirty="0">
              <a:latin typeface="Times New Roman" pitchFamily="18" charset="0"/>
              <a:ea typeface="MS PGothic" pitchFamily="34" charset="-128"/>
            </a:endParaRPr>
          </a:p>
          <a:p>
            <a:endParaRPr lang="en-GB" altLang="en-US" dirty="0">
              <a:latin typeface="Times New Roman" pitchFamily="18" charset="0"/>
              <a:ea typeface="MS PGothic" pitchFamily="34" charset="-128"/>
            </a:endParaRPr>
          </a:p>
          <a:p>
            <a:r>
              <a:rPr lang="en-GB" altLang="en-US" dirty="0">
                <a:latin typeface="Times New Roman" pitchFamily="18" charset="0"/>
                <a:ea typeface="MS PGothic" pitchFamily="34" charset="-128"/>
              </a:rPr>
              <a:t>Federal values: Sheet</a:t>
            </a:r>
            <a:r>
              <a:rPr lang="en-GB" altLang="en-US" baseline="0" dirty="0">
                <a:latin typeface="Times New Roman" pitchFamily="18" charset="0"/>
                <a:ea typeface="MS PGothic" pitchFamily="34" charset="-128"/>
              </a:rPr>
              <a:t> </a:t>
            </a:r>
            <a:r>
              <a:rPr lang="en-GB" altLang="en-US" dirty="0">
                <a:latin typeface="Times New Roman" pitchFamily="18" charset="0"/>
                <a:ea typeface="MS PGothic" pitchFamily="34" charset="-128"/>
              </a:rPr>
              <a:t>‘Budget Exp. % GDP’,</a:t>
            </a:r>
            <a:r>
              <a:rPr lang="en-GB" altLang="en-US" baseline="0" dirty="0">
                <a:latin typeface="Times New Roman" pitchFamily="18" charset="0"/>
                <a:ea typeface="MS PGothic" pitchFamily="34" charset="-128"/>
              </a:rPr>
              <a:t> </a:t>
            </a:r>
            <a:r>
              <a:rPr lang="en-GB" altLang="en-US" dirty="0">
                <a:latin typeface="Times New Roman" pitchFamily="18" charset="0"/>
                <a:ea typeface="MS PGothic" pitchFamily="34" charset="-128"/>
              </a:rPr>
              <a:t>Table 8</a:t>
            </a:r>
          </a:p>
          <a:p>
            <a:r>
              <a:rPr lang="en-GB" altLang="en-US" dirty="0">
                <a:latin typeface="Times New Roman" pitchFamily="18" charset="0"/>
                <a:ea typeface="MS PGothic" pitchFamily="34" charset="-128"/>
              </a:rPr>
              <a:t>Total Provincial values: Sheet </a:t>
            </a:r>
            <a:r>
              <a:rPr lang="en-GB" altLang="en-US" baseline="0" dirty="0">
                <a:latin typeface="Times New Roman" pitchFamily="18" charset="0"/>
                <a:ea typeface="MS PGothic" pitchFamily="34" charset="-128"/>
              </a:rPr>
              <a:t>‘31-32 PROVS’, </a:t>
            </a:r>
            <a:r>
              <a:rPr lang="en-GB" altLang="en-US" dirty="0">
                <a:latin typeface="Times New Roman" pitchFamily="18" charset="0"/>
                <a:ea typeface="MS PGothic" pitchFamily="34" charset="-128"/>
              </a:rPr>
              <a:t>Table 32</a:t>
            </a:r>
          </a:p>
          <a:p>
            <a:endParaRPr lang="en-GB" altLang="en-US" dirty="0">
              <a:latin typeface="Times New Roman" pitchFamily="18" charset="0"/>
              <a:ea typeface="MS PGothic" pitchFamily="34" charset="-128"/>
            </a:endParaRPr>
          </a:p>
          <a:p>
            <a:r>
              <a:rPr lang="en-GB" altLang="en-US" dirty="0">
                <a:latin typeface="Times New Roman" pitchFamily="18" charset="0"/>
                <a:ea typeface="MS PGothic" pitchFamily="34" charset="-128"/>
              </a:rPr>
              <a:t>Provincial data prior to 1990 was not available. </a:t>
            </a:r>
          </a:p>
        </p:txBody>
      </p:sp>
    </p:spTree>
    <p:extLst>
      <p:ext uri="{BB962C8B-B14F-4D97-AF65-F5344CB8AC3E}">
        <p14:creationId xmlns:p14="http://schemas.microsoft.com/office/powerpoint/2010/main" val="1644160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14899FE-EBAB-4584-B91D-D41CEBFEEF42}" type="slidenum">
              <a:rPr lang="en-US" altLang="en-US"/>
              <a:pPr/>
              <a:t>‹#›</a:t>
            </a:fld>
            <a:endParaRPr lang="en-US" altLang="en-US"/>
          </a:p>
        </p:txBody>
      </p:sp>
    </p:spTree>
    <p:extLst>
      <p:ext uri="{BB962C8B-B14F-4D97-AF65-F5344CB8AC3E}">
        <p14:creationId xmlns:p14="http://schemas.microsoft.com/office/powerpoint/2010/main" val="2500308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15A836-0BDA-4A02-93FE-5B7245385A94}" type="slidenum">
              <a:rPr lang="en-US" altLang="en-US"/>
              <a:pPr/>
              <a:t>‹#›</a:t>
            </a:fld>
            <a:endParaRPr lang="en-US" altLang="en-US"/>
          </a:p>
        </p:txBody>
      </p:sp>
    </p:spTree>
    <p:extLst>
      <p:ext uri="{BB962C8B-B14F-4D97-AF65-F5344CB8AC3E}">
        <p14:creationId xmlns:p14="http://schemas.microsoft.com/office/powerpoint/2010/main" val="373952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5DA5EAD-8F2D-470F-B592-92C59F9A3163}" type="slidenum">
              <a:rPr lang="en-US" altLang="en-US"/>
              <a:pPr/>
              <a:t>‹#›</a:t>
            </a:fld>
            <a:endParaRPr lang="en-US" altLang="en-US"/>
          </a:p>
        </p:txBody>
      </p:sp>
    </p:spTree>
    <p:extLst>
      <p:ext uri="{BB962C8B-B14F-4D97-AF65-F5344CB8AC3E}">
        <p14:creationId xmlns:p14="http://schemas.microsoft.com/office/powerpoint/2010/main" val="2845137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774825"/>
            <a:ext cx="5384800" cy="4625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74825"/>
            <a:ext cx="5384800" cy="4625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7EE9EFD-0D65-4D8E-9039-72B0B2598763}" type="slidenum">
              <a:rPr lang="en-US" altLang="en-US"/>
              <a:pPr/>
              <a:t>‹#›</a:t>
            </a:fld>
            <a:endParaRPr lang="en-US" altLang="en-US"/>
          </a:p>
        </p:txBody>
      </p:sp>
    </p:spTree>
    <p:extLst>
      <p:ext uri="{BB962C8B-B14F-4D97-AF65-F5344CB8AC3E}">
        <p14:creationId xmlns:p14="http://schemas.microsoft.com/office/powerpoint/2010/main" val="2357467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E46C0299-11F4-4561-9314-71A5B9BED588}" type="slidenum">
              <a:rPr lang="en-US" altLang="en-US"/>
              <a:pPr/>
              <a:t>‹#›</a:t>
            </a:fld>
            <a:endParaRPr lang="en-US" altLang="en-US"/>
          </a:p>
        </p:txBody>
      </p:sp>
    </p:spTree>
    <p:extLst>
      <p:ext uri="{BB962C8B-B14F-4D97-AF65-F5344CB8AC3E}">
        <p14:creationId xmlns:p14="http://schemas.microsoft.com/office/powerpoint/2010/main" val="48789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F05B4420-F2ED-4B2F-AA7A-7A37178B495F}" type="slidenum">
              <a:rPr lang="en-US" altLang="en-US"/>
              <a:pPr/>
              <a:t>‹#›</a:t>
            </a:fld>
            <a:endParaRPr lang="en-US" altLang="en-US"/>
          </a:p>
        </p:txBody>
      </p:sp>
    </p:spTree>
    <p:extLst>
      <p:ext uri="{BB962C8B-B14F-4D97-AF65-F5344CB8AC3E}">
        <p14:creationId xmlns:p14="http://schemas.microsoft.com/office/powerpoint/2010/main" val="3814378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11DB9AB-5FEE-455A-9C69-4F4596A74404}" type="slidenum">
              <a:rPr lang="en-US" altLang="en-US"/>
              <a:pPr/>
              <a:t>‹#›</a:t>
            </a:fld>
            <a:endParaRPr lang="en-US" altLang="en-US"/>
          </a:p>
        </p:txBody>
      </p:sp>
    </p:spTree>
    <p:extLst>
      <p:ext uri="{BB962C8B-B14F-4D97-AF65-F5344CB8AC3E}">
        <p14:creationId xmlns:p14="http://schemas.microsoft.com/office/powerpoint/2010/main" val="3999921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6"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E1EE19A-22BE-42E2-BDE4-C8C5E9F8B5C9}" type="slidenum">
              <a:rPr lang="en-US" altLang="en-US"/>
              <a:pPr/>
              <a:t>‹#›</a:t>
            </a:fld>
            <a:endParaRPr lang="en-US" altLang="en-US"/>
          </a:p>
        </p:txBody>
      </p:sp>
    </p:spTree>
    <p:extLst>
      <p:ext uri="{BB962C8B-B14F-4D97-AF65-F5344CB8AC3E}">
        <p14:creationId xmlns:p14="http://schemas.microsoft.com/office/powerpoint/2010/main" val="3848601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9B7D7D4-EBB6-4414-B727-FE551837B3E0}" type="slidenum">
              <a:rPr lang="en-US" altLang="en-US"/>
              <a:pPr/>
              <a:t>‹#›</a:t>
            </a:fld>
            <a:endParaRPr lang="en-US" altLang="en-US"/>
          </a:p>
        </p:txBody>
      </p:sp>
    </p:spTree>
    <p:extLst>
      <p:ext uri="{BB962C8B-B14F-4D97-AF65-F5344CB8AC3E}">
        <p14:creationId xmlns:p14="http://schemas.microsoft.com/office/powerpoint/2010/main" val="3207968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A474DB-7241-4BF7-86BC-52AB08AB1AB9}" type="slidenum">
              <a:rPr lang="en-US" altLang="en-US"/>
              <a:pPr/>
              <a:t>‹#›</a:t>
            </a:fld>
            <a:endParaRPr lang="en-US" altLang="en-US"/>
          </a:p>
        </p:txBody>
      </p:sp>
    </p:spTree>
    <p:extLst>
      <p:ext uri="{BB962C8B-B14F-4D97-AF65-F5344CB8AC3E}">
        <p14:creationId xmlns:p14="http://schemas.microsoft.com/office/powerpoint/2010/main" val="3719797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2400"/>
            <a:ext cx="274320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52400"/>
            <a:ext cx="802640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9DCDF88-F2A5-4661-85C2-19C391020A2E}" type="slidenum">
              <a:rPr lang="en-US" altLang="en-US"/>
              <a:pPr/>
              <a:t>‹#›</a:t>
            </a:fld>
            <a:endParaRPr lang="en-US" altLang="en-US"/>
          </a:p>
        </p:txBody>
      </p:sp>
    </p:spTree>
    <p:extLst>
      <p:ext uri="{BB962C8B-B14F-4D97-AF65-F5344CB8AC3E}">
        <p14:creationId xmlns:p14="http://schemas.microsoft.com/office/powerpoint/2010/main" val="921265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ChangeArrowheads="1"/>
          </p:cNvSpPr>
          <p:nvPr/>
        </p:nvSpPr>
        <p:spPr bwMode="invGray">
          <a:xfrm>
            <a:off x="0" y="1436688"/>
            <a:ext cx="12192000" cy="44450"/>
          </a:xfrm>
          <a:prstGeom prst="rect">
            <a:avLst/>
          </a:prstGeom>
          <a:solidFill>
            <a:srgbClr val="FFFFFF"/>
          </a:solidFill>
          <a:ln>
            <a:noFill/>
          </a:ln>
          <a:effectLst>
            <a:outerShdw blurRad="63500" dist="10160" dir="5400000" algn="tl" rotWithShape="0">
              <a:srgbClr val="000000">
                <a:alpha val="59999"/>
              </a:srgbClr>
            </a:outerShdw>
          </a:effectLst>
        </p:spPr>
        <p:txBody>
          <a:bodyPr anchor="ctr"/>
          <a:lstStyle/>
          <a:p>
            <a:pPr algn="ctr" defTabSz="457200" fontAlgn="auto">
              <a:spcBef>
                <a:spcPts val="0"/>
              </a:spcBef>
              <a:spcAft>
                <a:spcPts val="0"/>
              </a:spcAft>
              <a:defRPr/>
            </a:pPr>
            <a:endParaRPr lang="en-US" sz="1800">
              <a:solidFill>
                <a:srgbClr val="FFFFFF"/>
              </a:solidFill>
              <a:latin typeface="Corbel"/>
              <a:ea typeface="ＭＳ Ｐゴシック"/>
            </a:endParaRPr>
          </a:p>
        </p:txBody>
      </p:sp>
      <p:sp>
        <p:nvSpPr>
          <p:cNvPr id="7" name="Rectangle 6"/>
          <p:cNvSpPr/>
          <p:nvPr/>
        </p:nvSpPr>
        <p:spPr bwMode="ltGray">
          <a:xfrm>
            <a:off x="0" y="1"/>
            <a:ext cx="12192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457200" fontAlgn="auto">
              <a:spcBef>
                <a:spcPts val="0"/>
              </a:spcBef>
              <a:spcAft>
                <a:spcPts val="0"/>
              </a:spcAft>
              <a:defRPr/>
            </a:pPr>
            <a:endParaRPr lang="en-US" sz="1800">
              <a:solidFill>
                <a:srgbClr val="FFFFFF"/>
              </a:solidFill>
            </a:endParaRPr>
          </a:p>
        </p:txBody>
      </p:sp>
      <p:sp>
        <p:nvSpPr>
          <p:cNvPr id="2" name="Title Placeholder 1"/>
          <p:cNvSpPr>
            <a:spLocks noGrp="1"/>
          </p:cNvSpPr>
          <p:nvPr>
            <p:ph type="title"/>
          </p:nvPr>
        </p:nvSpPr>
        <p:spPr>
          <a:xfrm>
            <a:off x="609600" y="152400"/>
            <a:ext cx="109728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75109" name="Text Placeholder 2"/>
          <p:cNvSpPr>
            <a:spLocks noGrp="1"/>
          </p:cNvSpPr>
          <p:nvPr>
            <p:ph type="body" idx="1"/>
          </p:nvPr>
        </p:nvSpPr>
        <p:spPr bwMode="auto">
          <a:xfrm>
            <a:off x="609600" y="1774825"/>
            <a:ext cx="10972800" cy="4625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477000"/>
            <a:ext cx="2844800" cy="274638"/>
          </a:xfrm>
          <a:prstGeom prst="rect">
            <a:avLst/>
          </a:prstGeom>
        </p:spPr>
        <p:txBody>
          <a:bodyPr vert="horz" wrap="square" lIns="109728" tIns="45720" rIns="45720" bIns="0" numCol="1" anchor="b" anchorCtr="0" compatLnSpc="1">
            <a:prstTxWarp prst="textNoShape">
              <a:avLst/>
            </a:prstTxWarp>
          </a:bodyPr>
          <a:lstStyle>
            <a:lvl1pPr>
              <a:defRPr sz="1200">
                <a:solidFill>
                  <a:srgbClr val="3F3F3F"/>
                </a:solidFill>
                <a:latin typeface="+mn-lt"/>
                <a:ea typeface="ＭＳ Ｐゴシック" charset="0"/>
                <a:cs typeface="Arial" charset="0"/>
              </a:defRPr>
            </a:lvl1pPr>
          </a:lstStyle>
          <a:p>
            <a:pPr>
              <a:defRPr/>
            </a:pPr>
            <a:endParaRPr lang="en-US"/>
          </a:p>
        </p:txBody>
      </p:sp>
      <p:sp>
        <p:nvSpPr>
          <p:cNvPr id="5" name="Footer Placeholder 4"/>
          <p:cNvSpPr>
            <a:spLocks noGrp="1"/>
          </p:cNvSpPr>
          <p:nvPr>
            <p:ph type="ftr" sz="quarter" idx="3"/>
          </p:nvPr>
        </p:nvSpPr>
        <p:spPr>
          <a:xfrm>
            <a:off x="3520018" y="6477000"/>
            <a:ext cx="7344833" cy="274638"/>
          </a:xfrm>
          <a:prstGeom prst="rect">
            <a:avLst/>
          </a:prstGeom>
        </p:spPr>
        <p:txBody>
          <a:bodyPr vert="horz" wrap="square" lIns="45720" tIns="45720" rIns="45720" bIns="0" numCol="1" anchor="b" anchorCtr="0" compatLnSpc="1">
            <a:prstTxWarp prst="textNoShape">
              <a:avLst/>
            </a:prstTxWarp>
          </a:bodyPr>
          <a:lstStyle>
            <a:lvl1pPr>
              <a:defRPr sz="1200">
                <a:solidFill>
                  <a:srgbClr val="3F3F3F"/>
                </a:solidFill>
                <a:latin typeface="+mn-lt"/>
                <a:ea typeface="ＭＳ Ｐゴシック" charset="0"/>
                <a:cs typeface="Arial" charset="0"/>
              </a:defRPr>
            </a:lvl1pPr>
          </a:lstStyle>
          <a:p>
            <a:pPr>
              <a:defRPr/>
            </a:pPr>
            <a:endParaRPr lang="en-US"/>
          </a:p>
        </p:txBody>
      </p:sp>
      <p:sp>
        <p:nvSpPr>
          <p:cNvPr id="6" name="Slide Number Placeholder 5"/>
          <p:cNvSpPr>
            <a:spLocks noGrp="1"/>
          </p:cNvSpPr>
          <p:nvPr>
            <p:ph type="sldNum" sz="quarter" idx="4"/>
          </p:nvPr>
        </p:nvSpPr>
        <p:spPr>
          <a:xfrm>
            <a:off x="10938934" y="6477000"/>
            <a:ext cx="977900" cy="274638"/>
          </a:xfrm>
          <a:prstGeom prst="rect">
            <a:avLst/>
          </a:prstGeom>
        </p:spPr>
        <p:txBody>
          <a:bodyPr vert="horz" wrap="square" lIns="91440" tIns="45720" rIns="91440" bIns="0" numCol="1" anchor="b" anchorCtr="0" compatLnSpc="1">
            <a:prstTxWarp prst="textNoShape">
              <a:avLst/>
            </a:prstTxWarp>
          </a:bodyPr>
          <a:lstStyle>
            <a:lvl1pPr algn="r">
              <a:defRPr sz="1200">
                <a:solidFill>
                  <a:srgbClr val="3F3F3F"/>
                </a:solidFill>
                <a:latin typeface="Corbel" pitchFamily="34" charset="0"/>
              </a:defRPr>
            </a:lvl1pPr>
          </a:lstStyle>
          <a:p>
            <a:fld id="{764854C7-1839-4EEF-9233-27AC1C087031}" type="slidenum">
              <a:rPr lang="en-US" altLang="en-US"/>
              <a:pPr/>
              <a:t>‹#›</a:t>
            </a:fld>
            <a:endParaRPr lang="en-US" altLang="en-US"/>
          </a:p>
        </p:txBody>
      </p:sp>
    </p:spTree>
    <p:extLst>
      <p:ext uri="{BB962C8B-B14F-4D97-AF65-F5344CB8AC3E}">
        <p14:creationId xmlns:p14="http://schemas.microsoft.com/office/powerpoint/2010/main" val="14731280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500" b="1">
          <a:solidFill>
            <a:srgbClr val="FFC800"/>
          </a:solidFill>
          <a:latin typeface="+mj-lt"/>
          <a:ea typeface="+mj-ea"/>
          <a:cs typeface="ＭＳ Ｐゴシック" charset="0"/>
        </a:defRPr>
      </a:lvl1pPr>
      <a:lvl2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2pPr>
      <a:lvl3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3pPr>
      <a:lvl4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4pPr>
      <a:lvl5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5pPr>
      <a:lvl6pPr marL="457200" algn="l" rtl="0" fontAlgn="base">
        <a:spcBef>
          <a:spcPct val="0"/>
        </a:spcBef>
        <a:spcAft>
          <a:spcPct val="0"/>
        </a:spcAft>
        <a:defRPr sz="4500" b="1">
          <a:solidFill>
            <a:srgbClr val="FFC800"/>
          </a:solidFill>
          <a:latin typeface="Corbel" charset="0"/>
          <a:ea typeface="ＭＳ Ｐゴシック" charset="0"/>
          <a:cs typeface="Arial" charset="0"/>
        </a:defRPr>
      </a:lvl6pPr>
      <a:lvl7pPr marL="914400" algn="l" rtl="0" fontAlgn="base">
        <a:spcBef>
          <a:spcPct val="0"/>
        </a:spcBef>
        <a:spcAft>
          <a:spcPct val="0"/>
        </a:spcAft>
        <a:defRPr sz="4500" b="1">
          <a:solidFill>
            <a:srgbClr val="FFC800"/>
          </a:solidFill>
          <a:latin typeface="Corbel" charset="0"/>
          <a:ea typeface="ＭＳ Ｐゴシック" charset="0"/>
          <a:cs typeface="Arial" charset="0"/>
        </a:defRPr>
      </a:lvl7pPr>
      <a:lvl8pPr marL="1371600" algn="l" rtl="0" fontAlgn="base">
        <a:spcBef>
          <a:spcPct val="0"/>
        </a:spcBef>
        <a:spcAft>
          <a:spcPct val="0"/>
        </a:spcAft>
        <a:defRPr sz="4500" b="1">
          <a:solidFill>
            <a:srgbClr val="FFC800"/>
          </a:solidFill>
          <a:latin typeface="Corbel" charset="0"/>
          <a:ea typeface="ＭＳ Ｐゴシック" charset="0"/>
          <a:cs typeface="Arial" charset="0"/>
        </a:defRPr>
      </a:lvl8pPr>
      <a:lvl9pPr marL="1828800" algn="l" rtl="0" fontAlgn="base">
        <a:spcBef>
          <a:spcPct val="0"/>
        </a:spcBef>
        <a:spcAft>
          <a:spcPct val="0"/>
        </a:spcAft>
        <a:defRPr sz="4500" b="1">
          <a:solidFill>
            <a:srgbClr val="FFC800"/>
          </a:solidFill>
          <a:latin typeface="Corbel" charset="0"/>
          <a:ea typeface="ＭＳ Ｐゴシック" charset="0"/>
          <a:cs typeface="Arial" charset="0"/>
        </a:defRPr>
      </a:lvl9pPr>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a:solidFill>
            <a:schemeClr val="tx1"/>
          </a:solidFill>
          <a:latin typeface="+mn-lt"/>
          <a:ea typeface="+mn-ea"/>
          <a:cs typeface="ＭＳ Ｐゴシック" charset="0"/>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a:solidFill>
            <a:schemeClr val="tx1"/>
          </a:solidFill>
          <a:latin typeface="+mn-lt"/>
          <a:ea typeface="ＭＳ Ｐゴシック" charset="0"/>
          <a:cs typeface="+mn-cs"/>
        </a:defRPr>
      </a:lvl2pPr>
      <a:lvl3pPr marL="995363" indent="-228600" algn="l" rtl="0" eaLnBrk="0" fontAlgn="base" hangingPunct="0">
        <a:spcBef>
          <a:spcPct val="20000"/>
        </a:spcBef>
        <a:spcAft>
          <a:spcPct val="0"/>
        </a:spcAft>
        <a:buClr>
          <a:srgbClr val="E66C7D"/>
        </a:buClr>
        <a:buFont typeface="Arial" pitchFamily="34" charset="0"/>
        <a:buChar char="▪"/>
        <a:defRPr sz="2400">
          <a:solidFill>
            <a:schemeClr val="tx1"/>
          </a:solidFill>
          <a:latin typeface="+mn-lt"/>
          <a:ea typeface="Arial" charset="0"/>
          <a:cs typeface="+mn-cs"/>
        </a:defRPr>
      </a:lvl3pPr>
      <a:lvl4pPr marL="1216025" indent="-182563" algn="l" rtl="0" eaLnBrk="0" fontAlgn="base" hangingPunct="0">
        <a:spcBef>
          <a:spcPct val="20000"/>
        </a:spcBef>
        <a:spcAft>
          <a:spcPct val="0"/>
        </a:spcAft>
        <a:buClr>
          <a:srgbClr val="6BB76D"/>
        </a:buClr>
        <a:buFont typeface="Arial" pitchFamily="34" charset="0"/>
        <a:buChar char="▪"/>
        <a:defRPr sz="2000">
          <a:solidFill>
            <a:schemeClr val="tx1"/>
          </a:solidFill>
          <a:latin typeface="+mn-lt"/>
          <a:ea typeface="Arial" charset="0"/>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sz="2000">
          <a:solidFill>
            <a:schemeClr val="tx1"/>
          </a:solidFill>
          <a:latin typeface="+mn-lt"/>
          <a:ea typeface="Arial" charset="0"/>
          <a:cs typeface="+mn-cs"/>
        </a:defRPr>
      </a:lvl5pPr>
      <a:lvl6pPr marL="1882775" indent="-182563" algn="l" rtl="0" fontAlgn="base">
        <a:spcBef>
          <a:spcPct val="20000"/>
        </a:spcBef>
        <a:spcAft>
          <a:spcPct val="0"/>
        </a:spcAft>
        <a:buClr>
          <a:srgbClr val="E88651"/>
        </a:buClr>
        <a:buFont typeface="Wingdings 3" charset="0"/>
        <a:buChar char=""/>
        <a:defRPr sz="2000">
          <a:solidFill>
            <a:schemeClr val="tx1"/>
          </a:solidFill>
          <a:latin typeface="+mn-lt"/>
          <a:ea typeface="Arial" charset="0"/>
          <a:cs typeface="+mn-cs"/>
        </a:defRPr>
      </a:lvl6pPr>
      <a:lvl7pPr marL="2339975" indent="-182563" algn="l" rtl="0" fontAlgn="base">
        <a:spcBef>
          <a:spcPct val="20000"/>
        </a:spcBef>
        <a:spcAft>
          <a:spcPct val="0"/>
        </a:spcAft>
        <a:buClr>
          <a:srgbClr val="E88651"/>
        </a:buClr>
        <a:buFont typeface="Wingdings 3" charset="0"/>
        <a:buChar char=""/>
        <a:defRPr sz="2000">
          <a:solidFill>
            <a:schemeClr val="tx1"/>
          </a:solidFill>
          <a:latin typeface="+mn-lt"/>
          <a:ea typeface="Arial" charset="0"/>
          <a:cs typeface="+mn-cs"/>
        </a:defRPr>
      </a:lvl7pPr>
      <a:lvl8pPr marL="2797175" indent="-182563" algn="l" rtl="0" fontAlgn="base">
        <a:spcBef>
          <a:spcPct val="20000"/>
        </a:spcBef>
        <a:spcAft>
          <a:spcPct val="0"/>
        </a:spcAft>
        <a:buClr>
          <a:srgbClr val="E88651"/>
        </a:buClr>
        <a:buFont typeface="Wingdings 3" charset="0"/>
        <a:buChar char=""/>
        <a:defRPr sz="2000">
          <a:solidFill>
            <a:schemeClr val="tx1"/>
          </a:solidFill>
          <a:latin typeface="+mn-lt"/>
          <a:ea typeface="Arial" charset="0"/>
          <a:cs typeface="+mn-cs"/>
        </a:defRPr>
      </a:lvl8pPr>
      <a:lvl9pPr marL="3254375" indent="-182563" algn="l" rtl="0" fontAlgn="base">
        <a:spcBef>
          <a:spcPct val="20000"/>
        </a:spcBef>
        <a:spcAft>
          <a:spcPct val="0"/>
        </a:spcAft>
        <a:buClr>
          <a:srgbClr val="E88651"/>
        </a:buClr>
        <a:buFont typeface="Wingdings 3" charset="0"/>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BBAB9-1583-1446-B9EF-38F9EB28B2B5}"/>
              </a:ext>
            </a:extLst>
          </p:cNvPr>
          <p:cNvSpPr>
            <a:spLocks noGrp="1"/>
          </p:cNvSpPr>
          <p:nvPr>
            <p:ph type="title"/>
          </p:nvPr>
        </p:nvSpPr>
        <p:spPr/>
        <p:txBody>
          <a:bodyPr/>
          <a:lstStyle/>
          <a:p>
            <a:pPr algn="ctr">
              <a:defRPr/>
            </a:pPr>
            <a:r>
              <a:rPr lang="en-US" dirty="0"/>
              <a:t>Expert Witness</a:t>
            </a:r>
          </a:p>
        </p:txBody>
      </p:sp>
      <p:sp>
        <p:nvSpPr>
          <p:cNvPr id="16386" name="Content Placeholder 2">
            <a:extLst>
              <a:ext uri="{FF2B5EF4-FFF2-40B4-BE49-F238E27FC236}">
                <a16:creationId xmlns:a16="http://schemas.microsoft.com/office/drawing/2014/main" id="{58B1207B-7622-A747-B6C6-68FA12FF3D54}"/>
              </a:ext>
            </a:extLst>
          </p:cNvPr>
          <p:cNvSpPr>
            <a:spLocks noGrp="1" noChangeArrowheads="1"/>
          </p:cNvSpPr>
          <p:nvPr>
            <p:ph idx="1"/>
          </p:nvPr>
        </p:nvSpPr>
        <p:spPr/>
        <p:txBody>
          <a:bodyPr/>
          <a:lstStyle/>
          <a:p>
            <a:r>
              <a:rPr lang="en-US" altLang="en-US" dirty="0"/>
              <a:t>The preparation</a:t>
            </a:r>
          </a:p>
          <a:p>
            <a:endParaRPr lang="en-US" altLang="en-US" sz="1800" dirty="0"/>
          </a:p>
          <a:p>
            <a:r>
              <a:rPr lang="en-US" altLang="en-US" dirty="0"/>
              <a:t>The issues</a:t>
            </a:r>
          </a:p>
          <a:p>
            <a:endParaRPr lang="en-US" altLang="en-US" sz="1800" dirty="0"/>
          </a:p>
          <a:p>
            <a:r>
              <a:rPr lang="en-US" altLang="en-US" dirty="0"/>
              <a:t>The testimony</a:t>
            </a:r>
          </a:p>
          <a:p>
            <a:endParaRPr lang="en-US" altLang="en-US" sz="1800" dirty="0"/>
          </a:p>
          <a:p>
            <a:r>
              <a:rPr lang="en-US" altLang="en-US" dirty="0"/>
              <a:t>Future of health care</a:t>
            </a:r>
          </a:p>
        </p:txBody>
      </p:sp>
    </p:spTree>
    <p:extLst>
      <p:ext uri="{BB962C8B-B14F-4D97-AF65-F5344CB8AC3E}">
        <p14:creationId xmlns:p14="http://schemas.microsoft.com/office/powerpoint/2010/main" val="341838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12EC9-866F-DC4B-A5F4-54F1EE3BE2B2}"/>
              </a:ext>
            </a:extLst>
          </p:cNvPr>
          <p:cNvSpPr>
            <a:spLocks noGrp="1"/>
          </p:cNvSpPr>
          <p:nvPr>
            <p:ph type="title"/>
          </p:nvPr>
        </p:nvSpPr>
        <p:spPr/>
        <p:txBody>
          <a:bodyPr/>
          <a:lstStyle/>
          <a:p>
            <a:pPr algn="ctr"/>
            <a:r>
              <a:rPr lang="en-US" dirty="0"/>
              <a:t>Preparation </a:t>
            </a:r>
          </a:p>
        </p:txBody>
      </p:sp>
      <p:sp>
        <p:nvSpPr>
          <p:cNvPr id="3" name="Content Placeholder 2">
            <a:extLst>
              <a:ext uri="{FF2B5EF4-FFF2-40B4-BE49-F238E27FC236}">
                <a16:creationId xmlns:a16="http://schemas.microsoft.com/office/drawing/2014/main" id="{E33BF330-D42E-BE42-B3DA-B91D54972534}"/>
              </a:ext>
            </a:extLst>
          </p:cNvPr>
          <p:cNvSpPr>
            <a:spLocks noGrp="1"/>
          </p:cNvSpPr>
          <p:nvPr>
            <p:ph idx="1"/>
          </p:nvPr>
        </p:nvSpPr>
        <p:spPr/>
        <p:txBody>
          <a:bodyPr/>
          <a:lstStyle/>
          <a:p>
            <a:r>
              <a:rPr lang="en-US" dirty="0"/>
              <a:t>Last expert witness called by government</a:t>
            </a:r>
          </a:p>
          <a:p>
            <a:endParaRPr lang="en-US" sz="1800" dirty="0"/>
          </a:p>
          <a:p>
            <a:r>
              <a:rPr lang="en-US" dirty="0"/>
              <a:t>Rebuttal of expert report by </a:t>
            </a:r>
            <a:r>
              <a:rPr lang="en-US" dirty="0" err="1"/>
              <a:t>Cambie</a:t>
            </a:r>
            <a:r>
              <a:rPr lang="en-US" dirty="0"/>
              <a:t> lawyers</a:t>
            </a:r>
          </a:p>
          <a:p>
            <a:endParaRPr lang="en-US" sz="1800" dirty="0"/>
          </a:p>
          <a:p>
            <a:r>
              <a:rPr lang="en-US" dirty="0"/>
              <a:t>Claim long term damage of long waits</a:t>
            </a:r>
          </a:p>
          <a:p>
            <a:pPr lvl="1"/>
            <a:endParaRPr lang="en-US" sz="1800" dirty="0"/>
          </a:p>
          <a:p>
            <a:r>
              <a:rPr lang="en-US" dirty="0"/>
              <a:t>Preparation started almost two years before testimony</a:t>
            </a:r>
          </a:p>
          <a:p>
            <a:pPr lvl="1"/>
            <a:r>
              <a:rPr lang="en-US" dirty="0"/>
              <a:t>Restrictions on emails</a:t>
            </a:r>
          </a:p>
          <a:p>
            <a:pPr lvl="1"/>
            <a:endParaRPr lang="en-US" dirty="0"/>
          </a:p>
          <a:p>
            <a:pPr lvl="1"/>
            <a:endParaRPr lang="en-US" dirty="0"/>
          </a:p>
          <a:p>
            <a:pPr lvl="1"/>
            <a:endParaRPr lang="en-US" sz="1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951970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A9CF3-72C7-2043-AB19-219D5F239A9C}"/>
              </a:ext>
            </a:extLst>
          </p:cNvPr>
          <p:cNvSpPr>
            <a:spLocks noGrp="1"/>
          </p:cNvSpPr>
          <p:nvPr>
            <p:ph type="title"/>
          </p:nvPr>
        </p:nvSpPr>
        <p:spPr/>
        <p:txBody>
          <a:bodyPr/>
          <a:lstStyle/>
          <a:p>
            <a:pPr algn="ctr"/>
            <a:r>
              <a:rPr lang="en-US" dirty="0"/>
              <a:t>Immediate preparation </a:t>
            </a:r>
          </a:p>
        </p:txBody>
      </p:sp>
      <p:sp>
        <p:nvSpPr>
          <p:cNvPr id="3" name="Content Placeholder 2">
            <a:extLst>
              <a:ext uri="{FF2B5EF4-FFF2-40B4-BE49-F238E27FC236}">
                <a16:creationId xmlns:a16="http://schemas.microsoft.com/office/drawing/2014/main" id="{ED03471E-1463-084B-A48B-D586F45082CF}"/>
              </a:ext>
            </a:extLst>
          </p:cNvPr>
          <p:cNvSpPr>
            <a:spLocks noGrp="1"/>
          </p:cNvSpPr>
          <p:nvPr>
            <p:ph idx="1"/>
          </p:nvPr>
        </p:nvSpPr>
        <p:spPr/>
        <p:txBody>
          <a:bodyPr/>
          <a:lstStyle/>
          <a:p>
            <a:r>
              <a:rPr lang="en-US" dirty="0"/>
              <a:t>Back in university</a:t>
            </a:r>
          </a:p>
          <a:p>
            <a:pPr lvl="1"/>
            <a:r>
              <a:rPr lang="en-US" dirty="0"/>
              <a:t>Details of over 60 studies</a:t>
            </a:r>
          </a:p>
          <a:p>
            <a:endParaRPr lang="en-US" sz="1800" dirty="0"/>
          </a:p>
          <a:p>
            <a:r>
              <a:rPr lang="en-US" dirty="0"/>
              <a:t>Full day with lawyers in Vancouver</a:t>
            </a:r>
          </a:p>
          <a:p>
            <a:endParaRPr lang="en-US" sz="1800" dirty="0"/>
          </a:p>
          <a:p>
            <a:r>
              <a:rPr lang="en-US" dirty="0"/>
              <a:t>Issue</a:t>
            </a:r>
          </a:p>
          <a:p>
            <a:pPr lvl="1"/>
            <a:r>
              <a:rPr lang="en-US" dirty="0"/>
              <a:t>Credibility of studies claiming long term damage from waits</a:t>
            </a:r>
          </a:p>
          <a:p>
            <a:pPr lvl="1"/>
            <a:r>
              <a:rPr lang="en-US" dirty="0"/>
              <a:t>Our claim: low credibility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36109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F1AF0-6872-EE43-8C5D-246B3C8EE738}"/>
              </a:ext>
            </a:extLst>
          </p:cNvPr>
          <p:cNvSpPr>
            <a:spLocks noGrp="1"/>
          </p:cNvSpPr>
          <p:nvPr>
            <p:ph type="title"/>
          </p:nvPr>
        </p:nvSpPr>
        <p:spPr/>
        <p:txBody>
          <a:bodyPr/>
          <a:lstStyle/>
          <a:p>
            <a:pPr algn="ctr"/>
            <a:r>
              <a:rPr lang="en-US" dirty="0"/>
              <a:t>Testimony and cross-examination</a:t>
            </a:r>
          </a:p>
        </p:txBody>
      </p:sp>
      <p:sp>
        <p:nvSpPr>
          <p:cNvPr id="3" name="Content Placeholder 2">
            <a:extLst>
              <a:ext uri="{FF2B5EF4-FFF2-40B4-BE49-F238E27FC236}">
                <a16:creationId xmlns:a16="http://schemas.microsoft.com/office/drawing/2014/main" id="{273DE410-0EEF-194C-8620-FAE3B67336EE}"/>
              </a:ext>
            </a:extLst>
          </p:cNvPr>
          <p:cNvSpPr>
            <a:spLocks noGrp="1"/>
          </p:cNvSpPr>
          <p:nvPr>
            <p:ph idx="1"/>
          </p:nvPr>
        </p:nvSpPr>
        <p:spPr>
          <a:xfrm>
            <a:off x="609600" y="1652162"/>
            <a:ext cx="10972800" cy="4625975"/>
          </a:xfrm>
        </p:spPr>
        <p:txBody>
          <a:bodyPr/>
          <a:lstStyle/>
          <a:p>
            <a:r>
              <a:rPr lang="en-US" dirty="0"/>
              <a:t>Questioning by government lawyer</a:t>
            </a:r>
          </a:p>
          <a:p>
            <a:pPr lvl="1"/>
            <a:r>
              <a:rPr lang="en-US" dirty="0"/>
              <a:t>Credentials</a:t>
            </a:r>
          </a:p>
          <a:p>
            <a:endParaRPr lang="en-US" sz="700" dirty="0"/>
          </a:p>
          <a:p>
            <a:r>
              <a:rPr lang="en-US" dirty="0"/>
              <a:t>Mini course in research methods for judge</a:t>
            </a:r>
          </a:p>
          <a:p>
            <a:endParaRPr lang="en-US" sz="900" dirty="0"/>
          </a:p>
          <a:p>
            <a:r>
              <a:rPr lang="en-US" dirty="0"/>
              <a:t>”Confounding” – hospital example, antioxidant example</a:t>
            </a:r>
          </a:p>
          <a:p>
            <a:endParaRPr lang="en-US" sz="800" dirty="0"/>
          </a:p>
          <a:p>
            <a:r>
              <a:rPr lang="en-US" dirty="0"/>
              <a:t>People who waited long destined to do worse</a:t>
            </a:r>
          </a:p>
          <a:p>
            <a:pPr lvl="1"/>
            <a:r>
              <a:rPr lang="en-US" dirty="0"/>
              <a:t>Healthy, 60 year old firefighter, limited in job</a:t>
            </a:r>
          </a:p>
          <a:p>
            <a:pPr lvl="1"/>
            <a:r>
              <a:rPr lang="en-US" dirty="0"/>
              <a:t> 89 year old, limited in housework, chronic illness</a:t>
            </a:r>
          </a:p>
          <a:p>
            <a:pPr lvl="1"/>
            <a:endParaRPr lang="en-US" sz="900" dirty="0"/>
          </a:p>
          <a:p>
            <a:r>
              <a:rPr lang="en-US" dirty="0"/>
              <a:t>Surgeons will prioritize those destined to do better</a:t>
            </a:r>
          </a:p>
        </p:txBody>
      </p:sp>
    </p:spTree>
    <p:extLst>
      <p:ext uri="{BB962C8B-B14F-4D97-AF65-F5344CB8AC3E}">
        <p14:creationId xmlns:p14="http://schemas.microsoft.com/office/powerpoint/2010/main" val="2360492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E918-977D-B240-992D-1FE47378B389}"/>
              </a:ext>
            </a:extLst>
          </p:cNvPr>
          <p:cNvSpPr>
            <a:spLocks noGrp="1"/>
          </p:cNvSpPr>
          <p:nvPr>
            <p:ph type="title"/>
          </p:nvPr>
        </p:nvSpPr>
        <p:spPr/>
        <p:txBody>
          <a:bodyPr/>
          <a:lstStyle/>
          <a:p>
            <a:pPr algn="ctr"/>
            <a:r>
              <a:rPr lang="en-US" dirty="0"/>
              <a:t>How to deal with confounding</a:t>
            </a:r>
          </a:p>
        </p:txBody>
      </p:sp>
      <p:sp>
        <p:nvSpPr>
          <p:cNvPr id="3" name="Content Placeholder 2">
            <a:extLst>
              <a:ext uri="{FF2B5EF4-FFF2-40B4-BE49-F238E27FC236}">
                <a16:creationId xmlns:a16="http://schemas.microsoft.com/office/drawing/2014/main" id="{7CA7962F-24B4-DD4A-8B43-EF1BC965026E}"/>
              </a:ext>
            </a:extLst>
          </p:cNvPr>
          <p:cNvSpPr>
            <a:spLocks noGrp="1"/>
          </p:cNvSpPr>
          <p:nvPr>
            <p:ph idx="1"/>
          </p:nvPr>
        </p:nvSpPr>
        <p:spPr/>
        <p:txBody>
          <a:bodyPr/>
          <a:lstStyle/>
          <a:p>
            <a:r>
              <a:rPr lang="en-US" dirty="0"/>
              <a:t>Randomized trials</a:t>
            </a:r>
          </a:p>
          <a:p>
            <a:endParaRPr lang="en-US" sz="1400" dirty="0"/>
          </a:p>
          <a:p>
            <a:r>
              <a:rPr lang="en-US" dirty="0"/>
              <a:t>Often contradict earlier studies – COVID</a:t>
            </a:r>
          </a:p>
          <a:p>
            <a:endParaRPr lang="en-US" sz="1800" dirty="0"/>
          </a:p>
          <a:p>
            <a:r>
              <a:rPr lang="en-US" dirty="0"/>
              <a:t>Randomized trials of wait lists</a:t>
            </a:r>
          </a:p>
          <a:p>
            <a:pPr lvl="1"/>
            <a:r>
              <a:rPr lang="en-US" dirty="0"/>
              <a:t>Hip, knee and back surgery</a:t>
            </a:r>
          </a:p>
          <a:p>
            <a:pPr lvl="1"/>
            <a:r>
              <a:rPr lang="en-US" dirty="0"/>
              <a:t>All showed long term outcomes the same</a:t>
            </a:r>
          </a:p>
          <a:p>
            <a:pPr lvl="1"/>
            <a:endParaRPr lang="en-US" sz="1400" dirty="0"/>
          </a:p>
          <a:p>
            <a:r>
              <a:rPr lang="en-US" dirty="0"/>
              <a:t>When talking about studies judge asked: is this RCT?</a:t>
            </a:r>
          </a:p>
        </p:txBody>
      </p:sp>
    </p:spTree>
    <p:extLst>
      <p:ext uri="{BB962C8B-B14F-4D97-AF65-F5344CB8AC3E}">
        <p14:creationId xmlns:p14="http://schemas.microsoft.com/office/powerpoint/2010/main" val="2178276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044A3-04A2-3048-8CCF-DD971B9A725B}"/>
              </a:ext>
            </a:extLst>
          </p:cNvPr>
          <p:cNvSpPr>
            <a:spLocks noGrp="1"/>
          </p:cNvSpPr>
          <p:nvPr>
            <p:ph type="title"/>
          </p:nvPr>
        </p:nvSpPr>
        <p:spPr/>
        <p:txBody>
          <a:bodyPr/>
          <a:lstStyle/>
          <a:p>
            <a:pPr algn="ctr"/>
            <a:r>
              <a:rPr lang="en-US" dirty="0"/>
              <a:t>Cross-examination</a:t>
            </a:r>
          </a:p>
        </p:txBody>
      </p:sp>
      <p:sp>
        <p:nvSpPr>
          <p:cNvPr id="3" name="Content Placeholder 2">
            <a:extLst>
              <a:ext uri="{FF2B5EF4-FFF2-40B4-BE49-F238E27FC236}">
                <a16:creationId xmlns:a16="http://schemas.microsoft.com/office/drawing/2014/main" id="{9D5FDBD8-CC94-4242-9467-AD8510E387D5}"/>
              </a:ext>
            </a:extLst>
          </p:cNvPr>
          <p:cNvSpPr>
            <a:spLocks noGrp="1"/>
          </p:cNvSpPr>
          <p:nvPr>
            <p:ph idx="1"/>
          </p:nvPr>
        </p:nvSpPr>
        <p:spPr/>
        <p:txBody>
          <a:bodyPr/>
          <a:lstStyle/>
          <a:p>
            <a:r>
              <a:rPr lang="en-US" dirty="0"/>
              <a:t>Hours claiming bias</a:t>
            </a:r>
          </a:p>
          <a:p>
            <a:pPr lvl="1"/>
            <a:r>
              <a:rPr lang="en-US" dirty="0"/>
              <a:t>Board of Ontario Health Coalition</a:t>
            </a:r>
          </a:p>
          <a:p>
            <a:pPr lvl="1"/>
            <a:endParaRPr lang="en-US" sz="1000" dirty="0"/>
          </a:p>
          <a:p>
            <a:r>
              <a:rPr lang="en-US" dirty="0"/>
              <a:t>Legal dispute on admissible evidence</a:t>
            </a:r>
          </a:p>
          <a:p>
            <a:endParaRPr lang="en-US" sz="1800" dirty="0"/>
          </a:p>
          <a:p>
            <a:r>
              <a:rPr lang="en-US" dirty="0"/>
              <a:t>Adjourned before questioning on evidence</a:t>
            </a:r>
          </a:p>
          <a:p>
            <a:pPr lvl="1"/>
            <a:r>
              <a:rPr lang="en-US" dirty="0"/>
              <a:t>Cancel flights, testify next day</a:t>
            </a:r>
          </a:p>
          <a:p>
            <a:pPr lvl="1"/>
            <a:endParaRPr lang="en-US" sz="1600" dirty="0"/>
          </a:p>
          <a:p>
            <a:r>
              <a:rPr lang="en-US" dirty="0"/>
              <a:t>Report on testimony: “gave as good as he got”</a:t>
            </a:r>
          </a:p>
          <a:p>
            <a:endParaRPr lang="en-US" dirty="0"/>
          </a:p>
          <a:p>
            <a:endParaRPr lang="en-US" dirty="0"/>
          </a:p>
        </p:txBody>
      </p:sp>
    </p:spTree>
    <p:extLst>
      <p:ext uri="{BB962C8B-B14F-4D97-AF65-F5344CB8AC3E}">
        <p14:creationId xmlns:p14="http://schemas.microsoft.com/office/powerpoint/2010/main" val="419491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2DBCA-2FA8-514F-941B-CD688C55769F}"/>
              </a:ext>
            </a:extLst>
          </p:cNvPr>
          <p:cNvSpPr>
            <a:spLocks noGrp="1"/>
          </p:cNvSpPr>
          <p:nvPr>
            <p:ph type="title"/>
          </p:nvPr>
        </p:nvSpPr>
        <p:spPr/>
        <p:txBody>
          <a:bodyPr/>
          <a:lstStyle/>
          <a:p>
            <a:pPr algn="ctr"/>
            <a:r>
              <a:rPr lang="en-US" dirty="0"/>
              <a:t>How to decrease wait times</a:t>
            </a:r>
          </a:p>
        </p:txBody>
      </p:sp>
      <p:sp>
        <p:nvSpPr>
          <p:cNvPr id="3" name="Content Placeholder 2">
            <a:extLst>
              <a:ext uri="{FF2B5EF4-FFF2-40B4-BE49-F238E27FC236}">
                <a16:creationId xmlns:a16="http://schemas.microsoft.com/office/drawing/2014/main" id="{7E87A3A2-F233-1C43-955C-2B963D66B0B7}"/>
              </a:ext>
            </a:extLst>
          </p:cNvPr>
          <p:cNvSpPr>
            <a:spLocks noGrp="1"/>
          </p:cNvSpPr>
          <p:nvPr>
            <p:ph idx="1"/>
          </p:nvPr>
        </p:nvSpPr>
        <p:spPr/>
        <p:txBody>
          <a:bodyPr/>
          <a:lstStyle/>
          <a:p>
            <a:r>
              <a:rPr lang="en-US" dirty="0"/>
              <a:t>Efficient prioritization</a:t>
            </a:r>
          </a:p>
          <a:p>
            <a:endParaRPr lang="en-US" sz="1800" dirty="0"/>
          </a:p>
          <a:p>
            <a:r>
              <a:rPr lang="en-US" dirty="0"/>
              <a:t>Operating room time</a:t>
            </a:r>
          </a:p>
        </p:txBody>
      </p:sp>
    </p:spTree>
    <p:extLst>
      <p:ext uri="{BB962C8B-B14F-4D97-AF65-F5344CB8AC3E}">
        <p14:creationId xmlns:p14="http://schemas.microsoft.com/office/powerpoint/2010/main" val="966211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524000" y="115200"/>
            <a:ext cx="7772400" cy="1143000"/>
          </a:xfrm>
        </p:spPr>
        <p:txBody>
          <a:bodyPr vert="horz" lIns="90000" tIns="46800" rIns="46800" bIns="46800" rtlCol="0" anchor="ctr">
            <a:normAutofit/>
            <a:scene3d>
              <a:camera prst="orthographicFront"/>
              <a:lightRig rig="threePt" dir="t">
                <a:rot lat="0" lon="0" rev="4800000"/>
              </a:lightRig>
            </a:scene3d>
            <a:sp3d prstMaterial="matte">
              <a:bevelT w="50800" h="10160"/>
            </a:sp3d>
          </a:bodyPr>
          <a:lstStyle/>
          <a:p>
            <a:pPr eaLnBrk="1" hangingPunct="1"/>
            <a:r>
              <a:rPr lang="en-US" altLang="en-US" sz="3500" dirty="0">
                <a:ea typeface="Corbel" charset="0"/>
                <a:cs typeface="Corbel" charset="0"/>
              </a:rPr>
              <a:t>According to CIHI</a:t>
            </a:r>
          </a:p>
        </p:txBody>
      </p:sp>
      <p:graphicFrame>
        <p:nvGraphicFramePr>
          <p:cNvPr id="6" name="Chart 5">
            <a:extLst>
              <a:ext uri="{FF2B5EF4-FFF2-40B4-BE49-F238E27FC236}">
                <a16:creationId xmlns:a16="http://schemas.microsoft.com/office/drawing/2014/main" id="{C4F97C3A-08DF-114F-81E4-2BFEE8BE99F5}"/>
              </a:ext>
            </a:extLst>
          </p:cNvPr>
          <p:cNvGraphicFramePr>
            <a:graphicFrameLocks/>
          </p:cNvGraphicFramePr>
          <p:nvPr/>
        </p:nvGraphicFramePr>
        <p:xfrm>
          <a:off x="1919536" y="1727662"/>
          <a:ext cx="8115300" cy="46037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1996987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Box 4"/>
          <p:cNvSpPr txBox="1">
            <a:spLocks noChangeArrowheads="1"/>
          </p:cNvSpPr>
          <p:nvPr/>
        </p:nvSpPr>
        <p:spPr bwMode="auto">
          <a:xfrm>
            <a:off x="2895600" y="304800"/>
            <a:ext cx="65532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FontTx/>
              <a:buNone/>
            </a:pPr>
            <a:r>
              <a:rPr lang="en-US" altLang="en-US" sz="2800">
                <a:latin typeface="Cambria" pitchFamily="18" charset="0"/>
              </a:rPr>
              <a:t>Canadian Government Budget Expenditure (% of GDP)</a:t>
            </a:r>
          </a:p>
        </p:txBody>
      </p:sp>
      <p:sp>
        <p:nvSpPr>
          <p:cNvPr id="49156" name="TextBox 4"/>
          <p:cNvSpPr txBox="1">
            <a:spLocks noChangeArrowheads="1"/>
          </p:cNvSpPr>
          <p:nvPr/>
        </p:nvSpPr>
        <p:spPr bwMode="auto">
          <a:xfrm>
            <a:off x="1524000" y="6503989"/>
            <a:ext cx="58674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hangingPunct="1"/>
            <a:r>
              <a:rPr lang="en-US" altLang="en-US" sz="1400" dirty="0">
                <a:latin typeface="Corbel" charset="0"/>
                <a:ea typeface="Corbel" charset="0"/>
                <a:cs typeface="Corbel" charset="0"/>
              </a:rPr>
              <a:t>Source: </a:t>
            </a:r>
            <a:r>
              <a:rPr lang="en-US" altLang="en-US" sz="1400" dirty="0"/>
              <a:t>https://www.fin.gc.ca/frt-trf/2016/frt-trf-16-eng.asp</a:t>
            </a:r>
            <a:endParaRPr lang="en-GB" altLang="en-US" sz="1400" dirty="0">
              <a:latin typeface="Times New Roman" pitchFamily="18" charset="0"/>
            </a:endParaRPr>
          </a:p>
        </p:txBody>
      </p:sp>
      <p:sp>
        <p:nvSpPr>
          <p:cNvPr id="11" name="Rectangle 2"/>
          <p:cNvSpPr txBox="1">
            <a:spLocks noChangeArrowheads="1"/>
          </p:cNvSpPr>
          <p:nvPr/>
        </p:nvSpPr>
        <p:spPr>
          <a:xfrm>
            <a:off x="1524000" y="115200"/>
            <a:ext cx="9252520" cy="1143000"/>
          </a:xfrm>
          <a:prstGeom prst="rect">
            <a:avLst/>
          </a:prstGeom>
        </p:spPr>
        <p:txBody>
          <a:bodyPr lIns="90000" tIns="46800" rIns="90000" bIns="46800" anchor="ctr">
            <a:normAutofit lnSpcReduction="10000"/>
            <a:scene3d>
              <a:camera prst="orthographicFront"/>
              <a:lightRig rig="threePt" dir="t">
                <a:rot lat="0" lon="0" rev="4800000"/>
              </a:lightRig>
            </a:scene3d>
            <a:sp3d>
              <a:bevelT w="50800" h="10160"/>
            </a:sp3d>
          </a:bodyPr>
          <a:lstStyle>
            <a:lvl1pPr algn="l" rtl="0" eaLnBrk="0" fontAlgn="base" hangingPunct="0">
              <a:spcBef>
                <a:spcPct val="0"/>
              </a:spcBef>
              <a:spcAft>
                <a:spcPct val="0"/>
              </a:spcAft>
              <a:defRPr sz="4500" b="1">
                <a:solidFill>
                  <a:srgbClr val="FFC800"/>
                </a:solidFill>
                <a:latin typeface="+mj-lt"/>
                <a:ea typeface="+mj-ea"/>
                <a:cs typeface="ＭＳ Ｐゴシック" charset="0"/>
              </a:defRPr>
            </a:lvl1pPr>
            <a:lvl2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2pPr>
            <a:lvl3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3pPr>
            <a:lvl4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4pPr>
            <a:lvl5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5pPr>
            <a:lvl6pPr marL="457200" algn="l" rtl="0" fontAlgn="base">
              <a:spcBef>
                <a:spcPct val="0"/>
              </a:spcBef>
              <a:spcAft>
                <a:spcPct val="0"/>
              </a:spcAft>
              <a:defRPr sz="4500" b="1">
                <a:solidFill>
                  <a:srgbClr val="FFC800"/>
                </a:solidFill>
                <a:latin typeface="Corbel" charset="0"/>
                <a:ea typeface="ＭＳ Ｐゴシック" charset="0"/>
                <a:cs typeface="Arial" charset="0"/>
              </a:defRPr>
            </a:lvl6pPr>
            <a:lvl7pPr marL="914400" algn="l" rtl="0" fontAlgn="base">
              <a:spcBef>
                <a:spcPct val="0"/>
              </a:spcBef>
              <a:spcAft>
                <a:spcPct val="0"/>
              </a:spcAft>
              <a:defRPr sz="4500" b="1">
                <a:solidFill>
                  <a:srgbClr val="FFC800"/>
                </a:solidFill>
                <a:latin typeface="Corbel" charset="0"/>
                <a:ea typeface="ＭＳ Ｐゴシック" charset="0"/>
                <a:cs typeface="Arial" charset="0"/>
              </a:defRPr>
            </a:lvl7pPr>
            <a:lvl8pPr marL="1371600" algn="l" rtl="0" fontAlgn="base">
              <a:spcBef>
                <a:spcPct val="0"/>
              </a:spcBef>
              <a:spcAft>
                <a:spcPct val="0"/>
              </a:spcAft>
              <a:defRPr sz="4500" b="1">
                <a:solidFill>
                  <a:srgbClr val="FFC800"/>
                </a:solidFill>
                <a:latin typeface="Corbel" charset="0"/>
                <a:ea typeface="ＭＳ Ｐゴシック" charset="0"/>
                <a:cs typeface="Arial" charset="0"/>
              </a:defRPr>
            </a:lvl8pPr>
            <a:lvl9pPr marL="1828800" algn="l" rtl="0" fontAlgn="base">
              <a:spcBef>
                <a:spcPct val="0"/>
              </a:spcBef>
              <a:spcAft>
                <a:spcPct val="0"/>
              </a:spcAft>
              <a:defRPr sz="4500" b="1">
                <a:solidFill>
                  <a:srgbClr val="FFC800"/>
                </a:solidFill>
                <a:latin typeface="Corbel" charset="0"/>
                <a:ea typeface="ＭＳ Ｐゴシック" charset="0"/>
                <a:cs typeface="Arial" charset="0"/>
              </a:defRPr>
            </a:lvl9pPr>
          </a:lstStyle>
          <a:p>
            <a:pPr eaLnBrk="1" hangingPunct="1"/>
            <a:r>
              <a:rPr lang="en-US" altLang="en-US" sz="3500" kern="0" dirty="0">
                <a:ea typeface="Corbel" charset="0"/>
                <a:cs typeface="Corbel" charset="0"/>
              </a:rPr>
              <a:t>Canadian Government Budget Expenditure (% of GDP)</a:t>
            </a:r>
          </a:p>
        </p:txBody>
      </p:sp>
      <p:graphicFrame>
        <p:nvGraphicFramePr>
          <p:cNvPr id="6" name="Chart 5">
            <a:extLst>
              <a:ext uri="{FF2B5EF4-FFF2-40B4-BE49-F238E27FC236}">
                <a16:creationId xmlns:a16="http://schemas.microsoft.com/office/drawing/2014/main" id="{A8AE21D0-4109-324D-8FED-CB11F35090AD}"/>
              </a:ext>
            </a:extLst>
          </p:cNvPr>
          <p:cNvGraphicFramePr>
            <a:graphicFrameLocks/>
          </p:cNvGraphicFramePr>
          <p:nvPr/>
        </p:nvGraphicFramePr>
        <p:xfrm>
          <a:off x="1524000" y="1635124"/>
          <a:ext cx="8964488" cy="48681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7659278"/>
      </p:ext>
    </p:extLst>
  </p:cSld>
  <p:clrMapOvr>
    <a:masterClrMapping/>
  </p:clrMapOvr>
  <p:transition/>
</p:sld>
</file>

<file path=ppt/theme/theme1.xml><?xml version="1.0" encoding="utf-8"?>
<a:theme xmlns:a="http://schemas.openxmlformats.org/drawingml/2006/main" name="1_Module">
  <a:themeElements>
    <a:clrScheme name="Module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fontScheme name="Module">
      <a:majorFont>
        <a:latin typeface="Corbel"/>
        <a:ea typeface="ＭＳ Ｐゴシック"/>
        <a:cs typeface="Arial"/>
      </a:majorFont>
      <a:minorFont>
        <a:latin typeface="Corbe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odule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556</Words>
  <Application>Microsoft Macintosh PowerPoint</Application>
  <PresentationFormat>Widescreen</PresentationFormat>
  <Paragraphs>86</Paragraphs>
  <Slides>9</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Calibri</vt:lpstr>
      <vt:lpstr>Cambria</vt:lpstr>
      <vt:lpstr>Corbel</vt:lpstr>
      <vt:lpstr>Times New Roman</vt:lpstr>
      <vt:lpstr>Wingdings</vt:lpstr>
      <vt:lpstr>Wingdings 2</vt:lpstr>
      <vt:lpstr>Wingdings 3</vt:lpstr>
      <vt:lpstr>1_Module</vt:lpstr>
      <vt:lpstr>Expert Witness</vt:lpstr>
      <vt:lpstr>Preparation </vt:lpstr>
      <vt:lpstr>Immediate preparation </vt:lpstr>
      <vt:lpstr>Testimony and cross-examination</vt:lpstr>
      <vt:lpstr>How to deal with confounding</vt:lpstr>
      <vt:lpstr>Cross-examination</vt:lpstr>
      <vt:lpstr>How to decrease wait times</vt:lpstr>
      <vt:lpstr>According to CIHI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dc:title>
  <dc:creator>Guyatt, Gordon</dc:creator>
  <cp:lastModifiedBy>Guyatt, Gordon</cp:lastModifiedBy>
  <cp:revision>6</cp:revision>
  <dcterms:created xsi:type="dcterms:W3CDTF">2020-10-23T06:42:33Z</dcterms:created>
  <dcterms:modified xsi:type="dcterms:W3CDTF">2020-10-23T07:30:50Z</dcterms:modified>
</cp:coreProperties>
</file>