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_rels/presentation.xml.rels" ContentType="application/vnd.openxmlformats-package.relationships+xml"/>
  <Override PartName="/ppt/media/OOXDiagramDataRels1_2.png" ContentType="image/png"/>
  <Override PartName="/ppt/media/image2.jpeg" ContentType="image/jpeg"/>
  <Override PartName="/ppt/media/image17.jpeg" ContentType="image/jpeg"/>
  <Override PartName="/ppt/media/image18.png" ContentType="image/png"/>
  <Override PartName="/ppt/media/image1.png" ContentType="image/png"/>
  <Override PartName="/ppt/media/OOXDiagramDrawingRels1_0.png" ContentType="image/png"/>
  <Override PartName="/ppt/media/OOXDiagramDataRels1_0.png" ContentType="image/png"/>
  <Override PartName="/ppt/media/image5.png" ContentType="image/png"/>
  <Override PartName="/ppt/media/image20.png" ContentType="image/png"/>
  <Override PartName="/ppt/media/OOXDiagramDataRels1_1.svg" ContentType="image/svg"/>
  <Override PartName="/ppt/media/OOXDiagramDrawingRels1_4.png" ContentType="image/png"/>
  <Override PartName="/ppt/media/image11.png" ContentType="image/png"/>
  <Override PartName="/ppt/media/image22.png" ContentType="image/png"/>
  <Override PartName="/ppt/media/image7.png" ContentType="image/png"/>
  <Override PartName="/ppt/media/OOXDiagramDataRels1_3.svg" ContentType="image/svg"/>
  <Override PartName="/ppt/media/image6.png" ContentType="image/png"/>
  <Override PartName="/ppt/media/image3.png" ContentType="image/png"/>
  <Override PartName="/ppt/media/image4.jpeg" ContentType="image/jpeg"/>
  <Override PartName="/ppt/media/OOXDiagramDrawingRels1_2.png" ContentType="image/png"/>
  <Override PartName="/ppt/media/image8.png" ContentType="image/png"/>
  <Override PartName="/ppt/media/image16.png" ContentType="image/png"/>
  <Override PartName="/ppt/media/OOXDiagramDrawingRels1_1.svg" ContentType="image/svg"/>
  <Override PartName="/ppt/media/image21.jpeg" ContentType="image/jpeg"/>
  <Override PartName="/ppt/media/OOXDiagramDrawingRels1_5.svg" ContentType="image/svg"/>
  <Override PartName="/ppt/media/image12.png" ContentType="image/png"/>
  <Override PartName="/ppt/media/image13.png" ContentType="image/png"/>
  <Override PartName="/ppt/media/OOXDiagramDataRels1_5.svg" ContentType="image/svg"/>
  <Override PartName="/ppt/media/image9.png" ContentType="image/png"/>
  <Override PartName="/ppt/media/image10.png" ContentType="image/png"/>
  <Override PartName="/ppt/media/OOXDiagramDrawingRels1_3.svg" ContentType="image/svg"/>
  <Override PartName="/ppt/media/OOXDiagramDataRels1_4.png" ContentType="image/png"/>
  <Override PartName="/ppt/media/image15.jpeg" ContentType="image/jpeg"/>
  <Override PartName="/ppt/media/image14.png" ContentType="image/png"/>
  <Override PartName="/ppt/media/image19.png" ContentType="image/png"/>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diagrams/_rels/drawing1.xml.rels" ContentType="application/vnd.openxmlformats-package.relationships+xml"/>
  <Override PartName="/ppt/diagrams/_rels/data1.xml.rels" ContentType="application/vnd.openxmlformats-package.relationships+xml"/>
  <Override PartName="/ppt/diagrams/drawing1.xml" ContentType="application/vnd.ms-office.drawingml.diagramDrawing+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
</Relationships>
</file>

<file path=ppt/diagrams/_rels/data1.xml.rels><?xml version="1.0" encoding="UTF-8"?>
<Relationships xmlns="http://schemas.openxmlformats.org/package/2006/relationships"><Relationship Id="rId1" Type="http://schemas.openxmlformats.org/officeDocument/2006/relationships/image" Target="../media/OOXDiagramDataRels1_0.png"/><Relationship Id="rId2" Type="http://schemas.openxmlformats.org/officeDocument/2006/relationships/image" Target="../media/OOXDiagramDataRels1_1.svg"/><Relationship Id="rId3" Type="http://schemas.openxmlformats.org/officeDocument/2006/relationships/image" Target="../media/OOXDiagramDataRels1_2.png"/><Relationship Id="rId4" Type="http://schemas.openxmlformats.org/officeDocument/2006/relationships/image" Target="../media/OOXDiagramDataRels1_3.svg"/><Relationship Id="rId5" Type="http://schemas.openxmlformats.org/officeDocument/2006/relationships/image" Target="../media/OOXDiagramDataRels1_4.png"/><Relationship Id="rId6" Type="http://schemas.openxmlformats.org/officeDocument/2006/relationships/image" Target="../media/OOXDiagramDataRels1_5.svg"/>
</Relationships>
</file>

<file path=ppt/diagrams/_rels/drawing1.xml.rels><?xml version="1.0" encoding="UTF-8"?>
<Relationships xmlns="http://schemas.openxmlformats.org/package/2006/relationships"><Relationship Id="rId1" Type="http://schemas.openxmlformats.org/officeDocument/2006/relationships/image" Target="../media/OOXDiagramDrawingRels1_0.png"/><Relationship Id="rId2" Type="http://schemas.openxmlformats.org/officeDocument/2006/relationships/image" Target="../media/OOXDiagramDrawingRels1_1.svg"/><Relationship Id="rId3" Type="http://schemas.openxmlformats.org/officeDocument/2006/relationships/image" Target="../media/OOXDiagramDrawingRels1_2.png"/><Relationship Id="rId4" Type="http://schemas.openxmlformats.org/officeDocument/2006/relationships/image" Target="../media/OOXDiagramDrawingRels1_3.svg"/><Relationship Id="rId5" Type="http://schemas.openxmlformats.org/officeDocument/2006/relationships/image" Target="../media/OOXDiagramDrawingRels1_4.png"/><Relationship Id="rId6" Type="http://schemas.openxmlformats.org/officeDocument/2006/relationships/image" Target="../media/OOXDiagramDrawingRels1_5.svg"/>
</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68C45B6-62AC-4217-9EA8-306D59DC88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CE2007F-BF0B-4D01-BB73-5C4367741FF1}">
      <dgm:prSet/>
      <dgm:spPr/>
      <dgm:t>
        <a:bodyPr/>
        <a:lstStyle/>
        <a:p>
          <a:r>
            <a:rPr lang="en-CA"/>
            <a:t>Provincial laws, including the challenged provisions in the Medical Protections Act, are designed to be consistent with the criteria of the Canada Health Act. </a:t>
          </a:r>
          <a:endParaRPr lang="en-US"/>
        </a:p>
      </dgm:t>
    </dgm:pt>
    <dgm:pt modelId="{E16D5ECB-F2AC-489C-9127-767E1BDFDF7F}" type="parTrans" cxnId="{2A5F7B03-F793-4057-BBE6-4B974CBB01B4}">
      <dgm:prSet/>
      <dgm:spPr/>
      <dgm:t>
        <a:bodyPr/>
        <a:lstStyle/>
        <a:p>
          <a:endParaRPr lang="en-US"/>
        </a:p>
      </dgm:t>
    </dgm:pt>
    <dgm:pt modelId="{E1D5D63F-8009-47D8-83BB-69FB1E8B79C9}" type="sibTrans" cxnId="{2A5F7B03-F793-4057-BBE6-4B974CBB01B4}">
      <dgm:prSet/>
      <dgm:spPr/>
      <dgm:t>
        <a:bodyPr/>
        <a:lstStyle/>
        <a:p>
          <a:endParaRPr lang="en-US"/>
        </a:p>
      </dgm:t>
    </dgm:pt>
    <dgm:pt modelId="{64C317D1-8659-4F09-B07D-BF0A710CC7BC}">
      <dgm:prSet/>
      <dgm:spPr/>
      <dgm:t>
        <a:bodyPr/>
        <a:lstStyle/>
        <a:p>
          <a:r>
            <a:rPr lang="en-CA"/>
            <a:t>At the federal level, the Canada Health Act lays out the conditions—</a:t>
          </a:r>
          <a:r>
            <a:rPr lang="en-CA" b="1"/>
            <a:t>including a ban on extra-billing and user fees—</a:t>
          </a:r>
          <a:r>
            <a:rPr lang="en-CA"/>
            <a:t>that each province must meet to receive federal cash transfers for health. </a:t>
          </a:r>
          <a:endParaRPr lang="en-US"/>
        </a:p>
      </dgm:t>
    </dgm:pt>
    <dgm:pt modelId="{A83889DA-62D5-470B-AFCF-38F3E40C3117}" type="parTrans" cxnId="{782E8D15-7BA0-4A46-877E-2CEE1A319411}">
      <dgm:prSet/>
      <dgm:spPr/>
      <dgm:t>
        <a:bodyPr/>
        <a:lstStyle/>
        <a:p>
          <a:endParaRPr lang="en-US"/>
        </a:p>
      </dgm:t>
    </dgm:pt>
    <dgm:pt modelId="{BF2F1F53-816E-4929-A591-C493441ED0F0}" type="sibTrans" cxnId="{782E8D15-7BA0-4A46-877E-2CEE1A319411}">
      <dgm:prSet/>
      <dgm:spPr/>
      <dgm:t>
        <a:bodyPr/>
        <a:lstStyle/>
        <a:p>
          <a:endParaRPr lang="en-US"/>
        </a:p>
      </dgm:t>
    </dgm:pt>
    <dgm:pt modelId="{EE95D1D3-98E5-4A06-96EE-0F8D2443CD05}">
      <dgm:prSet/>
      <dgm:spPr/>
      <dgm:t>
        <a:bodyPr/>
        <a:lstStyle/>
        <a:p>
          <a:r>
            <a:rPr lang="en-CA"/>
            <a:t>No matter what the decision is this summer, this case is almost certain to advance to the Supreme Court of Canada. </a:t>
          </a:r>
          <a:endParaRPr lang="en-US"/>
        </a:p>
      </dgm:t>
    </dgm:pt>
    <dgm:pt modelId="{9983C7C6-C680-4886-89D4-F0C41C4E43B9}" type="parTrans" cxnId="{B15C44C1-6DBE-49C6-9C4D-9D20B8611D70}">
      <dgm:prSet/>
      <dgm:spPr/>
      <dgm:t>
        <a:bodyPr/>
        <a:lstStyle/>
        <a:p>
          <a:endParaRPr lang="en-US"/>
        </a:p>
      </dgm:t>
    </dgm:pt>
    <dgm:pt modelId="{08728508-8A53-45FE-9FD0-DCBDEA61452E}" type="sibTrans" cxnId="{B15C44C1-6DBE-49C6-9C4D-9D20B8611D70}">
      <dgm:prSet/>
      <dgm:spPr/>
      <dgm:t>
        <a:bodyPr/>
        <a:lstStyle/>
        <a:p>
          <a:endParaRPr lang="en-US"/>
        </a:p>
      </dgm:t>
    </dgm:pt>
    <dgm:pt modelId="{32C82147-FB5E-4A92-9B7E-A7F0C84F22D4}" type="pres">
      <dgm:prSet presAssocID="{E68C45B6-62AC-4217-9EA8-306D59DC8869}" presName="root" presStyleCnt="0">
        <dgm:presLayoutVars>
          <dgm:dir/>
          <dgm:resizeHandles val="exact"/>
        </dgm:presLayoutVars>
      </dgm:prSet>
      <dgm:spPr/>
    </dgm:pt>
    <dgm:pt modelId="{968FA62F-EE04-4761-962B-EB58C2D66ACC}" type="pres">
      <dgm:prSet presAssocID="{9CE2007F-BF0B-4D01-BB73-5C4367741FF1}" presName="compNode" presStyleCnt="0"/>
      <dgm:spPr/>
    </dgm:pt>
    <dgm:pt modelId="{11CA5D72-805C-4C7C-8071-2223CA06E1FF}" type="pres">
      <dgm:prSet presAssocID="{9CE2007F-BF0B-4D01-BB73-5C4367741FF1}" presName="bgRect" presStyleLbl="bgShp" presStyleIdx="0" presStyleCnt="3"/>
      <dgm:spPr/>
    </dgm:pt>
    <dgm:pt modelId="{E04B548A-8EC7-497F-87A0-35F3A8444E4E}" type="pres">
      <dgm:prSet presAssocID="{9CE2007F-BF0B-4D01-BB73-5C4367741FF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C52616A6-25DC-482D-9548-B1A8439B7133}" type="pres">
      <dgm:prSet presAssocID="{9CE2007F-BF0B-4D01-BB73-5C4367741FF1}" presName="spaceRect" presStyleCnt="0"/>
      <dgm:spPr/>
    </dgm:pt>
    <dgm:pt modelId="{B9FAD2C2-921C-45AD-AA0C-FA2E5AB3B3AC}" type="pres">
      <dgm:prSet presAssocID="{9CE2007F-BF0B-4D01-BB73-5C4367741FF1}" presName="parTx" presStyleLbl="revTx" presStyleIdx="0" presStyleCnt="3">
        <dgm:presLayoutVars>
          <dgm:chMax val="0"/>
          <dgm:chPref val="0"/>
        </dgm:presLayoutVars>
      </dgm:prSet>
      <dgm:spPr/>
    </dgm:pt>
    <dgm:pt modelId="{DF99CB3D-429D-495F-A5CA-E32F5E61D493}" type="pres">
      <dgm:prSet presAssocID="{E1D5D63F-8009-47D8-83BB-69FB1E8B79C9}" presName="sibTrans" presStyleCnt="0"/>
      <dgm:spPr/>
    </dgm:pt>
    <dgm:pt modelId="{1620AC3A-CB64-4DC0-93D7-998A242BF03C}" type="pres">
      <dgm:prSet presAssocID="{64C317D1-8659-4F09-B07D-BF0A710CC7BC}" presName="compNode" presStyleCnt="0"/>
      <dgm:spPr/>
    </dgm:pt>
    <dgm:pt modelId="{F9BD1619-6925-4510-ADC0-9AF933EF7B9A}" type="pres">
      <dgm:prSet presAssocID="{64C317D1-8659-4F09-B07D-BF0A710CC7BC}" presName="bgRect" presStyleLbl="bgShp" presStyleIdx="1" presStyleCnt="3"/>
      <dgm:spPr/>
    </dgm:pt>
    <dgm:pt modelId="{ED4C1A0E-5375-4EE4-ACA7-5C7144591DB7}" type="pres">
      <dgm:prSet presAssocID="{64C317D1-8659-4F09-B07D-BF0A710CC7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6A490449-DBB3-467A-B31A-002A186B9DD9}" type="pres">
      <dgm:prSet presAssocID="{64C317D1-8659-4F09-B07D-BF0A710CC7BC}" presName="spaceRect" presStyleCnt="0"/>
      <dgm:spPr/>
    </dgm:pt>
    <dgm:pt modelId="{43C991D9-8280-46C6-86DB-280E51A5EDD4}" type="pres">
      <dgm:prSet presAssocID="{64C317D1-8659-4F09-B07D-BF0A710CC7BC}" presName="parTx" presStyleLbl="revTx" presStyleIdx="1" presStyleCnt="3">
        <dgm:presLayoutVars>
          <dgm:chMax val="0"/>
          <dgm:chPref val="0"/>
        </dgm:presLayoutVars>
      </dgm:prSet>
      <dgm:spPr/>
    </dgm:pt>
    <dgm:pt modelId="{61BE23BB-9184-45D6-88B0-5BED742D8A44}" type="pres">
      <dgm:prSet presAssocID="{BF2F1F53-816E-4929-A591-C493441ED0F0}" presName="sibTrans" presStyleCnt="0"/>
      <dgm:spPr/>
    </dgm:pt>
    <dgm:pt modelId="{F8EAE738-7B85-479A-8992-CA1C86D59C5B}" type="pres">
      <dgm:prSet presAssocID="{EE95D1D3-98E5-4A06-96EE-0F8D2443CD05}" presName="compNode" presStyleCnt="0"/>
      <dgm:spPr/>
    </dgm:pt>
    <dgm:pt modelId="{9D0071ED-9109-4C84-96D1-DA7BA3D18666}" type="pres">
      <dgm:prSet presAssocID="{EE95D1D3-98E5-4A06-96EE-0F8D2443CD05}" presName="bgRect" presStyleLbl="bgShp" presStyleIdx="2" presStyleCnt="3"/>
      <dgm:spPr/>
    </dgm:pt>
    <dgm:pt modelId="{4499D207-CA03-4C6E-BBE7-CA65D7C643C2}" type="pres">
      <dgm:prSet presAssocID="{EE95D1D3-98E5-4A06-96EE-0F8D2443CD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A4E3BB7A-C618-44F5-9F2B-163083F859B0}" type="pres">
      <dgm:prSet presAssocID="{EE95D1D3-98E5-4A06-96EE-0F8D2443CD05}" presName="spaceRect" presStyleCnt="0"/>
      <dgm:spPr/>
    </dgm:pt>
    <dgm:pt modelId="{A0881FAB-E07E-41C9-9BD8-0906A15FD594}" type="pres">
      <dgm:prSet presAssocID="{EE95D1D3-98E5-4A06-96EE-0F8D2443CD05}" presName="parTx" presStyleLbl="revTx" presStyleIdx="2" presStyleCnt="3">
        <dgm:presLayoutVars>
          <dgm:chMax val="0"/>
          <dgm:chPref val="0"/>
        </dgm:presLayoutVars>
      </dgm:prSet>
      <dgm:spPr/>
    </dgm:pt>
  </dgm:ptLst>
  <dgm:cxnLst>
    <dgm:cxn modelId="{2A5F7B03-F793-4057-BBE6-4B974CBB01B4}" srcId="{E68C45B6-62AC-4217-9EA8-306D59DC8869}" destId="{9CE2007F-BF0B-4D01-BB73-5C4367741FF1}" srcOrd="0" destOrd="0" parTransId="{E16D5ECB-F2AC-489C-9127-767E1BDFDF7F}" sibTransId="{E1D5D63F-8009-47D8-83BB-69FB1E8B79C9}"/>
    <dgm:cxn modelId="{782E8D15-7BA0-4A46-877E-2CEE1A319411}" srcId="{E68C45B6-62AC-4217-9EA8-306D59DC8869}" destId="{64C317D1-8659-4F09-B07D-BF0A710CC7BC}" srcOrd="1" destOrd="0" parTransId="{A83889DA-62D5-470B-AFCF-38F3E40C3117}" sibTransId="{BF2F1F53-816E-4929-A591-C493441ED0F0}"/>
    <dgm:cxn modelId="{FCC04EAA-1E2A-45D5-A1D3-D2BEA64B6C38}" type="presOf" srcId="{64C317D1-8659-4F09-B07D-BF0A710CC7BC}" destId="{43C991D9-8280-46C6-86DB-280E51A5EDD4}" srcOrd="0" destOrd="0" presId="urn:microsoft.com/office/officeart/2018/2/layout/IconVerticalSolidList"/>
    <dgm:cxn modelId="{B15C44C1-6DBE-49C6-9C4D-9D20B8611D70}" srcId="{E68C45B6-62AC-4217-9EA8-306D59DC8869}" destId="{EE95D1D3-98E5-4A06-96EE-0F8D2443CD05}" srcOrd="2" destOrd="0" parTransId="{9983C7C6-C680-4886-89D4-F0C41C4E43B9}" sibTransId="{08728508-8A53-45FE-9FD0-DCBDEA61452E}"/>
    <dgm:cxn modelId="{50DC3FC4-3F8A-4FD5-BBD3-29A4929B454D}" type="presOf" srcId="{EE95D1D3-98E5-4A06-96EE-0F8D2443CD05}" destId="{A0881FAB-E07E-41C9-9BD8-0906A15FD594}" srcOrd="0" destOrd="0" presId="urn:microsoft.com/office/officeart/2018/2/layout/IconVerticalSolidList"/>
    <dgm:cxn modelId="{3D5324E1-CC39-4625-9908-729602C2F760}" type="presOf" srcId="{E68C45B6-62AC-4217-9EA8-306D59DC8869}" destId="{32C82147-FB5E-4A92-9B7E-A7F0C84F22D4}" srcOrd="0" destOrd="0" presId="urn:microsoft.com/office/officeart/2018/2/layout/IconVerticalSolidList"/>
    <dgm:cxn modelId="{93DCF8ED-D1D7-4832-8439-FC96B4F167CD}" type="presOf" srcId="{9CE2007F-BF0B-4D01-BB73-5C4367741FF1}" destId="{B9FAD2C2-921C-45AD-AA0C-FA2E5AB3B3AC}" srcOrd="0" destOrd="0" presId="urn:microsoft.com/office/officeart/2018/2/layout/IconVerticalSolidList"/>
    <dgm:cxn modelId="{A2C13D02-2A85-499B-8325-9AE416AB6E6A}" type="presParOf" srcId="{32C82147-FB5E-4A92-9B7E-A7F0C84F22D4}" destId="{968FA62F-EE04-4761-962B-EB58C2D66ACC}" srcOrd="0" destOrd="0" presId="urn:microsoft.com/office/officeart/2018/2/layout/IconVerticalSolidList"/>
    <dgm:cxn modelId="{AE5E0B52-BE07-49A6-93AD-5B5A9B002B21}" type="presParOf" srcId="{968FA62F-EE04-4761-962B-EB58C2D66ACC}" destId="{11CA5D72-805C-4C7C-8071-2223CA06E1FF}" srcOrd="0" destOrd="0" presId="urn:microsoft.com/office/officeart/2018/2/layout/IconVerticalSolidList"/>
    <dgm:cxn modelId="{8C1E126B-3608-424C-AC21-FBD69A88025C}" type="presParOf" srcId="{968FA62F-EE04-4761-962B-EB58C2D66ACC}" destId="{E04B548A-8EC7-497F-87A0-35F3A8444E4E}" srcOrd="1" destOrd="0" presId="urn:microsoft.com/office/officeart/2018/2/layout/IconVerticalSolidList"/>
    <dgm:cxn modelId="{3A2B0338-EF8B-4FFC-9C26-ABC87F43C123}" type="presParOf" srcId="{968FA62F-EE04-4761-962B-EB58C2D66ACC}" destId="{C52616A6-25DC-482D-9548-B1A8439B7133}" srcOrd="2" destOrd="0" presId="urn:microsoft.com/office/officeart/2018/2/layout/IconVerticalSolidList"/>
    <dgm:cxn modelId="{F14FFF06-95EC-489B-9580-3290A98E2684}" type="presParOf" srcId="{968FA62F-EE04-4761-962B-EB58C2D66ACC}" destId="{B9FAD2C2-921C-45AD-AA0C-FA2E5AB3B3AC}" srcOrd="3" destOrd="0" presId="urn:microsoft.com/office/officeart/2018/2/layout/IconVerticalSolidList"/>
    <dgm:cxn modelId="{8FF9C1D4-5DF6-4B0C-AAE6-CB5B62DA5910}" type="presParOf" srcId="{32C82147-FB5E-4A92-9B7E-A7F0C84F22D4}" destId="{DF99CB3D-429D-495F-A5CA-E32F5E61D493}" srcOrd="1" destOrd="0" presId="urn:microsoft.com/office/officeart/2018/2/layout/IconVerticalSolidList"/>
    <dgm:cxn modelId="{EEAAFE95-EB50-44A0-A002-13D620C0FF06}" type="presParOf" srcId="{32C82147-FB5E-4A92-9B7E-A7F0C84F22D4}" destId="{1620AC3A-CB64-4DC0-93D7-998A242BF03C}" srcOrd="2" destOrd="0" presId="urn:microsoft.com/office/officeart/2018/2/layout/IconVerticalSolidList"/>
    <dgm:cxn modelId="{3CF03CFF-CACE-4753-A864-DF4923CAFAEF}" type="presParOf" srcId="{1620AC3A-CB64-4DC0-93D7-998A242BF03C}" destId="{F9BD1619-6925-4510-ADC0-9AF933EF7B9A}" srcOrd="0" destOrd="0" presId="urn:microsoft.com/office/officeart/2018/2/layout/IconVerticalSolidList"/>
    <dgm:cxn modelId="{851B7575-A178-4ED7-9549-79A7477BC8CA}" type="presParOf" srcId="{1620AC3A-CB64-4DC0-93D7-998A242BF03C}" destId="{ED4C1A0E-5375-4EE4-ACA7-5C7144591DB7}" srcOrd="1" destOrd="0" presId="urn:microsoft.com/office/officeart/2018/2/layout/IconVerticalSolidList"/>
    <dgm:cxn modelId="{7AE26A3E-33A2-4607-B3F5-090B672A9CCA}" type="presParOf" srcId="{1620AC3A-CB64-4DC0-93D7-998A242BF03C}" destId="{6A490449-DBB3-467A-B31A-002A186B9DD9}" srcOrd="2" destOrd="0" presId="urn:microsoft.com/office/officeart/2018/2/layout/IconVerticalSolidList"/>
    <dgm:cxn modelId="{8D091381-1750-4000-97F3-E4E16F8770BA}" type="presParOf" srcId="{1620AC3A-CB64-4DC0-93D7-998A242BF03C}" destId="{43C991D9-8280-46C6-86DB-280E51A5EDD4}" srcOrd="3" destOrd="0" presId="urn:microsoft.com/office/officeart/2018/2/layout/IconVerticalSolidList"/>
    <dgm:cxn modelId="{AD474DD9-931C-470E-B948-DEFD37386393}" type="presParOf" srcId="{32C82147-FB5E-4A92-9B7E-A7F0C84F22D4}" destId="{61BE23BB-9184-45D6-88B0-5BED742D8A44}" srcOrd="3" destOrd="0" presId="urn:microsoft.com/office/officeart/2018/2/layout/IconVerticalSolidList"/>
    <dgm:cxn modelId="{D63A7356-F349-46C6-9A2C-D159B41569F4}" type="presParOf" srcId="{32C82147-FB5E-4A92-9B7E-A7F0C84F22D4}" destId="{F8EAE738-7B85-479A-8992-CA1C86D59C5B}" srcOrd="4" destOrd="0" presId="urn:microsoft.com/office/officeart/2018/2/layout/IconVerticalSolidList"/>
    <dgm:cxn modelId="{084369C0-FFFD-443E-99D8-5EB3AF1E28EA}" type="presParOf" srcId="{F8EAE738-7B85-479A-8992-CA1C86D59C5B}" destId="{9D0071ED-9109-4C84-96D1-DA7BA3D18666}" srcOrd="0" destOrd="0" presId="urn:microsoft.com/office/officeart/2018/2/layout/IconVerticalSolidList"/>
    <dgm:cxn modelId="{9BAA7F34-8CEC-4FBC-9266-A7097EAE213F}" type="presParOf" srcId="{F8EAE738-7B85-479A-8992-CA1C86D59C5B}" destId="{4499D207-CA03-4C6E-BBE7-CA65D7C643C2}" srcOrd="1" destOrd="0" presId="urn:microsoft.com/office/officeart/2018/2/layout/IconVerticalSolidList"/>
    <dgm:cxn modelId="{D187500C-B96A-4D85-A1CB-82DB3E7D5FB7}" type="presParOf" srcId="{F8EAE738-7B85-479A-8992-CA1C86D59C5B}" destId="{A4E3BB7A-C618-44F5-9F2B-163083F859B0}" srcOrd="2" destOrd="0" presId="urn:microsoft.com/office/officeart/2018/2/layout/IconVerticalSolidList"/>
    <dgm:cxn modelId="{77349129-3F55-464F-8A64-E93F49E337CB}" type="presParOf" srcId="{F8EAE738-7B85-479A-8992-CA1C86D59C5B}" destId="{A0881FAB-E07E-41C9-9BD8-0906A15FD594}"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A5D72-805C-4C7C-8071-2223CA06E1FF}">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B548A-8EC7-497F-87A0-35F3A8444E4E}">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FAD2C2-921C-45AD-AA0C-FA2E5AB3B3A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CA" sz="2300" kern="1200"/>
            <a:t>Provincial laws, including the challenged provisions in the Medical Protections Act, are designed to be consistent with the criteria of the Canada Health Act. </a:t>
          </a:r>
          <a:endParaRPr lang="en-US" sz="2300" kern="1200"/>
        </a:p>
      </dsp:txBody>
      <dsp:txXfrm>
        <a:off x="1435590" y="531"/>
        <a:ext cx="9080009" cy="1242935"/>
      </dsp:txXfrm>
    </dsp:sp>
    <dsp:sp modelId="{F9BD1619-6925-4510-ADC0-9AF933EF7B9A}">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4C1A0E-5375-4EE4-ACA7-5C7144591DB7}">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C991D9-8280-46C6-86DB-280E51A5EDD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CA" sz="2300" kern="1200"/>
            <a:t>At the federal level, the Canada Health Act lays out the conditions—</a:t>
          </a:r>
          <a:r>
            <a:rPr lang="en-CA" sz="2300" b="1" kern="1200"/>
            <a:t>including a ban on extra-billing and user fees—</a:t>
          </a:r>
          <a:r>
            <a:rPr lang="en-CA" sz="2300" kern="1200"/>
            <a:t>that each province must meet to receive federal cash transfers for health. </a:t>
          </a:r>
          <a:endParaRPr lang="en-US" sz="2300" kern="1200"/>
        </a:p>
      </dsp:txBody>
      <dsp:txXfrm>
        <a:off x="1435590" y="1554201"/>
        <a:ext cx="9080009" cy="1242935"/>
      </dsp:txXfrm>
    </dsp:sp>
    <dsp:sp modelId="{9D0071ED-9109-4C84-96D1-DA7BA3D18666}">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99D207-CA03-4C6E-BBE7-CA65D7C643C2}">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881FAB-E07E-41C9-9BD8-0906A15FD59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CA" sz="2300" kern="1200"/>
            <a:t>No matter what the decision is this summer, this case is almost certain to advance to the Supreme Court of Canada. </a:t>
          </a:r>
          <a:endParaRPr lang="en-US" sz="23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CA"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CA"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en-CA"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CA"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en-CA"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CA"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en-CA"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CA"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CA"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en-CA"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CA"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CA"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CA"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en-CA"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CA"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en-CA"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CA"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en-CA"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en-CA"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CA"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CA"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en-CA"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CA"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CA"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CA"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CA"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en-CA"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CA"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en-CA"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CA"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en-CA"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CA"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CA"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en-CA"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CA"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CA"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CA"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en-CA"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CA"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C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en-CA"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CA"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en-CA"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en-CA"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CA"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CA"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CA"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en-CA"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CA"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CA"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CA" sz="4400" spc="-1" strike="noStrike">
                <a:latin typeface="Arial"/>
              </a:rPr>
              <a:t>Click to edit the title text format</a:t>
            </a:r>
            <a:endParaRPr b="0" lang="en-CA"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CA" sz="3200" spc="-1" strike="noStrike">
                <a:latin typeface="Arial"/>
              </a:rPr>
              <a:t>Click to edit the outline text format</a:t>
            </a:r>
            <a:endParaRPr b="0" lang="en-CA" sz="3200" spc="-1" strike="noStrike">
              <a:latin typeface="Arial"/>
            </a:endParaRPr>
          </a:p>
          <a:p>
            <a:pPr lvl="1" marL="864000" indent="-324000">
              <a:spcBef>
                <a:spcPts val="1134"/>
              </a:spcBef>
              <a:buClr>
                <a:srgbClr val="000000"/>
              </a:buClr>
              <a:buSzPct val="75000"/>
              <a:buFont typeface="Symbol" charset="2"/>
              <a:buChar char=""/>
            </a:pPr>
            <a:r>
              <a:rPr b="0" lang="en-CA" sz="2800" spc="-1" strike="noStrike">
                <a:latin typeface="Arial"/>
              </a:rPr>
              <a:t>Second Outline Level</a:t>
            </a:r>
            <a:endParaRPr b="0" lang="en-CA" sz="2800" spc="-1" strike="noStrike">
              <a:latin typeface="Arial"/>
            </a:endParaRPr>
          </a:p>
          <a:p>
            <a:pPr lvl="2" marL="1296000" indent="-288000">
              <a:spcBef>
                <a:spcPts val="850"/>
              </a:spcBef>
              <a:buClr>
                <a:srgbClr val="000000"/>
              </a:buClr>
              <a:buSzPct val="45000"/>
              <a:buFont typeface="Wingdings" charset="2"/>
              <a:buChar char=""/>
            </a:pPr>
            <a:r>
              <a:rPr b="0" lang="en-CA" sz="2400" spc="-1" strike="noStrike">
                <a:latin typeface="Arial"/>
              </a:rPr>
              <a:t>Third Outline Level</a:t>
            </a:r>
            <a:endParaRPr b="0" lang="en-CA" sz="2400" spc="-1" strike="noStrike">
              <a:latin typeface="Arial"/>
            </a:endParaRPr>
          </a:p>
          <a:p>
            <a:pPr lvl="3" marL="1728000" indent="-216000">
              <a:spcBef>
                <a:spcPts val="567"/>
              </a:spcBef>
              <a:buClr>
                <a:srgbClr val="000000"/>
              </a:buClr>
              <a:buSzPct val="75000"/>
              <a:buFont typeface="Symbol" charset="2"/>
              <a:buChar char=""/>
            </a:pPr>
            <a:r>
              <a:rPr b="0" lang="en-CA" sz="2000" spc="-1" strike="noStrike">
                <a:latin typeface="Arial"/>
              </a:rPr>
              <a:t>Fourth Outline Level</a:t>
            </a:r>
            <a:endParaRPr b="0" lang="en-CA" sz="2000" spc="-1" strike="noStrike">
              <a:latin typeface="Arial"/>
            </a:endParaRPr>
          </a:p>
          <a:p>
            <a:pPr lvl="4" marL="2160000" indent="-216000">
              <a:spcBef>
                <a:spcPts val="283"/>
              </a:spcBef>
              <a:buClr>
                <a:srgbClr val="000000"/>
              </a:buClr>
              <a:buSzPct val="45000"/>
              <a:buFont typeface="Wingdings" charset="2"/>
              <a:buChar char=""/>
            </a:pPr>
            <a:r>
              <a:rPr b="0" lang="en-CA" sz="2000" spc="-1" strike="noStrike">
                <a:latin typeface="Arial"/>
              </a:rPr>
              <a:t>Fifth Outline Level</a:t>
            </a:r>
            <a:endParaRPr b="0" lang="en-CA" sz="2000" spc="-1" strike="noStrike">
              <a:latin typeface="Arial"/>
            </a:endParaRPr>
          </a:p>
          <a:p>
            <a:pPr lvl="5" marL="2592000" indent="-216000">
              <a:spcBef>
                <a:spcPts val="283"/>
              </a:spcBef>
              <a:buClr>
                <a:srgbClr val="000000"/>
              </a:buClr>
              <a:buSzPct val="45000"/>
              <a:buFont typeface="Wingdings" charset="2"/>
              <a:buChar char=""/>
            </a:pPr>
            <a:r>
              <a:rPr b="0" lang="en-CA" sz="2000" spc="-1" strike="noStrike">
                <a:latin typeface="Arial"/>
              </a:rPr>
              <a:t>Sixth Outline Level</a:t>
            </a:r>
            <a:endParaRPr b="0" lang="en-CA" sz="2000" spc="-1" strike="noStrike">
              <a:latin typeface="Arial"/>
            </a:endParaRPr>
          </a:p>
          <a:p>
            <a:pPr lvl="6" marL="3024000" indent="-216000">
              <a:spcBef>
                <a:spcPts val="283"/>
              </a:spcBef>
              <a:buClr>
                <a:srgbClr val="000000"/>
              </a:buClr>
              <a:buSzPct val="45000"/>
              <a:buFont typeface="Wingdings" charset="2"/>
              <a:buChar char=""/>
            </a:pPr>
            <a:r>
              <a:rPr b="0" lang="en-CA" sz="2000" spc="-1" strike="noStrike">
                <a:latin typeface="Arial"/>
              </a:rPr>
              <a:t>Seventh Outline Level</a:t>
            </a:r>
            <a:endParaRPr b="0" lang="en-C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CA" sz="4400" spc="-1" strike="noStrike">
                <a:latin typeface="Arial"/>
              </a:rPr>
              <a:t>Click to edit the title text format</a:t>
            </a:r>
            <a:endParaRPr b="0" lang="en-CA"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CA" sz="3200" spc="-1" strike="noStrike">
                <a:latin typeface="Arial"/>
              </a:rPr>
              <a:t>Click to edit the outline text format</a:t>
            </a:r>
            <a:endParaRPr b="0" lang="en-CA" sz="3200" spc="-1" strike="noStrike">
              <a:latin typeface="Arial"/>
            </a:endParaRPr>
          </a:p>
          <a:p>
            <a:pPr lvl="1" marL="864000" indent="-324000">
              <a:spcBef>
                <a:spcPts val="1134"/>
              </a:spcBef>
              <a:buClr>
                <a:srgbClr val="000000"/>
              </a:buClr>
              <a:buSzPct val="75000"/>
              <a:buFont typeface="Symbol" charset="2"/>
              <a:buChar char=""/>
            </a:pPr>
            <a:r>
              <a:rPr b="0" lang="en-CA" sz="2800" spc="-1" strike="noStrike">
                <a:latin typeface="Arial"/>
              </a:rPr>
              <a:t>Second Outline Level</a:t>
            </a:r>
            <a:endParaRPr b="0" lang="en-CA" sz="2800" spc="-1" strike="noStrike">
              <a:latin typeface="Arial"/>
            </a:endParaRPr>
          </a:p>
          <a:p>
            <a:pPr lvl="2" marL="1296000" indent="-288000">
              <a:spcBef>
                <a:spcPts val="850"/>
              </a:spcBef>
              <a:buClr>
                <a:srgbClr val="000000"/>
              </a:buClr>
              <a:buSzPct val="45000"/>
              <a:buFont typeface="Wingdings" charset="2"/>
              <a:buChar char=""/>
            </a:pPr>
            <a:r>
              <a:rPr b="0" lang="en-CA" sz="2400" spc="-1" strike="noStrike">
                <a:latin typeface="Arial"/>
              </a:rPr>
              <a:t>Third Outline Level</a:t>
            </a:r>
            <a:endParaRPr b="0" lang="en-CA" sz="2400" spc="-1" strike="noStrike">
              <a:latin typeface="Arial"/>
            </a:endParaRPr>
          </a:p>
          <a:p>
            <a:pPr lvl="3" marL="1728000" indent="-216000">
              <a:spcBef>
                <a:spcPts val="567"/>
              </a:spcBef>
              <a:buClr>
                <a:srgbClr val="000000"/>
              </a:buClr>
              <a:buSzPct val="75000"/>
              <a:buFont typeface="Symbol" charset="2"/>
              <a:buChar char=""/>
            </a:pPr>
            <a:r>
              <a:rPr b="0" lang="en-CA" sz="2000" spc="-1" strike="noStrike">
                <a:latin typeface="Arial"/>
              </a:rPr>
              <a:t>Fourth Outline Level</a:t>
            </a:r>
            <a:endParaRPr b="0" lang="en-CA" sz="2000" spc="-1" strike="noStrike">
              <a:latin typeface="Arial"/>
            </a:endParaRPr>
          </a:p>
          <a:p>
            <a:pPr lvl="4" marL="2160000" indent="-216000">
              <a:spcBef>
                <a:spcPts val="283"/>
              </a:spcBef>
              <a:buClr>
                <a:srgbClr val="000000"/>
              </a:buClr>
              <a:buSzPct val="45000"/>
              <a:buFont typeface="Wingdings" charset="2"/>
              <a:buChar char=""/>
            </a:pPr>
            <a:r>
              <a:rPr b="0" lang="en-CA" sz="2000" spc="-1" strike="noStrike">
                <a:latin typeface="Arial"/>
              </a:rPr>
              <a:t>Fifth Outline Level</a:t>
            </a:r>
            <a:endParaRPr b="0" lang="en-CA" sz="2000" spc="-1" strike="noStrike">
              <a:latin typeface="Arial"/>
            </a:endParaRPr>
          </a:p>
          <a:p>
            <a:pPr lvl="5" marL="2592000" indent="-216000">
              <a:spcBef>
                <a:spcPts val="283"/>
              </a:spcBef>
              <a:buClr>
                <a:srgbClr val="000000"/>
              </a:buClr>
              <a:buSzPct val="45000"/>
              <a:buFont typeface="Wingdings" charset="2"/>
              <a:buChar char=""/>
            </a:pPr>
            <a:r>
              <a:rPr b="0" lang="en-CA" sz="2000" spc="-1" strike="noStrike">
                <a:latin typeface="Arial"/>
              </a:rPr>
              <a:t>Sixth Outline Level</a:t>
            </a:r>
            <a:endParaRPr b="0" lang="en-CA" sz="2000" spc="-1" strike="noStrike">
              <a:latin typeface="Arial"/>
            </a:endParaRPr>
          </a:p>
          <a:p>
            <a:pPr lvl="6" marL="3024000" indent="-216000">
              <a:spcBef>
                <a:spcPts val="283"/>
              </a:spcBef>
              <a:buClr>
                <a:srgbClr val="000000"/>
              </a:buClr>
              <a:buSzPct val="45000"/>
              <a:buFont typeface="Wingdings" charset="2"/>
              <a:buChar char=""/>
            </a:pPr>
            <a:r>
              <a:rPr b="0" lang="en-CA" sz="2000" spc="-1" strike="noStrike">
                <a:latin typeface="Arial"/>
              </a:rPr>
              <a:t>Seventh Outline Level</a:t>
            </a:r>
            <a:endParaRPr b="0" lang="en-C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hyperlink" Target="mailto:usman@bchealthcoalition.ca" TargetMode="External"/><Relationship Id="rId3" Type="http://schemas.openxmlformats.org/officeDocument/2006/relationships/hyperlink" Target="http://www.bchealthcoalition.ca/" TargetMode="External"/><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jpe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CustomShape 1"/>
          <p:cNvSpPr/>
          <p:nvPr/>
        </p:nvSpPr>
        <p:spPr>
          <a:xfrm>
            <a:off x="0" y="0"/>
            <a:ext cx="12190320" cy="6855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7" name="CustomShape 2"/>
          <p:cNvSpPr/>
          <p:nvPr/>
        </p:nvSpPr>
        <p:spPr>
          <a:xfrm>
            <a:off x="0" y="0"/>
            <a:ext cx="12190320" cy="4410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78" name="CustomShape 3"/>
          <p:cNvSpPr/>
          <p:nvPr/>
        </p:nvSpPr>
        <p:spPr>
          <a:xfrm>
            <a:off x="596520" y="551880"/>
            <a:ext cx="10997280" cy="4616640"/>
          </a:xfrm>
          <a:prstGeom prst="rect">
            <a:avLst/>
          </a:prstGeom>
          <a:solidFill>
            <a:schemeClr val="bg1"/>
          </a:solidFill>
          <a:ln>
            <a:noFill/>
          </a:ln>
          <a:effectLst>
            <a:outerShdw algn="t" blurRad="139700" dir="5400000" dist="12708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sp>
        <p:nvSpPr>
          <p:cNvPr id="79" name="CustomShape 4"/>
          <p:cNvSpPr/>
          <p:nvPr/>
        </p:nvSpPr>
        <p:spPr>
          <a:xfrm>
            <a:off x="1523880" y="1293480"/>
            <a:ext cx="9142200" cy="327276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CA" sz="7200" spc="-1" strike="noStrike">
                <a:solidFill>
                  <a:srgbClr val="000000"/>
                </a:solidFill>
                <a:latin typeface="Frutiger LT Std"/>
                <a:ea typeface="DejaVu Sans"/>
              </a:rPr>
              <a:t>Public Health Care on Trial: the Cambie Ruling</a:t>
            </a:r>
            <a:endParaRPr b="0" lang="en-CA" sz="7200" spc="-1" strike="noStrike">
              <a:latin typeface="Arial"/>
            </a:endParaRPr>
          </a:p>
        </p:txBody>
      </p:sp>
      <p:sp>
        <p:nvSpPr>
          <p:cNvPr id="80" name="Line 5"/>
          <p:cNvSpPr/>
          <p:nvPr/>
        </p:nvSpPr>
        <p:spPr>
          <a:xfrm flipH="1">
            <a:off x="596160" y="6354360"/>
            <a:ext cx="11000520" cy="0"/>
          </a:xfrm>
          <a:prstGeom prst="line">
            <a:avLst/>
          </a:prstGeom>
          <a:ln w="101520">
            <a:solidFill>
              <a:schemeClr val="accent4"/>
            </a:solidFill>
          </a:ln>
        </p:spPr>
        <p:style>
          <a:lnRef idx="1">
            <a:schemeClr val="accent1"/>
          </a:lnRef>
          <a:fillRef idx="0">
            <a:schemeClr val="accent1"/>
          </a:fillRef>
          <a:effectRef idx="0">
            <a:schemeClr val="accent1"/>
          </a:effectRef>
          <a:fontRef idx="minor"/>
        </p:style>
      </p:sp>
      <p:pic>
        <p:nvPicPr>
          <p:cNvPr id="81" name="Picture 6" descr="A picture containing drawing&#10;&#10;Description automatically generated"/>
          <p:cNvPicPr/>
          <p:nvPr/>
        </p:nvPicPr>
        <p:blipFill>
          <a:blip r:embed="rId1"/>
          <a:stretch/>
        </p:blipFill>
        <p:spPr>
          <a:xfrm>
            <a:off x="8460360" y="5487120"/>
            <a:ext cx="2014200" cy="559440"/>
          </a:xfrm>
          <a:prstGeom prst="rect">
            <a:avLst/>
          </a:prstGeom>
          <a:ln>
            <a:noFill/>
          </a:ln>
        </p:spPr>
      </p:pic>
      <p:sp>
        <p:nvSpPr>
          <p:cNvPr id="82" name="CustomShape 6"/>
          <p:cNvSpPr/>
          <p:nvPr/>
        </p:nvSpPr>
        <p:spPr>
          <a:xfrm>
            <a:off x="1440000" y="5544000"/>
            <a:ext cx="5974560" cy="6465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CA" sz="3200" spc="-1" strike="noStrike">
                <a:solidFill>
                  <a:srgbClr val="000000"/>
                </a:solidFill>
                <a:latin typeface="Frutiger LT Std"/>
                <a:ea typeface="DejaVu Sans"/>
              </a:rPr>
              <a:t>Usman Mushtaq, Coordinator</a:t>
            </a:r>
            <a:endParaRPr b="0" lang="en-CA"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CustomShape 1"/>
          <p:cNvSpPr/>
          <p:nvPr/>
        </p:nvSpPr>
        <p:spPr>
          <a:xfrm>
            <a:off x="288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6" name="CustomShape 2"/>
          <p:cNvSpPr/>
          <p:nvPr/>
        </p:nvSpPr>
        <p:spPr>
          <a:xfrm flipV="1">
            <a:off x="7582320" y="2452320"/>
            <a:ext cx="4081680" cy="4081680"/>
          </a:xfrm>
          <a:prstGeom prst="arc">
            <a:avLst>
              <a:gd name="adj1" fmla="val 16200000"/>
              <a:gd name="adj2" fmla="val 0"/>
            </a:avLst>
          </a:prstGeom>
          <a:noFill/>
          <a:ln cap="rnd" w="127080">
            <a:solidFill>
              <a:schemeClr val="accent4"/>
            </a:solidFill>
            <a:prstDash val="dash"/>
          </a:ln>
        </p:spPr>
        <p:style>
          <a:lnRef idx="1">
            <a:schemeClr val="accent1"/>
          </a:lnRef>
          <a:fillRef idx="0">
            <a:schemeClr val="accent1"/>
          </a:fillRef>
          <a:effectRef idx="0">
            <a:schemeClr val="accent1"/>
          </a:effectRef>
          <a:fontRef idx="minor"/>
        </p:style>
      </p:sp>
      <p:sp>
        <p:nvSpPr>
          <p:cNvPr id="137" name="CustomShape 3"/>
          <p:cNvSpPr/>
          <p:nvPr/>
        </p:nvSpPr>
        <p:spPr>
          <a:xfrm>
            <a:off x="2880" y="4320"/>
            <a:ext cx="12185640" cy="685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8" name="CustomShape 4"/>
          <p:cNvSpPr/>
          <p:nvPr/>
        </p:nvSpPr>
        <p:spPr>
          <a:xfrm>
            <a:off x="686880" y="591480"/>
            <a:ext cx="3353760" cy="55825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4100" spc="-1" strike="noStrike">
                <a:solidFill>
                  <a:srgbClr val="ffffff"/>
                </a:solidFill>
                <a:latin typeface="Calibri Light"/>
                <a:ea typeface="DejaVu Sans"/>
              </a:rPr>
              <a:t>About the BCHC</a:t>
            </a:r>
            <a:endParaRPr b="0" lang="en-CA" sz="4100" spc="-1" strike="noStrike">
              <a:latin typeface="Arial"/>
            </a:endParaRPr>
          </a:p>
        </p:txBody>
      </p:sp>
      <p:sp>
        <p:nvSpPr>
          <p:cNvPr id="139" name="CustomShape 5"/>
          <p:cNvSpPr/>
          <p:nvPr/>
        </p:nvSpPr>
        <p:spPr>
          <a:xfrm>
            <a:off x="0" y="0"/>
            <a:ext cx="4165560" cy="6874560"/>
          </a:xfrm>
          <a:custGeom>
            <a:avLst/>
            <a:gdLst/>
            <a:ah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140" name="" descr=""/>
          <p:cNvPicPr/>
          <p:nvPr/>
        </p:nvPicPr>
        <p:blipFill>
          <a:blip r:embed="rId1"/>
          <a:stretch/>
        </p:blipFill>
        <p:spPr>
          <a:xfrm>
            <a:off x="144360" y="6264360"/>
            <a:ext cx="1550880" cy="429480"/>
          </a:xfrm>
          <a:prstGeom prst="rect">
            <a:avLst/>
          </a:prstGeom>
          <a:ln>
            <a:noFill/>
          </a:ln>
        </p:spPr>
      </p:pic>
      <p:sp>
        <p:nvSpPr>
          <p:cNvPr id="141" name="CustomShape 6"/>
          <p:cNvSpPr/>
          <p:nvPr/>
        </p:nvSpPr>
        <p:spPr>
          <a:xfrm>
            <a:off x="324000" y="3168000"/>
            <a:ext cx="3670560" cy="2150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CA" sz="4800" spc="-1" strike="noStrike">
                <a:solidFill>
                  <a:srgbClr val="ffffff"/>
                </a:solidFill>
                <a:latin typeface="Frutiger LT Std"/>
                <a:ea typeface="DejaVu Sans"/>
              </a:rPr>
              <a:t>Next Steps</a:t>
            </a:r>
            <a:endParaRPr b="0" lang="en-CA" sz="4800" spc="-1" strike="noStrike">
              <a:latin typeface="Arial"/>
            </a:endParaRPr>
          </a:p>
        </p:txBody>
      </p:sp>
      <p:pic>
        <p:nvPicPr>
          <p:cNvPr id="142" name="" descr=""/>
          <p:cNvPicPr/>
          <p:nvPr/>
        </p:nvPicPr>
        <p:blipFill>
          <a:blip r:embed="rId2"/>
          <a:stretch/>
        </p:blipFill>
        <p:spPr>
          <a:xfrm>
            <a:off x="4500000" y="1450440"/>
            <a:ext cx="6937560" cy="3907800"/>
          </a:xfrm>
          <a:prstGeom prst="rect">
            <a:avLst/>
          </a:prstGeom>
          <a:ln>
            <a:noFill/>
          </a:ln>
          <a:effectLst>
            <a:outerShdw dir="2700000" dist="101823">
              <a:srgbClr val="808080"/>
            </a:outerShdw>
          </a:effectLst>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CustomShape 1"/>
          <p:cNvSpPr/>
          <p:nvPr/>
        </p:nvSpPr>
        <p:spPr>
          <a:xfrm>
            <a:off x="288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4" name="CustomShape 2"/>
          <p:cNvSpPr/>
          <p:nvPr/>
        </p:nvSpPr>
        <p:spPr>
          <a:xfrm flipV="1">
            <a:off x="7582320" y="2452320"/>
            <a:ext cx="4081680" cy="4081680"/>
          </a:xfrm>
          <a:prstGeom prst="arc">
            <a:avLst>
              <a:gd name="adj1" fmla="val 16200000"/>
              <a:gd name="adj2" fmla="val 0"/>
            </a:avLst>
          </a:prstGeom>
          <a:noFill/>
          <a:ln cap="rnd" w="127080">
            <a:solidFill>
              <a:schemeClr val="accent4"/>
            </a:solidFill>
            <a:prstDash val="dash"/>
          </a:ln>
        </p:spPr>
        <p:style>
          <a:lnRef idx="1">
            <a:schemeClr val="accent1"/>
          </a:lnRef>
          <a:fillRef idx="0">
            <a:schemeClr val="accent1"/>
          </a:fillRef>
          <a:effectRef idx="0">
            <a:schemeClr val="accent1"/>
          </a:effectRef>
          <a:fontRef idx="minor"/>
        </p:style>
      </p:sp>
      <p:sp>
        <p:nvSpPr>
          <p:cNvPr id="145" name="CustomShape 3"/>
          <p:cNvSpPr/>
          <p:nvPr/>
        </p:nvSpPr>
        <p:spPr>
          <a:xfrm>
            <a:off x="2880" y="4320"/>
            <a:ext cx="12185640" cy="685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6" name="CustomShape 4"/>
          <p:cNvSpPr/>
          <p:nvPr/>
        </p:nvSpPr>
        <p:spPr>
          <a:xfrm>
            <a:off x="686880" y="591480"/>
            <a:ext cx="3353760" cy="55825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4100" spc="-1" strike="noStrike">
                <a:solidFill>
                  <a:srgbClr val="ffffff"/>
                </a:solidFill>
                <a:latin typeface="Calibri Light"/>
                <a:ea typeface="DejaVu Sans"/>
              </a:rPr>
              <a:t>About the BCHC</a:t>
            </a:r>
            <a:endParaRPr b="0" lang="en-CA" sz="4100" spc="-1" strike="noStrike">
              <a:latin typeface="Arial"/>
            </a:endParaRPr>
          </a:p>
        </p:txBody>
      </p:sp>
      <p:sp>
        <p:nvSpPr>
          <p:cNvPr id="147" name="CustomShape 5"/>
          <p:cNvSpPr/>
          <p:nvPr/>
        </p:nvSpPr>
        <p:spPr>
          <a:xfrm>
            <a:off x="0" y="0"/>
            <a:ext cx="4165560" cy="6874560"/>
          </a:xfrm>
          <a:custGeom>
            <a:avLst/>
            <a:gdLst/>
            <a:ah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148" name="" descr=""/>
          <p:cNvPicPr/>
          <p:nvPr/>
        </p:nvPicPr>
        <p:blipFill>
          <a:blip r:embed="rId1"/>
          <a:stretch/>
        </p:blipFill>
        <p:spPr>
          <a:xfrm>
            <a:off x="144360" y="6264360"/>
            <a:ext cx="1550880" cy="429480"/>
          </a:xfrm>
          <a:prstGeom prst="rect">
            <a:avLst/>
          </a:prstGeom>
          <a:ln>
            <a:noFill/>
          </a:ln>
        </p:spPr>
      </p:pic>
      <p:sp>
        <p:nvSpPr>
          <p:cNvPr id="149" name="CustomShape 6"/>
          <p:cNvSpPr/>
          <p:nvPr/>
        </p:nvSpPr>
        <p:spPr>
          <a:xfrm>
            <a:off x="324000" y="3168000"/>
            <a:ext cx="3670560" cy="2150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CA" sz="4800" spc="-1" strike="noStrike">
                <a:solidFill>
                  <a:srgbClr val="ffffff"/>
                </a:solidFill>
                <a:latin typeface="Frutiger LT Std"/>
                <a:ea typeface="DejaVu Sans"/>
              </a:rPr>
              <a:t>Thank You</a:t>
            </a:r>
            <a:endParaRPr b="0" lang="en-CA" sz="4800" spc="-1" strike="noStrike">
              <a:latin typeface="Arial"/>
            </a:endParaRPr>
          </a:p>
        </p:txBody>
      </p:sp>
      <p:pic>
        <p:nvPicPr>
          <p:cNvPr id="150" name="" descr=""/>
          <p:cNvPicPr/>
          <p:nvPr/>
        </p:nvPicPr>
        <p:blipFill>
          <a:blip r:embed="rId2"/>
          <a:stretch/>
        </p:blipFill>
        <p:spPr>
          <a:xfrm>
            <a:off x="4392720" y="1668240"/>
            <a:ext cx="7343280" cy="373104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 name="CustomShape 1"/>
          <p:cNvSpPr/>
          <p:nvPr/>
        </p:nvSpPr>
        <p:spPr>
          <a:xfrm>
            <a:off x="288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2" name="CustomShape 2"/>
          <p:cNvSpPr/>
          <p:nvPr/>
        </p:nvSpPr>
        <p:spPr>
          <a:xfrm>
            <a:off x="686880" y="591480"/>
            <a:ext cx="3353760" cy="55825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4100" spc="-1" strike="noStrike">
                <a:solidFill>
                  <a:srgbClr val="ffffff"/>
                </a:solidFill>
                <a:latin typeface="Calibri Light"/>
                <a:ea typeface="DejaVu Sans"/>
              </a:rPr>
              <a:t>About the BCHC</a:t>
            </a:r>
            <a:endParaRPr b="0" lang="en-CA" sz="4100" spc="-1" strike="noStrike">
              <a:latin typeface="Arial"/>
            </a:endParaRPr>
          </a:p>
        </p:txBody>
      </p:sp>
      <p:sp>
        <p:nvSpPr>
          <p:cNvPr id="153" name="CustomShape 3"/>
          <p:cNvSpPr/>
          <p:nvPr/>
        </p:nvSpPr>
        <p:spPr>
          <a:xfrm>
            <a:off x="0" y="0"/>
            <a:ext cx="4165560" cy="6874560"/>
          </a:xfrm>
          <a:custGeom>
            <a:avLst/>
            <a:gdLst/>
            <a:ah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154" name="" descr=""/>
          <p:cNvPicPr/>
          <p:nvPr/>
        </p:nvPicPr>
        <p:blipFill>
          <a:blip r:embed="rId1"/>
          <a:stretch/>
        </p:blipFill>
        <p:spPr>
          <a:xfrm>
            <a:off x="144360" y="6264360"/>
            <a:ext cx="1550880" cy="429480"/>
          </a:xfrm>
          <a:prstGeom prst="rect">
            <a:avLst/>
          </a:prstGeom>
          <a:ln>
            <a:noFill/>
          </a:ln>
        </p:spPr>
      </p:pic>
      <p:sp>
        <p:nvSpPr>
          <p:cNvPr id="155" name="CustomShape 4"/>
          <p:cNvSpPr/>
          <p:nvPr/>
        </p:nvSpPr>
        <p:spPr>
          <a:xfrm>
            <a:off x="324000" y="3168000"/>
            <a:ext cx="3670560" cy="2150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CA" sz="4800" spc="-1" strike="noStrike">
                <a:solidFill>
                  <a:srgbClr val="ffffff"/>
                </a:solidFill>
                <a:latin typeface="Frutiger LT Std"/>
                <a:ea typeface="DejaVu Sans"/>
              </a:rPr>
              <a:t>Questions?</a:t>
            </a:r>
            <a:endParaRPr b="0" lang="en-CA" sz="4800" spc="-1" strike="noStrike">
              <a:latin typeface="Arial"/>
            </a:endParaRPr>
          </a:p>
        </p:txBody>
      </p:sp>
      <p:sp>
        <p:nvSpPr>
          <p:cNvPr id="156" name="CustomShape 5"/>
          <p:cNvSpPr/>
          <p:nvPr/>
        </p:nvSpPr>
        <p:spPr>
          <a:xfrm>
            <a:off x="5227920" y="1595160"/>
            <a:ext cx="5066640" cy="34434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CA" sz="3200" spc="-1" strike="noStrike">
                <a:solidFill>
                  <a:srgbClr val="000000"/>
                </a:solidFill>
                <a:latin typeface="Calibri Light"/>
                <a:ea typeface="DejaVu Sans"/>
              </a:rPr>
              <a:t>Usman Mushtaq, Coordinator</a:t>
            </a:r>
            <a:endParaRPr b="0" lang="en-CA" sz="3200" spc="-1" strike="noStrike">
              <a:latin typeface="Arial"/>
            </a:endParaRPr>
          </a:p>
          <a:p>
            <a:pPr algn="ctr">
              <a:lnSpc>
                <a:spcPct val="100000"/>
              </a:lnSpc>
            </a:pPr>
            <a:r>
              <a:rPr b="0" lang="en-CA" sz="3200" spc="-1" strike="noStrike" u="sng">
                <a:solidFill>
                  <a:srgbClr val="0563c1"/>
                </a:solidFill>
                <a:uFillTx/>
                <a:latin typeface="Calibri Light"/>
                <a:ea typeface="DejaVu Sans"/>
                <a:hlinkClick r:id="rId2"/>
              </a:rPr>
              <a:t>usman@bchealthcoalition.ca</a:t>
            </a:r>
            <a:endParaRPr b="0" lang="en-CA" sz="3200" spc="-1" strike="noStrike">
              <a:latin typeface="Arial"/>
            </a:endParaRPr>
          </a:p>
          <a:p>
            <a:pPr algn="ctr">
              <a:lnSpc>
                <a:spcPct val="100000"/>
              </a:lnSpc>
            </a:pPr>
            <a:r>
              <a:rPr b="0" lang="en-CA" sz="3200" spc="-1" strike="noStrike">
                <a:solidFill>
                  <a:srgbClr val="000000"/>
                </a:solidFill>
                <a:latin typeface="Calibri Light"/>
                <a:ea typeface="DejaVu Sans"/>
              </a:rPr>
              <a:t>604-349-9079</a:t>
            </a:r>
            <a:endParaRPr b="0" lang="en-CA" sz="3200" spc="-1" strike="noStrike">
              <a:latin typeface="Arial"/>
            </a:endParaRPr>
          </a:p>
          <a:p>
            <a:pPr algn="ctr">
              <a:lnSpc>
                <a:spcPct val="100000"/>
              </a:lnSpc>
            </a:pPr>
            <a:endParaRPr b="0" lang="en-CA" sz="3200" spc="-1" strike="noStrike">
              <a:latin typeface="Arial"/>
            </a:endParaRPr>
          </a:p>
          <a:p>
            <a:pPr algn="ctr">
              <a:lnSpc>
                <a:spcPct val="100000"/>
              </a:lnSpc>
            </a:pPr>
            <a:r>
              <a:rPr b="0" lang="en-CA" sz="3200" spc="-1" strike="noStrike">
                <a:solidFill>
                  <a:srgbClr val="000000"/>
                </a:solidFill>
                <a:latin typeface="Calibri Light"/>
                <a:ea typeface="DejaVu Sans"/>
              </a:rPr>
              <a:t>Find us at </a:t>
            </a:r>
            <a:endParaRPr b="0" lang="en-CA" sz="3200" spc="-1" strike="noStrike">
              <a:latin typeface="Arial"/>
            </a:endParaRPr>
          </a:p>
          <a:p>
            <a:pPr algn="ctr">
              <a:lnSpc>
                <a:spcPct val="100000"/>
              </a:lnSpc>
            </a:pPr>
            <a:r>
              <a:rPr b="0" lang="en-CA" sz="3200" spc="-1" strike="noStrike" u="sng">
                <a:solidFill>
                  <a:srgbClr val="0563c1"/>
                </a:solidFill>
                <a:uFillTx/>
                <a:latin typeface="Calibri Light"/>
                <a:ea typeface="DejaVu Sans"/>
                <a:hlinkClick r:id="rId3"/>
              </a:rPr>
              <a:t>www.bchealthcoalition.ca</a:t>
            </a:r>
            <a:endParaRPr b="0" lang="en-CA" sz="3200" spc="-1" strike="noStrike">
              <a:latin typeface="Arial"/>
            </a:endParaRPr>
          </a:p>
          <a:p>
            <a:pPr algn="ctr">
              <a:lnSpc>
                <a:spcPct val="100000"/>
              </a:lnSpc>
            </a:pPr>
            <a:r>
              <a:rPr b="0" lang="en-CA" sz="3200" spc="-1" strike="noStrike" u="sng">
                <a:solidFill>
                  <a:srgbClr val="0563c1"/>
                </a:solidFill>
                <a:uFillTx/>
                <a:latin typeface="Calibri Light"/>
                <a:ea typeface="DejaVu Sans"/>
              </a:rPr>
              <a:t>www.savemedicare.ca</a:t>
            </a:r>
            <a:endParaRPr b="0" lang="en-CA" sz="3200" spc="-1" strike="noStrike">
              <a:latin typeface="Arial"/>
            </a:endParaRPr>
          </a:p>
          <a:p>
            <a:pPr algn="ctr">
              <a:lnSpc>
                <a:spcPct val="100000"/>
              </a:lnSpc>
            </a:pPr>
            <a:endParaRPr b="0" lang="en-CA" sz="3200" spc="-1" strike="noStrike">
              <a:latin typeface="Arial"/>
            </a:endParaRPr>
          </a:p>
        </p:txBody>
      </p:sp>
      <p:pic>
        <p:nvPicPr>
          <p:cNvPr id="157" name="" descr=""/>
          <p:cNvPicPr/>
          <p:nvPr/>
        </p:nvPicPr>
        <p:blipFill>
          <a:blip r:embed="rId4"/>
          <a:stretch/>
        </p:blipFill>
        <p:spPr>
          <a:xfrm>
            <a:off x="6362640" y="5688000"/>
            <a:ext cx="909360" cy="909360"/>
          </a:xfrm>
          <a:prstGeom prst="rect">
            <a:avLst/>
          </a:prstGeom>
          <a:ln>
            <a:noFill/>
          </a:ln>
        </p:spPr>
      </p:pic>
      <p:pic>
        <p:nvPicPr>
          <p:cNvPr id="158" name="" descr=""/>
          <p:cNvPicPr/>
          <p:nvPr/>
        </p:nvPicPr>
        <p:blipFill>
          <a:blip r:embed="rId5"/>
          <a:stretch/>
        </p:blipFill>
        <p:spPr>
          <a:xfrm>
            <a:off x="8280000" y="5651280"/>
            <a:ext cx="966600" cy="97272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flipV="1">
            <a:off x="7582320" y="2452320"/>
            <a:ext cx="4081680" cy="4081680"/>
          </a:xfrm>
          <a:prstGeom prst="arc">
            <a:avLst>
              <a:gd name="adj1" fmla="val 16200000"/>
              <a:gd name="adj2" fmla="val 0"/>
            </a:avLst>
          </a:prstGeom>
          <a:noFill/>
          <a:ln cap="rnd" w="127080">
            <a:solidFill>
              <a:schemeClr val="accent4"/>
            </a:solidFill>
            <a:prstDash val="dash"/>
          </a:ln>
        </p:spPr>
        <p:style>
          <a:lnRef idx="1">
            <a:schemeClr val="accent1"/>
          </a:lnRef>
          <a:fillRef idx="0">
            <a:schemeClr val="accent1"/>
          </a:fillRef>
          <a:effectRef idx="0">
            <a:schemeClr val="accent1"/>
          </a:effectRef>
          <a:fontRef idx="minor"/>
        </p:style>
      </p:sp>
      <p:sp>
        <p:nvSpPr>
          <p:cNvPr id="84" name="CustomShape 2"/>
          <p:cNvSpPr/>
          <p:nvPr/>
        </p:nvSpPr>
        <p:spPr>
          <a:xfrm>
            <a:off x="2880" y="4320"/>
            <a:ext cx="12185640" cy="685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85" name="CustomShape 3"/>
          <p:cNvSpPr/>
          <p:nvPr/>
        </p:nvSpPr>
        <p:spPr>
          <a:xfrm>
            <a:off x="686880" y="591480"/>
            <a:ext cx="3353760" cy="55825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4100" spc="-1" strike="noStrike">
                <a:solidFill>
                  <a:srgbClr val="ffffff"/>
                </a:solidFill>
                <a:latin typeface="Calibri Light"/>
                <a:ea typeface="DejaVu Sans"/>
              </a:rPr>
              <a:t>About the BCHC</a:t>
            </a:r>
            <a:endParaRPr b="0" lang="en-CA" sz="4100" spc="-1" strike="noStrike">
              <a:latin typeface="Arial"/>
            </a:endParaRPr>
          </a:p>
        </p:txBody>
      </p:sp>
      <p:pic>
        <p:nvPicPr>
          <p:cNvPr id="86" name="" descr=""/>
          <p:cNvPicPr/>
          <p:nvPr/>
        </p:nvPicPr>
        <p:blipFill>
          <a:blip r:embed="rId1"/>
          <a:stretch/>
        </p:blipFill>
        <p:spPr>
          <a:xfrm>
            <a:off x="6906600" y="289440"/>
            <a:ext cx="4755960" cy="3165120"/>
          </a:xfrm>
          <a:prstGeom prst="rect">
            <a:avLst/>
          </a:prstGeom>
          <a:ln>
            <a:noFill/>
          </a:ln>
        </p:spPr>
      </p:pic>
      <p:sp>
        <p:nvSpPr>
          <p:cNvPr id="87" name="CustomShape 4"/>
          <p:cNvSpPr/>
          <p:nvPr/>
        </p:nvSpPr>
        <p:spPr>
          <a:xfrm>
            <a:off x="0" y="0"/>
            <a:ext cx="4165560" cy="6874560"/>
          </a:xfrm>
          <a:custGeom>
            <a:avLst/>
            <a:gdLst/>
            <a:ah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88" name="" descr=""/>
          <p:cNvPicPr/>
          <p:nvPr/>
        </p:nvPicPr>
        <p:blipFill>
          <a:blip r:embed="rId2"/>
          <a:stretch/>
        </p:blipFill>
        <p:spPr>
          <a:xfrm>
            <a:off x="144360" y="6264360"/>
            <a:ext cx="1550880" cy="429480"/>
          </a:xfrm>
          <a:prstGeom prst="rect">
            <a:avLst/>
          </a:prstGeom>
          <a:ln>
            <a:noFill/>
          </a:ln>
        </p:spPr>
      </p:pic>
      <p:sp>
        <p:nvSpPr>
          <p:cNvPr id="89" name="CustomShape 5"/>
          <p:cNvSpPr/>
          <p:nvPr/>
        </p:nvSpPr>
        <p:spPr>
          <a:xfrm>
            <a:off x="216000" y="2815920"/>
            <a:ext cx="3670560" cy="2150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CA" sz="4800" spc="-1" strike="noStrike">
                <a:solidFill>
                  <a:srgbClr val="ffffff"/>
                </a:solidFill>
                <a:latin typeface="Frutiger LT Std"/>
                <a:ea typeface="DejaVu Sans"/>
              </a:rPr>
              <a:t>A Decade of Advocacy</a:t>
            </a:r>
            <a:endParaRPr b="0" lang="en-CA" sz="4800" spc="-1" strike="noStrike">
              <a:latin typeface="Arial"/>
            </a:endParaRPr>
          </a:p>
        </p:txBody>
      </p:sp>
      <p:pic>
        <p:nvPicPr>
          <p:cNvPr id="90" name="" descr=""/>
          <p:cNvPicPr/>
          <p:nvPr/>
        </p:nvPicPr>
        <p:blipFill>
          <a:blip r:embed="rId3"/>
          <a:stretch/>
        </p:blipFill>
        <p:spPr>
          <a:xfrm>
            <a:off x="4320000" y="3240000"/>
            <a:ext cx="3881520" cy="3166560"/>
          </a:xfrm>
          <a:prstGeom prst="rect">
            <a:avLst/>
          </a:prstGeom>
          <a:ln>
            <a:noFill/>
          </a:ln>
        </p:spPr>
      </p:pic>
      <p:pic>
        <p:nvPicPr>
          <p:cNvPr id="91" name="" descr=""/>
          <p:cNvPicPr/>
          <p:nvPr/>
        </p:nvPicPr>
        <p:blipFill>
          <a:blip r:embed="rId4"/>
          <a:stretch/>
        </p:blipFill>
        <p:spPr>
          <a:xfrm>
            <a:off x="8712000" y="3888000"/>
            <a:ext cx="2589840" cy="194364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flipV="1">
            <a:off x="7582320" y="2452320"/>
            <a:ext cx="4081680" cy="4081680"/>
          </a:xfrm>
          <a:prstGeom prst="arc">
            <a:avLst>
              <a:gd name="adj1" fmla="val 16200000"/>
              <a:gd name="adj2" fmla="val 0"/>
            </a:avLst>
          </a:prstGeom>
          <a:noFill/>
          <a:ln cap="rnd" w="127080">
            <a:solidFill>
              <a:schemeClr val="accent4"/>
            </a:solidFill>
            <a:prstDash val="dash"/>
          </a:ln>
        </p:spPr>
        <p:style>
          <a:lnRef idx="1">
            <a:schemeClr val="accent1"/>
          </a:lnRef>
          <a:fillRef idx="0">
            <a:schemeClr val="accent1"/>
          </a:fillRef>
          <a:effectRef idx="0">
            <a:schemeClr val="accent1"/>
          </a:effectRef>
          <a:fontRef idx="minor"/>
        </p:style>
      </p:sp>
      <p:sp>
        <p:nvSpPr>
          <p:cNvPr id="93" name="CustomShape 2"/>
          <p:cNvSpPr/>
          <p:nvPr/>
        </p:nvSpPr>
        <p:spPr>
          <a:xfrm>
            <a:off x="2880" y="4320"/>
            <a:ext cx="12185640" cy="685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4" name="CustomShape 3"/>
          <p:cNvSpPr/>
          <p:nvPr/>
        </p:nvSpPr>
        <p:spPr>
          <a:xfrm>
            <a:off x="686880" y="591480"/>
            <a:ext cx="3353760" cy="55825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4100" spc="-1" strike="noStrike">
                <a:solidFill>
                  <a:srgbClr val="ffffff"/>
                </a:solidFill>
                <a:latin typeface="Calibri Light"/>
                <a:ea typeface="DejaVu Sans"/>
              </a:rPr>
              <a:t>About the BCHC</a:t>
            </a:r>
            <a:endParaRPr b="0" lang="en-CA" sz="4100" spc="-1" strike="noStrike">
              <a:latin typeface="Arial"/>
            </a:endParaRPr>
          </a:p>
        </p:txBody>
      </p:sp>
      <p:sp>
        <p:nvSpPr>
          <p:cNvPr id="95" name="CustomShape 4"/>
          <p:cNvSpPr/>
          <p:nvPr/>
        </p:nvSpPr>
        <p:spPr>
          <a:xfrm>
            <a:off x="0" y="-72000"/>
            <a:ext cx="4165560" cy="6928200"/>
          </a:xfrm>
          <a:custGeom>
            <a:avLst/>
            <a:gdLst/>
            <a:ah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96" name="" descr=""/>
          <p:cNvPicPr/>
          <p:nvPr/>
        </p:nvPicPr>
        <p:blipFill>
          <a:blip r:embed="rId1"/>
          <a:stretch/>
        </p:blipFill>
        <p:spPr>
          <a:xfrm>
            <a:off x="144360" y="6264360"/>
            <a:ext cx="1550880" cy="429480"/>
          </a:xfrm>
          <a:prstGeom prst="rect">
            <a:avLst/>
          </a:prstGeom>
          <a:ln>
            <a:noFill/>
          </a:ln>
        </p:spPr>
      </p:pic>
      <p:sp>
        <p:nvSpPr>
          <p:cNvPr id="97" name="CustomShape 5"/>
          <p:cNvSpPr/>
          <p:nvPr/>
        </p:nvSpPr>
        <p:spPr>
          <a:xfrm>
            <a:off x="360000" y="3168000"/>
            <a:ext cx="3670560" cy="2150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CA" sz="4800" spc="-1" strike="noStrike">
                <a:solidFill>
                  <a:srgbClr val="ffffff"/>
                </a:solidFill>
                <a:latin typeface="Frutiger LT Std"/>
                <a:ea typeface="DejaVu Sans"/>
              </a:rPr>
              <a:t>We Won!</a:t>
            </a:r>
            <a:endParaRPr b="0" lang="en-CA" sz="4800" spc="-1" strike="noStrike">
              <a:latin typeface="Arial"/>
            </a:endParaRPr>
          </a:p>
        </p:txBody>
      </p:sp>
      <p:pic>
        <p:nvPicPr>
          <p:cNvPr id="98" name="" descr=""/>
          <p:cNvPicPr/>
          <p:nvPr/>
        </p:nvPicPr>
        <p:blipFill>
          <a:blip r:embed="rId2"/>
          <a:stretch/>
        </p:blipFill>
        <p:spPr>
          <a:xfrm>
            <a:off x="4284000" y="1080000"/>
            <a:ext cx="7479720" cy="465624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686880" y="591480"/>
            <a:ext cx="3353760" cy="55825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4100" spc="-1" strike="noStrike">
                <a:solidFill>
                  <a:srgbClr val="ffffff"/>
                </a:solidFill>
                <a:latin typeface="Calibri Light"/>
                <a:ea typeface="DejaVu Sans"/>
              </a:rPr>
              <a:t>About the BCHC</a:t>
            </a:r>
            <a:endParaRPr b="0" lang="en-CA" sz="4100" spc="-1" strike="noStrike">
              <a:latin typeface="Arial"/>
            </a:endParaRPr>
          </a:p>
        </p:txBody>
      </p:sp>
      <p:sp>
        <p:nvSpPr>
          <p:cNvPr id="100" name="CustomShape 2"/>
          <p:cNvSpPr/>
          <p:nvPr/>
        </p:nvSpPr>
        <p:spPr>
          <a:xfrm>
            <a:off x="0" y="0"/>
            <a:ext cx="4165560" cy="6856560"/>
          </a:xfrm>
          <a:custGeom>
            <a:avLst/>
            <a:gdLst/>
            <a:ah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101" name="" descr=""/>
          <p:cNvPicPr/>
          <p:nvPr/>
        </p:nvPicPr>
        <p:blipFill>
          <a:blip r:embed="rId1"/>
          <a:stretch/>
        </p:blipFill>
        <p:spPr>
          <a:xfrm>
            <a:off x="144360" y="6264360"/>
            <a:ext cx="1550880" cy="429480"/>
          </a:xfrm>
          <a:prstGeom prst="rect">
            <a:avLst/>
          </a:prstGeom>
          <a:ln>
            <a:noFill/>
          </a:ln>
        </p:spPr>
      </p:pic>
      <p:sp>
        <p:nvSpPr>
          <p:cNvPr id="102" name="CustomShape 3"/>
          <p:cNvSpPr/>
          <p:nvPr/>
        </p:nvSpPr>
        <p:spPr>
          <a:xfrm>
            <a:off x="252000" y="2412000"/>
            <a:ext cx="3670560" cy="2150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CA" sz="4800" spc="-1" strike="noStrike">
                <a:solidFill>
                  <a:srgbClr val="ffffff"/>
                </a:solidFill>
                <a:latin typeface="Frutiger LT Std"/>
                <a:ea typeface="DejaVu Sans"/>
              </a:rPr>
              <a:t>What is being challenged?</a:t>
            </a:r>
            <a:endParaRPr b="0" lang="en-CA" sz="4800" spc="-1" strike="noStrike">
              <a:latin typeface="Arial"/>
            </a:endParaRPr>
          </a:p>
        </p:txBody>
      </p:sp>
      <p:sp>
        <p:nvSpPr>
          <p:cNvPr id="103" name="CustomShape 4"/>
          <p:cNvSpPr/>
          <p:nvPr/>
        </p:nvSpPr>
        <p:spPr>
          <a:xfrm>
            <a:off x="4392000" y="360000"/>
            <a:ext cx="7477560" cy="5974560"/>
          </a:xfrm>
          <a:prstGeom prst="rect">
            <a:avLst/>
          </a:prstGeom>
          <a:noFill/>
          <a:ln>
            <a:noFill/>
          </a:ln>
        </p:spPr>
        <p:style>
          <a:lnRef idx="0"/>
          <a:fillRef idx="0"/>
          <a:effectRef idx="0"/>
          <a:fontRef idx="minor"/>
        </p:style>
        <p:txBody>
          <a:bodyPr lIns="90000" rIns="90000" tIns="45000" bIns="45000" anchor="ctr">
            <a:normAutofit fontScale="7000"/>
          </a:bodyPr>
          <a:p>
            <a:pPr>
              <a:lnSpc>
                <a:spcPct val="90000"/>
              </a:lnSpc>
            </a:pPr>
            <a:r>
              <a:rPr b="0" lang="en-CA" sz="4400" spc="-1" strike="noStrike">
                <a:solidFill>
                  <a:srgbClr val="000000"/>
                </a:solidFill>
                <a:latin typeface="Calibri"/>
                <a:ea typeface="DejaVu Sans"/>
              </a:rPr>
              <a:t>The sections of the </a:t>
            </a:r>
            <a:r>
              <a:rPr b="1" lang="en-CA" sz="4400" spc="-1" strike="noStrike">
                <a:solidFill>
                  <a:srgbClr val="000000"/>
                </a:solidFill>
                <a:latin typeface="Calibri"/>
                <a:ea typeface="DejaVu Sans"/>
              </a:rPr>
              <a:t>Medicare Protection Act</a:t>
            </a:r>
            <a:r>
              <a:rPr b="0" lang="en-CA" sz="4400" spc="-1" strike="noStrike">
                <a:solidFill>
                  <a:srgbClr val="000000"/>
                </a:solidFill>
                <a:latin typeface="Calibri"/>
                <a:ea typeface="DejaVu Sans"/>
              </a:rPr>
              <a:t> that the plaintiffs are challenging are:</a:t>
            </a:r>
            <a:endParaRPr b="0" lang="en-CA" sz="4400" spc="-1" strike="noStrike">
              <a:latin typeface="Arial"/>
            </a:endParaRPr>
          </a:p>
          <a:p>
            <a:pPr>
              <a:lnSpc>
                <a:spcPct val="90000"/>
              </a:lnSpc>
            </a:pPr>
            <a:endParaRPr b="0" lang="en-CA" sz="4400" spc="-1" strike="noStrike">
              <a:latin typeface="Arial"/>
            </a:endParaRPr>
          </a:p>
          <a:p>
            <a:pPr marL="228600" indent="-226800">
              <a:lnSpc>
                <a:spcPct val="90000"/>
              </a:lnSpc>
              <a:spcBef>
                <a:spcPts val="1001"/>
              </a:spcBef>
              <a:buClr>
                <a:srgbClr val="000000"/>
              </a:buClr>
              <a:buFont typeface="Arial"/>
              <a:buChar char="•"/>
            </a:pPr>
            <a:r>
              <a:rPr b="0" lang="en-CA" sz="4400" spc="-1" strike="noStrike">
                <a:solidFill>
                  <a:srgbClr val="000000"/>
                </a:solidFill>
                <a:latin typeface="Calibri"/>
                <a:ea typeface="DejaVu Sans"/>
              </a:rPr>
              <a:t>Section 14: Election (enrolled doctors can opt out and bill the patient instead of the Medical Services Plan; in these cases, the patient applies for reimbursement from MSP and the physician cannot bill both the patient and MSP for the same service; enrolled doctors also cannot bill above the tariff negotiated between the government and Doctors of BC);</a:t>
            </a:r>
            <a:endParaRPr b="0" lang="en-CA" sz="4400" spc="-1" strike="noStrike">
              <a:latin typeface="Arial"/>
            </a:endParaRPr>
          </a:p>
          <a:p>
            <a:pPr>
              <a:lnSpc>
                <a:spcPct val="90000"/>
              </a:lnSpc>
              <a:spcBef>
                <a:spcPts val="1001"/>
              </a:spcBef>
            </a:pPr>
            <a:endParaRPr b="0" lang="en-CA" sz="4400" spc="-1" strike="noStrike">
              <a:latin typeface="Arial"/>
            </a:endParaRPr>
          </a:p>
          <a:p>
            <a:pPr marL="228600" indent="-226800">
              <a:lnSpc>
                <a:spcPct val="90000"/>
              </a:lnSpc>
              <a:spcBef>
                <a:spcPts val="1001"/>
              </a:spcBef>
              <a:buClr>
                <a:srgbClr val="000000"/>
              </a:buClr>
              <a:buFont typeface="Arial"/>
              <a:buChar char="•"/>
            </a:pPr>
            <a:r>
              <a:rPr b="0" lang="en-CA" sz="4400" spc="-1" strike="noStrike">
                <a:solidFill>
                  <a:srgbClr val="000000"/>
                </a:solidFill>
                <a:latin typeface="Calibri"/>
                <a:ea typeface="DejaVu Sans"/>
              </a:rPr>
              <a:t>Section 17: General limits on direct or extra billing (an enrolled and opted-in physician cannot bill a patient directly for a service included in MSP, or for “materials, consultations, procedures, use of an office, clinic or other place or for any other matters that relate to the rendering of a benefit”);</a:t>
            </a:r>
            <a:endParaRPr b="0" lang="en-CA" sz="4400" spc="-1" strike="noStrike">
              <a:latin typeface="Arial"/>
            </a:endParaRPr>
          </a:p>
          <a:p>
            <a:pPr>
              <a:lnSpc>
                <a:spcPct val="90000"/>
              </a:lnSpc>
              <a:spcBef>
                <a:spcPts val="1001"/>
              </a:spcBef>
            </a:pPr>
            <a:endParaRPr b="0" lang="en-CA" sz="4400" spc="-1" strike="noStrike">
              <a:latin typeface="Arial"/>
            </a:endParaRPr>
          </a:p>
          <a:p>
            <a:pPr marL="228600" indent="-226800">
              <a:lnSpc>
                <a:spcPct val="90000"/>
              </a:lnSpc>
              <a:spcBef>
                <a:spcPts val="1001"/>
              </a:spcBef>
              <a:buClr>
                <a:srgbClr val="000000"/>
              </a:buClr>
              <a:buFont typeface="Arial"/>
              <a:buChar char="•"/>
            </a:pPr>
            <a:r>
              <a:rPr b="0" lang="en-CA" sz="4400" spc="-1" strike="noStrike">
                <a:solidFill>
                  <a:srgbClr val="000000"/>
                </a:solidFill>
                <a:latin typeface="Calibri"/>
                <a:ea typeface="DejaVu Sans"/>
              </a:rPr>
              <a:t>Section 18: Limits on direct or extra billing by a medical practitioner (enrolled and unenrolled physicians who practise in a public hospital or community care facility may not bill more than the tariff negotiated between the government and Doctors of BC; this restriction does not apply to unenrolled physicians practising in a nonhospital facility); and,</a:t>
            </a:r>
            <a:endParaRPr b="0" lang="en-CA" sz="4400" spc="-1" strike="noStrike">
              <a:latin typeface="Arial"/>
            </a:endParaRPr>
          </a:p>
          <a:p>
            <a:pPr>
              <a:lnSpc>
                <a:spcPct val="90000"/>
              </a:lnSpc>
              <a:spcBef>
                <a:spcPts val="1001"/>
              </a:spcBef>
            </a:pPr>
            <a:endParaRPr b="0" lang="en-CA" sz="4400" spc="-1" strike="noStrike">
              <a:latin typeface="Arial"/>
            </a:endParaRPr>
          </a:p>
          <a:p>
            <a:pPr marL="228600" indent="-226800">
              <a:lnSpc>
                <a:spcPct val="90000"/>
              </a:lnSpc>
              <a:spcBef>
                <a:spcPts val="1001"/>
              </a:spcBef>
              <a:buClr>
                <a:srgbClr val="000000"/>
              </a:buClr>
              <a:buFont typeface="Arial"/>
              <a:buChar char="•"/>
            </a:pPr>
            <a:r>
              <a:rPr b="0" lang="en-CA" sz="4400" spc="-1" strike="noStrike">
                <a:solidFill>
                  <a:srgbClr val="000000"/>
                </a:solidFill>
                <a:latin typeface="Calibri"/>
                <a:ea typeface="DejaVu Sans"/>
              </a:rPr>
              <a:t>Section 45: Private insurers (physicians may not charge private insurers for a service included in the Medical Services Plan; only applies to physicians who are enrolled in the MSP).</a:t>
            </a:r>
            <a:endParaRPr b="0" lang="en-CA" sz="4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4" name="CustomShape 1"/>
          <p:cNvSpPr/>
          <p:nvPr/>
        </p:nvSpPr>
        <p:spPr>
          <a:xfrm>
            <a:off x="0" y="0"/>
            <a:ext cx="12187080" cy="685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5" name="CustomShape 2"/>
          <p:cNvSpPr/>
          <p:nvPr/>
        </p:nvSpPr>
        <p:spPr>
          <a:xfrm rot="20746200">
            <a:off x="8174160" y="457200"/>
            <a:ext cx="2986200" cy="2986200"/>
          </a:xfrm>
          <a:prstGeom prst="arc">
            <a:avLst>
              <a:gd name="adj1" fmla="val 14612914"/>
              <a:gd name="adj2" fmla="val 0"/>
            </a:avLst>
          </a:prstGeom>
          <a:noFill/>
          <a:ln cap="rnd" w="127080">
            <a:solidFill>
              <a:schemeClr val="accent4"/>
            </a:solidFill>
            <a:prstDash val="dash"/>
          </a:ln>
        </p:spPr>
        <p:style>
          <a:lnRef idx="1">
            <a:schemeClr val="accent1"/>
          </a:lnRef>
          <a:fillRef idx="0">
            <a:schemeClr val="accent1"/>
          </a:fillRef>
          <a:effectRef idx="0">
            <a:schemeClr val="accent1"/>
          </a:effectRef>
          <a:fontRef idx="minor"/>
        </p:style>
      </p:sp>
      <p:sp>
        <p:nvSpPr>
          <p:cNvPr id="106" name="CustomShape 3"/>
          <p:cNvSpPr/>
          <p:nvPr/>
        </p:nvSpPr>
        <p:spPr>
          <a:xfrm>
            <a:off x="838080" y="365040"/>
            <a:ext cx="10513800" cy="132372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CA" sz="4400" spc="-1" strike="noStrike">
                <a:solidFill>
                  <a:srgbClr val="000000"/>
                </a:solidFill>
                <a:latin typeface="Calibri Light"/>
                <a:ea typeface="DejaVu Sans"/>
              </a:rPr>
              <a:t>How does BC’s Medical Protection Act relate to the Canada Health Act?</a:t>
            </a:r>
            <a:endParaRPr b="0" lang="en-CA" sz="4400" spc="-1" strike="noStrike">
              <a:latin typeface="Arial"/>
            </a:endParaRPr>
          </a:p>
        </p:txBody>
      </p:sp>
      <p:graphicFrame>
        <p:nvGraphicFramePr>
          <p:cNvPr id="1" name="Diagram1"/>
          <p:cNvGraphicFramePr/>
          <p:nvPr>
            <p:extLst>
              <p:ext uri="{D42A27DB-BD31-4B8C-83A1-F6EECF244321}">
                <p14:modId xmlns:p14="http://schemas.microsoft.com/office/powerpoint/2010/main" val="2741572892"/>
              </p:ext>
            </p:extLst>
          </p:nvPr>
        </p:nvGraphicFramePr>
        <p:xfrm>
          <a:off x="838080" y="1825560"/>
          <a:ext cx="10513800" cy="43495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686880" y="591480"/>
            <a:ext cx="3353760" cy="55825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4100" spc="-1" strike="noStrike">
                <a:solidFill>
                  <a:srgbClr val="ffffff"/>
                </a:solidFill>
                <a:latin typeface="Calibri Light"/>
                <a:ea typeface="DejaVu Sans"/>
              </a:rPr>
              <a:t>About the BCHC</a:t>
            </a:r>
            <a:endParaRPr b="0" lang="en-CA" sz="4100" spc="-1" strike="noStrike">
              <a:latin typeface="Arial"/>
            </a:endParaRPr>
          </a:p>
        </p:txBody>
      </p:sp>
      <p:sp>
        <p:nvSpPr>
          <p:cNvPr id="108" name="CustomShape 2"/>
          <p:cNvSpPr/>
          <p:nvPr/>
        </p:nvSpPr>
        <p:spPr>
          <a:xfrm>
            <a:off x="0" y="0"/>
            <a:ext cx="4165560" cy="6856560"/>
          </a:xfrm>
          <a:custGeom>
            <a:avLst/>
            <a:gdLst/>
            <a:ah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109" name="" descr=""/>
          <p:cNvPicPr/>
          <p:nvPr/>
        </p:nvPicPr>
        <p:blipFill>
          <a:blip r:embed="rId1"/>
          <a:stretch/>
        </p:blipFill>
        <p:spPr>
          <a:xfrm>
            <a:off x="144360" y="6264360"/>
            <a:ext cx="1550880" cy="429480"/>
          </a:xfrm>
          <a:prstGeom prst="rect">
            <a:avLst/>
          </a:prstGeom>
          <a:ln>
            <a:noFill/>
          </a:ln>
        </p:spPr>
      </p:pic>
      <p:sp>
        <p:nvSpPr>
          <p:cNvPr id="110" name="CustomShape 3"/>
          <p:cNvSpPr/>
          <p:nvPr/>
        </p:nvSpPr>
        <p:spPr>
          <a:xfrm>
            <a:off x="252000" y="3067920"/>
            <a:ext cx="3670560" cy="2150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CA" sz="4800" spc="-1" strike="noStrike">
                <a:solidFill>
                  <a:srgbClr val="ffffff"/>
                </a:solidFill>
                <a:latin typeface="Frutiger LT Std"/>
                <a:ea typeface="DejaVu Sans"/>
              </a:rPr>
              <a:t>If we lose...</a:t>
            </a:r>
            <a:endParaRPr b="0" lang="en-CA" sz="4800" spc="-1" strike="noStrike">
              <a:latin typeface="Arial"/>
            </a:endParaRPr>
          </a:p>
        </p:txBody>
      </p:sp>
      <p:sp>
        <p:nvSpPr>
          <p:cNvPr id="111" name="CustomShape 4"/>
          <p:cNvSpPr/>
          <p:nvPr/>
        </p:nvSpPr>
        <p:spPr>
          <a:xfrm>
            <a:off x="4828680" y="396000"/>
            <a:ext cx="6278040" cy="1654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CA" sz="3300" spc="-1" strike="noStrike">
                <a:solidFill>
                  <a:srgbClr val="44546a"/>
                </a:solidFill>
                <a:latin typeface="Calibri Light"/>
                <a:ea typeface="DejaVu Sans"/>
              </a:rPr>
              <a:t>Canada’s Medicare system will transform into a US-style system</a:t>
            </a:r>
            <a:r>
              <a:rPr b="0" lang="en-US" sz="3300" spc="-1" strike="noStrike">
                <a:solidFill>
                  <a:srgbClr val="44546a"/>
                </a:solidFill>
                <a:latin typeface="Calibri Light"/>
                <a:ea typeface="DejaVu Sans"/>
              </a:rPr>
              <a:t>:</a:t>
            </a:r>
            <a:endParaRPr b="0" lang="en-CA" sz="3300" spc="-1" strike="noStrike">
              <a:latin typeface="Arial"/>
            </a:endParaRPr>
          </a:p>
        </p:txBody>
      </p:sp>
      <p:sp>
        <p:nvSpPr>
          <p:cNvPr id="112" name="CustomShape 5"/>
          <p:cNvSpPr/>
          <p:nvPr/>
        </p:nvSpPr>
        <p:spPr>
          <a:xfrm>
            <a:off x="4824000" y="2239920"/>
            <a:ext cx="6277680" cy="4143600"/>
          </a:xfrm>
          <a:prstGeom prst="rect">
            <a:avLst/>
          </a:prstGeom>
          <a:noFill/>
          <a:ln>
            <a:noFill/>
          </a:ln>
        </p:spPr>
        <p:style>
          <a:lnRef idx="0"/>
          <a:fillRef idx="0"/>
          <a:effectRef idx="0"/>
          <a:fontRef idx="minor"/>
        </p:style>
        <p:txBody>
          <a:bodyPr lIns="90000" rIns="90000" tIns="45000" bIns="45000" anchor="ctr">
            <a:normAutofit/>
          </a:bodyPr>
          <a:p>
            <a:pPr marL="228600" indent="-226800">
              <a:lnSpc>
                <a:spcPct val="90000"/>
              </a:lnSpc>
              <a:spcBef>
                <a:spcPts val="1001"/>
              </a:spcBef>
              <a:buClr>
                <a:srgbClr val="44546a"/>
              </a:buClr>
              <a:buFont typeface="Arial"/>
              <a:buChar char="•"/>
            </a:pPr>
            <a:r>
              <a:rPr b="0" lang="en-CA" sz="1800" spc="-1" strike="noStrike">
                <a:solidFill>
                  <a:srgbClr val="44546a"/>
                </a:solidFill>
                <a:latin typeface="Calibri"/>
                <a:ea typeface="DejaVu Sans"/>
              </a:rPr>
              <a:t>We share a border with the U.S</a:t>
            </a:r>
            <a:endParaRPr b="0" lang="en-CA" sz="1800" spc="-1" strike="noStrike">
              <a:latin typeface="Arial"/>
            </a:endParaRPr>
          </a:p>
          <a:p>
            <a:pPr marL="228600" indent="-226800">
              <a:lnSpc>
                <a:spcPct val="90000"/>
              </a:lnSpc>
              <a:spcBef>
                <a:spcPts val="1001"/>
              </a:spcBef>
              <a:buClr>
                <a:srgbClr val="44546a"/>
              </a:buClr>
              <a:buFont typeface="Arial"/>
              <a:buChar char="•"/>
            </a:pPr>
            <a:r>
              <a:rPr b="0" lang="en-CA" sz="1800" spc="-1" strike="noStrike">
                <a:solidFill>
                  <a:srgbClr val="44546a"/>
                </a:solidFill>
                <a:latin typeface="Calibri"/>
                <a:ea typeface="DejaVu Sans"/>
              </a:rPr>
              <a:t>Until the implementation of Canada’s single payer system the U.S. and Canadian health care financing systems were nearly identical. </a:t>
            </a:r>
            <a:endParaRPr b="0" lang="en-CA" sz="1800" spc="-1" strike="noStrike">
              <a:latin typeface="Arial"/>
            </a:endParaRPr>
          </a:p>
          <a:p>
            <a:pPr marL="228600" indent="-226800">
              <a:lnSpc>
                <a:spcPct val="90000"/>
              </a:lnSpc>
              <a:spcBef>
                <a:spcPts val="1001"/>
              </a:spcBef>
              <a:buClr>
                <a:srgbClr val="44546a"/>
              </a:buClr>
              <a:buFont typeface="Arial"/>
              <a:buChar char="•"/>
            </a:pPr>
            <a:r>
              <a:rPr b="0" lang="en-CA" sz="1800" spc="-1" strike="noStrike">
                <a:solidFill>
                  <a:srgbClr val="44546a"/>
                </a:solidFill>
                <a:latin typeface="Calibri"/>
                <a:ea typeface="DejaVu Sans"/>
              </a:rPr>
              <a:t>Canada’s doctors share a medical culture with U.S. doctors</a:t>
            </a:r>
            <a:endParaRPr b="0" lang="en-CA" sz="1800" spc="-1" strike="noStrike">
              <a:latin typeface="Arial"/>
            </a:endParaRPr>
          </a:p>
          <a:p>
            <a:pPr marL="228600" indent="-226800">
              <a:lnSpc>
                <a:spcPct val="90000"/>
              </a:lnSpc>
              <a:spcBef>
                <a:spcPts val="1001"/>
              </a:spcBef>
              <a:buClr>
                <a:srgbClr val="44546a"/>
              </a:buClr>
              <a:buFont typeface="Arial"/>
              <a:buChar char="•"/>
            </a:pPr>
            <a:r>
              <a:rPr b="0" lang="en-CA" sz="1800" spc="-1" strike="noStrike">
                <a:solidFill>
                  <a:srgbClr val="44546a"/>
                </a:solidFill>
                <a:latin typeface="Calibri"/>
                <a:ea typeface="DejaVu Sans"/>
              </a:rPr>
              <a:t>USMCA </a:t>
            </a:r>
            <a:r>
              <a:rPr b="0" lang="en-US" sz="1800" spc="-1" strike="noStrike">
                <a:solidFill>
                  <a:srgbClr val="44546a"/>
                </a:solidFill>
                <a:latin typeface="Calibri"/>
                <a:ea typeface="DejaVu Sans"/>
              </a:rPr>
              <a:t>indicates that if private provision and insurance is allowed, U.S firms should be able to compete. </a:t>
            </a:r>
            <a:endParaRPr b="0" lang="en-CA" sz="1800" spc="-1" strike="noStrike">
              <a:latin typeface="Arial"/>
            </a:endParaRPr>
          </a:p>
          <a:p>
            <a:pPr marL="228600" indent="-226800">
              <a:lnSpc>
                <a:spcPct val="90000"/>
              </a:lnSpc>
              <a:spcBef>
                <a:spcPts val="1001"/>
              </a:spcBef>
              <a:buClr>
                <a:srgbClr val="44546a"/>
              </a:buClr>
              <a:buFont typeface="Arial"/>
              <a:buChar char="•"/>
            </a:pPr>
            <a:r>
              <a:rPr b="0" lang="en-US" sz="1800" spc="-1" strike="noStrike">
                <a:solidFill>
                  <a:srgbClr val="44546a"/>
                </a:solidFill>
                <a:latin typeface="Calibri"/>
                <a:ea typeface="DejaVu Sans"/>
              </a:rPr>
              <a:t>American health care companies spent nearly $568 million on lobbying in 2018 alone more than any other industry in the US.</a:t>
            </a:r>
            <a:endParaRPr b="0" lang="en-CA" sz="1800" spc="-1" strike="noStrike">
              <a:latin typeface="Arial"/>
            </a:endParaRPr>
          </a:p>
          <a:p>
            <a:pPr marL="228600" indent="-226800">
              <a:lnSpc>
                <a:spcPct val="90000"/>
              </a:lnSpc>
              <a:spcBef>
                <a:spcPts val="1001"/>
              </a:spcBef>
              <a:buClr>
                <a:srgbClr val="44546a"/>
              </a:buClr>
              <a:buFont typeface="Arial"/>
              <a:buChar char="•"/>
            </a:pPr>
            <a:r>
              <a:rPr b="0" lang="en-US" sz="1800" spc="-1" strike="noStrike">
                <a:solidFill>
                  <a:srgbClr val="44546a"/>
                </a:solidFill>
                <a:latin typeface="Calibri"/>
                <a:ea typeface="DejaVu Sans"/>
              </a:rPr>
              <a:t>Weight of Canadian and international research clearly shows that private financing increases wait times for those waiting in the public system.</a:t>
            </a:r>
            <a:endParaRPr b="0" lang="en-CA" sz="1800" spc="-1" strike="noStrike">
              <a:latin typeface="Arial"/>
            </a:endParaRPr>
          </a:p>
          <a:p>
            <a:pPr>
              <a:lnSpc>
                <a:spcPct val="90000"/>
              </a:lnSpc>
              <a:spcBef>
                <a:spcPts val="1001"/>
              </a:spcBef>
            </a:pPr>
            <a:endParaRPr b="0" lang="en-CA" sz="1800" spc="-1" strike="noStrike">
              <a:latin typeface="Arial"/>
            </a:endParaRPr>
          </a:p>
          <a:p>
            <a:pPr>
              <a:lnSpc>
                <a:spcPct val="90000"/>
              </a:lnSpc>
              <a:spcBef>
                <a:spcPts val="1001"/>
              </a:spcBef>
            </a:pPr>
            <a:endParaRPr b="0" lang="en-CA"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flipV="1">
            <a:off x="7582320" y="2452320"/>
            <a:ext cx="4081680" cy="4081680"/>
          </a:xfrm>
          <a:prstGeom prst="arc">
            <a:avLst>
              <a:gd name="adj1" fmla="val 16200000"/>
              <a:gd name="adj2" fmla="val 0"/>
            </a:avLst>
          </a:prstGeom>
          <a:noFill/>
          <a:ln cap="rnd" w="127080">
            <a:solidFill>
              <a:schemeClr val="accent4"/>
            </a:solidFill>
            <a:prstDash val="dash"/>
          </a:ln>
        </p:spPr>
        <p:style>
          <a:lnRef idx="1">
            <a:schemeClr val="accent1"/>
          </a:lnRef>
          <a:fillRef idx="0">
            <a:schemeClr val="accent1"/>
          </a:fillRef>
          <a:effectRef idx="0">
            <a:schemeClr val="accent1"/>
          </a:effectRef>
          <a:fontRef idx="minor"/>
        </p:style>
      </p:sp>
      <p:sp>
        <p:nvSpPr>
          <p:cNvPr id="114" name="CustomShape 2"/>
          <p:cNvSpPr/>
          <p:nvPr/>
        </p:nvSpPr>
        <p:spPr>
          <a:xfrm>
            <a:off x="2880" y="4320"/>
            <a:ext cx="12185640" cy="685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15" name="CustomShape 3"/>
          <p:cNvSpPr/>
          <p:nvPr/>
        </p:nvSpPr>
        <p:spPr>
          <a:xfrm>
            <a:off x="686880" y="591480"/>
            <a:ext cx="3353760" cy="55825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4100" spc="-1" strike="noStrike">
                <a:solidFill>
                  <a:srgbClr val="ffffff"/>
                </a:solidFill>
                <a:latin typeface="Calibri Light"/>
                <a:ea typeface="DejaVu Sans"/>
              </a:rPr>
              <a:t>About the BCHC</a:t>
            </a:r>
            <a:endParaRPr b="0" lang="en-CA" sz="4100" spc="-1" strike="noStrike">
              <a:latin typeface="Arial"/>
            </a:endParaRPr>
          </a:p>
        </p:txBody>
      </p:sp>
      <p:sp>
        <p:nvSpPr>
          <p:cNvPr id="116" name="CustomShape 4"/>
          <p:cNvSpPr/>
          <p:nvPr/>
        </p:nvSpPr>
        <p:spPr>
          <a:xfrm>
            <a:off x="0" y="0"/>
            <a:ext cx="4165560" cy="6874560"/>
          </a:xfrm>
          <a:custGeom>
            <a:avLst/>
            <a:gdLst/>
            <a:ah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117" name="" descr=""/>
          <p:cNvPicPr/>
          <p:nvPr/>
        </p:nvPicPr>
        <p:blipFill>
          <a:blip r:embed="rId1"/>
          <a:stretch/>
        </p:blipFill>
        <p:spPr>
          <a:xfrm>
            <a:off x="144360" y="6264360"/>
            <a:ext cx="1550880" cy="429480"/>
          </a:xfrm>
          <a:prstGeom prst="rect">
            <a:avLst/>
          </a:prstGeom>
          <a:ln>
            <a:noFill/>
          </a:ln>
        </p:spPr>
      </p:pic>
      <p:sp>
        <p:nvSpPr>
          <p:cNvPr id="118" name="CustomShape 5"/>
          <p:cNvSpPr/>
          <p:nvPr/>
        </p:nvSpPr>
        <p:spPr>
          <a:xfrm>
            <a:off x="288000" y="2808000"/>
            <a:ext cx="3670560" cy="2150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CA" sz="4800" spc="-1" strike="noStrike">
                <a:solidFill>
                  <a:srgbClr val="ffffff"/>
                </a:solidFill>
                <a:latin typeface="Frutiger LT Std"/>
                <a:ea typeface="DejaVu Sans"/>
              </a:rPr>
              <a:t>The Decision</a:t>
            </a:r>
            <a:endParaRPr b="0" lang="en-CA" sz="4800" spc="-1" strike="noStrike">
              <a:latin typeface="Arial"/>
            </a:endParaRPr>
          </a:p>
        </p:txBody>
      </p:sp>
      <p:sp>
        <p:nvSpPr>
          <p:cNvPr id="119" name="CustomShape 6"/>
          <p:cNvSpPr/>
          <p:nvPr/>
        </p:nvSpPr>
        <p:spPr>
          <a:xfrm>
            <a:off x="4464000" y="289800"/>
            <a:ext cx="7272000" cy="6261120"/>
          </a:xfrm>
          <a:prstGeom prst="rect">
            <a:avLst/>
          </a:prstGeom>
          <a:solidFill>
            <a:srgbClr val="02afab"/>
          </a:solidFill>
          <a:ln>
            <a:noFill/>
          </a:ln>
        </p:spPr>
        <p:style>
          <a:lnRef idx="0"/>
          <a:fillRef idx="0"/>
          <a:effectRef idx="0"/>
          <a:fontRef idx="minor"/>
        </p:style>
        <p:txBody>
          <a:bodyPr lIns="90000" rIns="90000" tIns="45000" bIns="45000">
            <a:noAutofit/>
          </a:bodyPr>
          <a:p>
            <a:pPr>
              <a:lnSpc>
                <a:spcPct val="150000"/>
              </a:lnSpc>
            </a:pPr>
            <a:r>
              <a:rPr b="1" lang="en-CA" sz="2200" spc="-1" strike="noStrike">
                <a:solidFill>
                  <a:srgbClr val="ffffff"/>
                </a:solidFill>
                <a:latin typeface="Frutiger LT Std"/>
                <a:ea typeface="DejaVu Sans"/>
              </a:rPr>
              <a:t>[15] “...the introduction of duplicative private healthcare would increase demand for public care, reduce the capacity of the public system to offer medical care, increase the public system’s costs, create perverse incentives for physicians, increase the risk of ethical lapses related to conflicts between the private and public practices of physicians, undermine political support for the public system, and exacerbate inequity in access to medically necessary care. Indeed, it would create a second tier of preferential healthcare where access is contingent on a person’s ability to pay.” </a:t>
            </a:r>
            <a:endParaRPr b="0" lang="en-CA" sz="2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flipV="1">
            <a:off x="7582320" y="2452320"/>
            <a:ext cx="4081680" cy="4081680"/>
          </a:xfrm>
          <a:prstGeom prst="arc">
            <a:avLst>
              <a:gd name="adj1" fmla="val 16200000"/>
              <a:gd name="adj2" fmla="val 0"/>
            </a:avLst>
          </a:prstGeom>
          <a:noFill/>
          <a:ln cap="rnd" w="127080">
            <a:solidFill>
              <a:schemeClr val="accent4"/>
            </a:solidFill>
            <a:prstDash val="dash"/>
          </a:ln>
        </p:spPr>
        <p:style>
          <a:lnRef idx="1">
            <a:schemeClr val="accent1"/>
          </a:lnRef>
          <a:fillRef idx="0">
            <a:schemeClr val="accent1"/>
          </a:fillRef>
          <a:effectRef idx="0">
            <a:schemeClr val="accent1"/>
          </a:effectRef>
          <a:fontRef idx="minor"/>
        </p:style>
      </p:sp>
      <p:sp>
        <p:nvSpPr>
          <p:cNvPr id="121" name="CustomShape 2"/>
          <p:cNvSpPr/>
          <p:nvPr/>
        </p:nvSpPr>
        <p:spPr>
          <a:xfrm>
            <a:off x="2880" y="4320"/>
            <a:ext cx="12185640" cy="685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2" name="CustomShape 3"/>
          <p:cNvSpPr/>
          <p:nvPr/>
        </p:nvSpPr>
        <p:spPr>
          <a:xfrm>
            <a:off x="686880" y="591480"/>
            <a:ext cx="3353760" cy="55825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4100" spc="-1" strike="noStrike">
                <a:solidFill>
                  <a:srgbClr val="ffffff"/>
                </a:solidFill>
                <a:latin typeface="Calibri Light"/>
                <a:ea typeface="DejaVu Sans"/>
              </a:rPr>
              <a:t>About the BCHC</a:t>
            </a:r>
            <a:endParaRPr b="0" lang="en-CA" sz="4100" spc="-1" strike="noStrike">
              <a:latin typeface="Arial"/>
            </a:endParaRPr>
          </a:p>
        </p:txBody>
      </p:sp>
      <p:sp>
        <p:nvSpPr>
          <p:cNvPr id="123" name="CustomShape 4"/>
          <p:cNvSpPr/>
          <p:nvPr/>
        </p:nvSpPr>
        <p:spPr>
          <a:xfrm>
            <a:off x="0" y="0"/>
            <a:ext cx="4165560" cy="6874560"/>
          </a:xfrm>
          <a:custGeom>
            <a:avLst/>
            <a:gdLst/>
            <a:ah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124" name="" descr=""/>
          <p:cNvPicPr/>
          <p:nvPr/>
        </p:nvPicPr>
        <p:blipFill>
          <a:blip r:embed="rId1"/>
          <a:stretch/>
        </p:blipFill>
        <p:spPr>
          <a:xfrm>
            <a:off x="144360" y="6264360"/>
            <a:ext cx="1550880" cy="429480"/>
          </a:xfrm>
          <a:prstGeom prst="rect">
            <a:avLst/>
          </a:prstGeom>
          <a:ln>
            <a:noFill/>
          </a:ln>
        </p:spPr>
      </p:pic>
      <p:pic>
        <p:nvPicPr>
          <p:cNvPr id="125" name="" descr=""/>
          <p:cNvPicPr/>
          <p:nvPr/>
        </p:nvPicPr>
        <p:blipFill>
          <a:blip r:embed="rId2"/>
          <a:stretch/>
        </p:blipFill>
        <p:spPr>
          <a:xfrm>
            <a:off x="4320000" y="288000"/>
            <a:ext cx="7556760" cy="6334560"/>
          </a:xfrm>
          <a:prstGeom prst="rect">
            <a:avLst/>
          </a:prstGeom>
          <a:ln>
            <a:noFill/>
          </a:ln>
        </p:spPr>
      </p:pic>
      <p:sp>
        <p:nvSpPr>
          <p:cNvPr id="126" name="CustomShape 5"/>
          <p:cNvSpPr/>
          <p:nvPr/>
        </p:nvSpPr>
        <p:spPr>
          <a:xfrm>
            <a:off x="441000" y="2592000"/>
            <a:ext cx="4165560" cy="2150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CA" sz="4400" spc="-1" strike="noStrike">
                <a:solidFill>
                  <a:srgbClr val="ffffff"/>
                </a:solidFill>
                <a:latin typeface="Frutiger LT Std"/>
                <a:ea typeface="DejaVu Sans"/>
              </a:rPr>
              <a:t>Key Points</a:t>
            </a:r>
            <a:endParaRPr b="0" lang="en-CA" sz="4400" spc="-1" strike="noStrike">
              <a:latin typeface="Arial"/>
            </a:endParaRPr>
          </a:p>
          <a:p>
            <a:pPr>
              <a:lnSpc>
                <a:spcPct val="100000"/>
              </a:lnSpc>
            </a:pPr>
            <a:r>
              <a:rPr b="1" lang="en-CA" sz="4400" spc="-1" strike="noStrike">
                <a:solidFill>
                  <a:srgbClr val="ffffff"/>
                </a:solidFill>
                <a:latin typeface="Frutiger LT Std"/>
                <a:ea typeface="DejaVu Sans"/>
              </a:rPr>
              <a:t>in the</a:t>
            </a:r>
            <a:endParaRPr b="0" lang="en-CA" sz="4400" spc="-1" strike="noStrike">
              <a:latin typeface="Arial"/>
            </a:endParaRPr>
          </a:p>
          <a:p>
            <a:pPr>
              <a:lnSpc>
                <a:spcPct val="100000"/>
              </a:lnSpc>
            </a:pPr>
            <a:r>
              <a:rPr b="1" lang="en-CA" sz="4400" spc="-1" strike="noStrike">
                <a:solidFill>
                  <a:srgbClr val="ffffff"/>
                </a:solidFill>
                <a:latin typeface="Frutiger LT Std"/>
                <a:ea typeface="DejaVu Sans"/>
              </a:rPr>
              <a:t>Decision</a:t>
            </a:r>
            <a:endParaRPr b="0" lang="en-CA" sz="4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flipV="1">
            <a:off x="7582320" y="2452320"/>
            <a:ext cx="4081680" cy="4081680"/>
          </a:xfrm>
          <a:prstGeom prst="arc">
            <a:avLst>
              <a:gd name="adj1" fmla="val 16200000"/>
              <a:gd name="adj2" fmla="val 0"/>
            </a:avLst>
          </a:prstGeom>
          <a:noFill/>
          <a:ln cap="rnd" w="127080">
            <a:solidFill>
              <a:schemeClr val="accent4"/>
            </a:solidFill>
            <a:prstDash val="dash"/>
          </a:ln>
        </p:spPr>
        <p:style>
          <a:lnRef idx="1">
            <a:schemeClr val="accent1"/>
          </a:lnRef>
          <a:fillRef idx="0">
            <a:schemeClr val="accent1"/>
          </a:fillRef>
          <a:effectRef idx="0">
            <a:schemeClr val="accent1"/>
          </a:effectRef>
          <a:fontRef idx="minor"/>
        </p:style>
      </p:sp>
      <p:sp>
        <p:nvSpPr>
          <p:cNvPr id="128" name="CustomShape 2"/>
          <p:cNvSpPr/>
          <p:nvPr/>
        </p:nvSpPr>
        <p:spPr>
          <a:xfrm>
            <a:off x="2880" y="4320"/>
            <a:ext cx="12185640" cy="685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9" name="CustomShape 3"/>
          <p:cNvSpPr/>
          <p:nvPr/>
        </p:nvSpPr>
        <p:spPr>
          <a:xfrm>
            <a:off x="686880" y="591480"/>
            <a:ext cx="3353760" cy="558252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4100" spc="-1" strike="noStrike">
                <a:solidFill>
                  <a:srgbClr val="ffffff"/>
                </a:solidFill>
                <a:latin typeface="Calibri Light"/>
                <a:ea typeface="DejaVu Sans"/>
              </a:rPr>
              <a:t>About the BCHC</a:t>
            </a:r>
            <a:endParaRPr b="0" lang="en-CA" sz="4100" spc="-1" strike="noStrike">
              <a:latin typeface="Arial"/>
            </a:endParaRPr>
          </a:p>
        </p:txBody>
      </p:sp>
      <p:sp>
        <p:nvSpPr>
          <p:cNvPr id="130" name="CustomShape 4"/>
          <p:cNvSpPr/>
          <p:nvPr/>
        </p:nvSpPr>
        <p:spPr>
          <a:xfrm>
            <a:off x="0" y="0"/>
            <a:ext cx="4165560" cy="6874560"/>
          </a:xfrm>
          <a:custGeom>
            <a:avLst/>
            <a:gdLst/>
            <a:ah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131" name="" descr=""/>
          <p:cNvPicPr/>
          <p:nvPr/>
        </p:nvPicPr>
        <p:blipFill>
          <a:blip r:embed="rId1"/>
          <a:stretch/>
        </p:blipFill>
        <p:spPr>
          <a:xfrm>
            <a:off x="144360" y="6264360"/>
            <a:ext cx="1550880" cy="429480"/>
          </a:xfrm>
          <a:prstGeom prst="rect">
            <a:avLst/>
          </a:prstGeom>
          <a:ln>
            <a:noFill/>
          </a:ln>
        </p:spPr>
      </p:pic>
      <p:sp>
        <p:nvSpPr>
          <p:cNvPr id="132" name="CustomShape 5"/>
          <p:cNvSpPr/>
          <p:nvPr/>
        </p:nvSpPr>
        <p:spPr>
          <a:xfrm>
            <a:off x="432000" y="3096000"/>
            <a:ext cx="3670560" cy="2150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CA" sz="4800" spc="-1" strike="noStrike">
                <a:solidFill>
                  <a:srgbClr val="ffffff"/>
                </a:solidFill>
                <a:latin typeface="Frutiger LT Std"/>
                <a:ea typeface="DejaVu Sans"/>
              </a:rPr>
              <a:t>Impacts</a:t>
            </a:r>
            <a:endParaRPr b="0" lang="en-CA" sz="4800" spc="-1" strike="noStrike">
              <a:latin typeface="Arial"/>
            </a:endParaRPr>
          </a:p>
        </p:txBody>
      </p:sp>
      <p:pic>
        <p:nvPicPr>
          <p:cNvPr id="133" name="Picture 4_1" descr=""/>
          <p:cNvPicPr/>
          <p:nvPr/>
        </p:nvPicPr>
        <p:blipFill>
          <a:blip r:embed="rId2"/>
          <a:stretch/>
        </p:blipFill>
        <p:spPr>
          <a:xfrm>
            <a:off x="4583160" y="432000"/>
            <a:ext cx="3551400" cy="4672440"/>
          </a:xfrm>
          <a:prstGeom prst="rect">
            <a:avLst/>
          </a:prstGeom>
          <a:ln>
            <a:noFill/>
          </a:ln>
        </p:spPr>
      </p:pic>
      <p:pic>
        <p:nvPicPr>
          <p:cNvPr id="134" name="" descr=""/>
          <p:cNvPicPr/>
          <p:nvPr/>
        </p:nvPicPr>
        <p:blipFill>
          <a:blip r:embed="rId3"/>
          <a:stretch/>
        </p:blipFill>
        <p:spPr>
          <a:xfrm>
            <a:off x="8430480" y="3024000"/>
            <a:ext cx="3160080" cy="323856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c30e2d"/>
      </a:accent1>
      <a:accent2>
        <a:srgbClr val="c30e2d"/>
      </a:accent2>
      <a:accent3>
        <a:srgbClr val="a5a5a5"/>
      </a:accent3>
      <a:accent4>
        <a:srgbClr val="02afab"/>
      </a:accent4>
      <a:accent5>
        <a:srgbClr val="5b9bd5"/>
      </a:accent5>
      <a:accent6>
        <a:srgbClr val="02afab"/>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c30e2d"/>
      </a:accent1>
      <a:accent2>
        <a:srgbClr val="c30e2d"/>
      </a:accent2>
      <a:accent3>
        <a:srgbClr val="a5a5a5"/>
      </a:accent3>
      <a:accent4>
        <a:srgbClr val="02afab"/>
      </a:accent4>
      <a:accent5>
        <a:srgbClr val="5b9bd5"/>
      </a:accent5>
      <a:accent6>
        <a:srgbClr val="02afab"/>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1475</TotalTime>
  <Application>LibreOffice/6.4.4.2$MacOSX_X86_64 LibreOffice_project/3d775be2011f3886db32dfd395a6a6d1ca2630ff</Application>
  <Words>1084</Words>
  <Paragraphs>38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2020-06-25T18:24:52Z</dcterms:created>
  <dc:creator>Omar Chu</dc:creator>
  <dc:description/>
  <dc:language>en-CA</dc:language>
  <cp:lastModifiedBy/>
  <dcterms:modified xsi:type="dcterms:W3CDTF">2020-10-22T15:25:43Z</dcterms:modified>
  <cp:revision>38</cp:revision>
  <dc:subject/>
  <dc:title>Public Health Care on Trial: Preparing for the Cambie Ruling</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12</vt:i4>
  </property>
</Properties>
</file>