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62" r:id="rId4"/>
    <p:sldId id="298" r:id="rId5"/>
    <p:sldId id="263" r:id="rId6"/>
    <p:sldId id="299" r:id="rId7"/>
    <p:sldId id="264" r:id="rId8"/>
    <p:sldId id="292" r:id="rId9"/>
    <p:sldId id="265" r:id="rId10"/>
    <p:sldId id="293" r:id="rId11"/>
    <p:sldId id="266" r:id="rId12"/>
    <p:sldId id="294" r:id="rId13"/>
    <p:sldId id="267" r:id="rId14"/>
    <p:sldId id="295" r:id="rId15"/>
    <p:sldId id="268" r:id="rId16"/>
    <p:sldId id="296" r:id="rId17"/>
    <p:sldId id="269" r:id="rId18"/>
    <p:sldId id="297" r:id="rId19"/>
    <p:sldId id="270" r:id="rId20"/>
    <p:sldId id="271" r:id="rId21"/>
    <p:sldId id="259" r:id="rId22"/>
    <p:sldId id="260" r:id="rId23"/>
    <p:sldId id="261" r:id="rId24"/>
    <p:sldId id="272" r:id="rId25"/>
    <p:sldId id="273" r:id="rId26"/>
    <p:sldId id="274" r:id="rId27"/>
    <p:sldId id="275" r:id="rId28"/>
    <p:sldId id="300" r:id="rId29"/>
    <p:sldId id="301" r:id="rId30"/>
    <p:sldId id="276" r:id="rId31"/>
    <p:sldId id="27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bara Gander" initials="BG" lastIdx="1" clrIdx="0">
    <p:extLst>
      <p:ext uri="{19B8F6BF-5375-455C-9EA6-DF929625EA0E}">
        <p15:presenceInfo xmlns:p15="http://schemas.microsoft.com/office/powerpoint/2012/main" userId="S::bgander@willdavidson.ca::4270a886-20fb-4eec-aa11-317df5653ec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48" d="100"/>
          <a:sy n="48" d="100"/>
        </p:scale>
        <p:origin x="78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4B2EB-3D3E-4FA9-812C-CBC5BE34E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D4C8A-F200-46F1-A8A5-C465A394D2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F2B9D-CCF0-4F69-A8F3-6670F3976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264B-E99D-4E16-B33A-9753499479BB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FCE07-6F62-4DE2-A109-7DB44477A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D2CAA-50CF-4682-8691-B8F88F03D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957E-3954-4C2E-91C7-FBED8C7D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38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72420-E120-4E99-B4B5-77CC28BD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2EAC0-7CC9-42E3-A89E-9908A136B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BA5E4-B8D1-4650-9CB3-FA1E99616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264B-E99D-4E16-B33A-9753499479BB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38805-FEC9-44F7-A770-0202ABF29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D287-9073-49FE-82F0-B4661CC77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957E-3954-4C2E-91C7-FBED8C7D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59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0F2DD-6263-4A2C-9FBD-1E2782079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400D0B-A0F6-4C56-AEDF-4D1493BDF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FD403-0B70-47EB-832F-1205D7C16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264B-E99D-4E16-B33A-9753499479BB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4A69D-F2CB-4F02-AFAA-32D827748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C72C-9DA2-40B2-A05B-17FD4B33B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957E-3954-4C2E-91C7-FBED8C7D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6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A1EDC-A96D-4C6B-9D01-F99E1F2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94E8A-5A75-406D-9C97-44D03CDA51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B42757-CE13-4CE9-A025-BBE39BBEE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037EAA-3E3D-4CDB-BA05-65EB1ED88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264B-E99D-4E16-B33A-9753499479BB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5C601-1580-4A54-9164-47268D99B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DF3B0-DFE7-4954-930C-FE7F545A4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957E-3954-4C2E-91C7-FBED8C7D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92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E55AE-EEBF-449D-87CD-72058AC02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DCD7E-AF06-4BBD-A711-C03A76F8B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43BC99-D067-46CC-8E3C-70A283F1AC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C9A6B-4106-4CDE-BBD6-DF2DBFC724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8BC32D-1493-406E-8F8C-74838E98EA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78A04B-8C4E-4864-9788-2056E475D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264B-E99D-4E16-B33A-9753499479BB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740650-16EB-4A63-99CB-547548CEB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BDE552-337A-49D7-8441-1F6CA874B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957E-3954-4C2E-91C7-FBED8C7D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8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15440-2FEC-440B-87C1-D740E0191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6B92AF-B4B6-47F2-99E3-372D2032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264B-E99D-4E16-B33A-9753499479BB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7FDAA-0E03-42A5-BB75-A6B832715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87AB03-4538-4CCE-86AB-43BB592C0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957E-3954-4C2E-91C7-FBED8C7D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107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668976-41A9-4314-A9DA-B60F5E9A6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264B-E99D-4E16-B33A-9753499479BB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7B4415-E2E9-4742-B4BF-FAB494783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58677C-516C-4B89-9002-9DB51BA69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957E-3954-4C2E-91C7-FBED8C7D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5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7A8D7-33F3-4CDE-B63A-2AE922D10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EC4C2-B745-47DC-9EE7-C8F01D7EC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DC684-2B62-4007-8986-3C952BBC7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FC212F-72C4-4B36-B84A-0D785ECAB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264B-E99D-4E16-B33A-9753499479BB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779CE-49E3-49DF-9BBC-7DFB90058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9B024A-7368-4A6E-8AEC-86C5B66DB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957E-3954-4C2E-91C7-FBED8C7D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27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CB5D-CA44-4BE2-A92C-4F0C93167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51A651-217F-4E75-A43F-C20D87AAB4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EB8C3-7539-410C-84E1-246C14846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35DCDB-6809-4872-A825-013B6907A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264B-E99D-4E16-B33A-9753499479BB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1218A-265C-4B19-8CEE-B43D694E4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C6F5F2-DA52-4B08-9079-320A5D29B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957E-3954-4C2E-91C7-FBED8C7D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700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2F613-AFEB-4BE9-9B5D-B565574A9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0428EA-9C20-4DC2-9A4D-16FF6B7A4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72309-2805-444B-BBD5-418BEE573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264B-E99D-4E16-B33A-9753499479BB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1264D-841A-45DA-9E3A-98042EC92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B3C62-E615-4C50-B2D2-EBBE76466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957E-3954-4C2E-91C7-FBED8C7D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482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4E33BE-B6D3-4B4F-8236-DE004F45E9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B65C1-7F73-4F4C-A9BA-CBF2A8092F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A7FFE-6364-4362-AE4E-63A2750B0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264B-E99D-4E16-B33A-9753499479BB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7029F-38E3-41FB-9C2A-BCBFF4E35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AB1FE-047A-4BCE-953E-0495ADA29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957E-3954-4C2E-91C7-FBED8C7D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14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B32B26-CE7D-4A6C-89AB-8A673EA55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10D1E-04C9-485B-B849-BAAB93C99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E4A6F-677B-400E-8D65-868C4C600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E264B-E99D-4E16-B33A-9753499479BB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859D2-501A-4360-B485-8342A3C0AB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8B3CE-AC9A-45F3-9868-46EBB9E510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6957E-3954-4C2E-91C7-FBED8C7D3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2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image" Target="../media/image3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3.xml"/><Relationship Id="rId7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image" Target="../media/image3.png"/><Relationship Id="rId10" Type="http://schemas.openxmlformats.org/officeDocument/2006/relationships/image" Target="../media/image50.png"/><Relationship Id="rId4" Type="http://schemas.openxmlformats.org/officeDocument/2006/relationships/image" Target="../media/image27.png"/><Relationship Id="rId9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1.png"/><Relationship Id="rId3" Type="http://schemas.openxmlformats.org/officeDocument/2006/relationships/slide" Target="slide3.xml"/><Relationship Id="rId7" Type="http://schemas.openxmlformats.org/officeDocument/2006/relationships/image" Target="../media/image31.png"/><Relationship Id="rId12" Type="http://schemas.openxmlformats.org/officeDocument/2006/relationships/slide" Target="slide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50.png"/><Relationship Id="rId4" Type="http://schemas.openxmlformats.org/officeDocument/2006/relationships/image" Target="../media/image27.png"/><Relationship Id="rId9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1.png"/><Relationship Id="rId3" Type="http://schemas.openxmlformats.org/officeDocument/2006/relationships/slide" Target="slide3.xml"/><Relationship Id="rId7" Type="http://schemas.openxmlformats.org/officeDocument/2006/relationships/image" Target="../media/image31.png"/><Relationship Id="rId12" Type="http://schemas.openxmlformats.org/officeDocument/2006/relationships/slide" Target="slide9.xml"/><Relationship Id="rId2" Type="http://schemas.openxmlformats.org/officeDocument/2006/relationships/image" Target="../media/image2.png"/><Relationship Id="rId16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slide" Target="slide11.xml"/><Relationship Id="rId10" Type="http://schemas.openxmlformats.org/officeDocument/2006/relationships/image" Target="../media/image50.png"/><Relationship Id="rId4" Type="http://schemas.openxmlformats.org/officeDocument/2006/relationships/image" Target="../media/image27.png"/><Relationship Id="rId9" Type="http://schemas.openxmlformats.org/officeDocument/2006/relationships/slide" Target="slide7.xml"/><Relationship Id="rId1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1.png"/><Relationship Id="rId18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image" Target="../media/image31.png"/><Relationship Id="rId12" Type="http://schemas.openxmlformats.org/officeDocument/2006/relationships/slide" Target="slide9.xml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slide" Target="slide11.xml"/><Relationship Id="rId10" Type="http://schemas.openxmlformats.org/officeDocument/2006/relationships/image" Target="../media/image50.png"/><Relationship Id="rId19" Type="http://schemas.openxmlformats.org/officeDocument/2006/relationships/image" Target="../media/image110.png"/><Relationship Id="rId4" Type="http://schemas.openxmlformats.org/officeDocument/2006/relationships/image" Target="../media/image27.png"/><Relationship Id="rId9" Type="http://schemas.openxmlformats.org/officeDocument/2006/relationships/slide" Target="slide7.xml"/><Relationship Id="rId1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.png"/><Relationship Id="rId18" Type="http://schemas.openxmlformats.org/officeDocument/2006/relationships/slide" Target="slide13.xml"/><Relationship Id="rId3" Type="http://schemas.openxmlformats.org/officeDocument/2006/relationships/slide" Target="slide3.xml"/><Relationship Id="rId21" Type="http://schemas.openxmlformats.org/officeDocument/2006/relationships/slide" Target="slide15.xml"/><Relationship Id="rId7" Type="http://schemas.openxmlformats.org/officeDocument/2006/relationships/image" Target="../media/image26.png"/><Relationship Id="rId12" Type="http://schemas.openxmlformats.org/officeDocument/2006/relationships/slide" Target="slide9.xml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openxmlformats.org/officeDocument/2006/relationships/image" Target="../media/image90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slide" Target="slide11.xml"/><Relationship Id="rId10" Type="http://schemas.openxmlformats.org/officeDocument/2006/relationships/image" Target="../media/image50.png"/><Relationship Id="rId19" Type="http://schemas.openxmlformats.org/officeDocument/2006/relationships/image" Target="../media/image110.png"/><Relationship Id="rId4" Type="http://schemas.openxmlformats.org/officeDocument/2006/relationships/image" Target="../media/image27.png"/><Relationship Id="rId9" Type="http://schemas.openxmlformats.org/officeDocument/2006/relationships/slide" Target="slide7.xml"/><Relationship Id="rId14" Type="http://schemas.openxmlformats.org/officeDocument/2006/relationships/image" Target="../media/image9.png"/><Relationship Id="rId22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.png"/><Relationship Id="rId18" Type="http://schemas.openxmlformats.org/officeDocument/2006/relationships/slide" Target="slide13.xml"/><Relationship Id="rId3" Type="http://schemas.openxmlformats.org/officeDocument/2006/relationships/slide" Target="slide3.xml"/><Relationship Id="rId21" Type="http://schemas.openxmlformats.org/officeDocument/2006/relationships/slide" Target="slide15.xml"/><Relationship Id="rId7" Type="http://schemas.openxmlformats.org/officeDocument/2006/relationships/image" Target="../media/image26.png"/><Relationship Id="rId12" Type="http://schemas.openxmlformats.org/officeDocument/2006/relationships/slide" Target="slide9.xml"/><Relationship Id="rId17" Type="http://schemas.openxmlformats.org/officeDocument/2006/relationships/image" Target="../media/image11.png"/><Relationship Id="rId25" Type="http://schemas.openxmlformats.org/officeDocument/2006/relationships/image" Target="../media/image150.png"/><Relationship Id="rId2" Type="http://schemas.openxmlformats.org/officeDocument/2006/relationships/image" Target="../media/image2.png"/><Relationship Id="rId16" Type="http://schemas.openxmlformats.org/officeDocument/2006/relationships/image" Target="../media/image90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image" Target="../media/image7.png"/><Relationship Id="rId24" Type="http://schemas.openxmlformats.org/officeDocument/2006/relationships/slide" Target="slide17.xml"/><Relationship Id="rId5" Type="http://schemas.openxmlformats.org/officeDocument/2006/relationships/image" Target="../media/image3.png"/><Relationship Id="rId15" Type="http://schemas.openxmlformats.org/officeDocument/2006/relationships/slide" Target="slide11.xml"/><Relationship Id="rId23" Type="http://schemas.openxmlformats.org/officeDocument/2006/relationships/image" Target="../media/image15.png"/><Relationship Id="rId10" Type="http://schemas.openxmlformats.org/officeDocument/2006/relationships/image" Target="../media/image30.png"/><Relationship Id="rId19" Type="http://schemas.openxmlformats.org/officeDocument/2006/relationships/image" Target="../media/image6.png"/><Relationship Id="rId4" Type="http://schemas.openxmlformats.org/officeDocument/2006/relationships/image" Target="../media/image27.png"/><Relationship Id="rId9" Type="http://schemas.openxmlformats.org/officeDocument/2006/relationships/slide" Target="slide7.xml"/><Relationship Id="rId14" Type="http://schemas.openxmlformats.org/officeDocument/2006/relationships/image" Target="../media/image9.png"/><Relationship Id="rId22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00.png"/><Relationship Id="rId18" Type="http://schemas.openxmlformats.org/officeDocument/2006/relationships/slide" Target="slide13.xml"/><Relationship Id="rId26" Type="http://schemas.openxmlformats.org/officeDocument/2006/relationships/image" Target="../media/image25.png"/><Relationship Id="rId3" Type="http://schemas.openxmlformats.org/officeDocument/2006/relationships/slide" Target="slide3.xml"/><Relationship Id="rId21" Type="http://schemas.openxmlformats.org/officeDocument/2006/relationships/slide" Target="slide15.xml"/><Relationship Id="rId7" Type="http://schemas.openxmlformats.org/officeDocument/2006/relationships/image" Target="../media/image180.png"/><Relationship Id="rId12" Type="http://schemas.openxmlformats.org/officeDocument/2006/relationships/slide" Target="slide9.xml"/><Relationship Id="rId17" Type="http://schemas.openxmlformats.org/officeDocument/2006/relationships/image" Target="../media/image22.png"/><Relationship Id="rId25" Type="http://schemas.openxmlformats.org/officeDocument/2006/relationships/image" Target="../media/image240.png"/><Relationship Id="rId2" Type="http://schemas.openxmlformats.org/officeDocument/2006/relationships/image" Target="../media/image17.png"/><Relationship Id="rId16" Type="http://schemas.openxmlformats.org/officeDocument/2006/relationships/image" Target="../media/image21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image" Target="../media/image20.png"/><Relationship Id="rId24" Type="http://schemas.openxmlformats.org/officeDocument/2006/relationships/slide" Target="slide17.xml"/><Relationship Id="rId5" Type="http://schemas.openxmlformats.org/officeDocument/2006/relationships/image" Target="../media/image18.png"/><Relationship Id="rId15" Type="http://schemas.openxmlformats.org/officeDocument/2006/relationships/slide" Target="slide11.xml"/><Relationship Id="rId23" Type="http://schemas.openxmlformats.org/officeDocument/2006/relationships/image" Target="../media/image24.png"/><Relationship Id="rId28" Type="http://schemas.openxmlformats.org/officeDocument/2006/relationships/image" Target="../media/image250.png"/><Relationship Id="rId10" Type="http://schemas.openxmlformats.org/officeDocument/2006/relationships/image" Target="../media/image190.png"/><Relationship Id="rId19" Type="http://schemas.openxmlformats.org/officeDocument/2006/relationships/image" Target="../media/image220.png"/><Relationship Id="rId4" Type="http://schemas.openxmlformats.org/officeDocument/2006/relationships/image" Target="../media/image170.png"/><Relationship Id="rId9" Type="http://schemas.openxmlformats.org/officeDocument/2006/relationships/slide" Target="slide7.xml"/><Relationship Id="rId14" Type="http://schemas.openxmlformats.org/officeDocument/2006/relationships/image" Target="../media/image21.png"/><Relationship Id="rId22" Type="http://schemas.openxmlformats.org/officeDocument/2006/relationships/image" Target="../media/image230.png"/><Relationship Id="rId27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10" Type="http://schemas.openxmlformats.org/officeDocument/2006/relationships/image" Target="../media/image35.jpg"/><Relationship Id="rId4" Type="http://schemas.openxmlformats.org/officeDocument/2006/relationships/image" Target="../media/image29.jpg"/><Relationship Id="rId9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D3AA69-1EF5-4754-BF6F-8AC658858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093788"/>
            <a:ext cx="10506455" cy="2967208"/>
          </a:xfrm>
        </p:spPr>
        <p:txBody>
          <a:bodyPr>
            <a:normAutofit/>
          </a:bodyPr>
          <a:lstStyle/>
          <a:p>
            <a:pPr algn="l"/>
            <a:r>
              <a:rPr lang="en-CA" sz="6800" b="1" dirty="0"/>
              <a:t>Human Rights, Discrimination Against the Elderly and</a:t>
            </a:r>
            <a:br>
              <a:rPr lang="en-CA" sz="6800" b="1" dirty="0"/>
            </a:br>
            <a:r>
              <a:rPr lang="en-CA" sz="6800" b="1" dirty="0"/>
              <a:t>Ontario Health Cuts</a:t>
            </a:r>
            <a:endParaRPr lang="en-US" sz="6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2C9331-4533-48B8-A509-B8DAAA12D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00924" y="4619624"/>
            <a:ext cx="3946779" cy="1038225"/>
          </a:xfrm>
        </p:spPr>
        <p:txBody>
          <a:bodyPr>
            <a:normAutofit/>
          </a:bodyPr>
          <a:lstStyle/>
          <a:p>
            <a:pPr algn="r"/>
            <a:r>
              <a:rPr lang="en-CA" sz="2000"/>
              <a:t>Ontario Health Coalition Symposium</a:t>
            </a:r>
          </a:p>
          <a:p>
            <a:pPr algn="r"/>
            <a:r>
              <a:rPr lang="en-CA" sz="2000"/>
              <a:t>Saturday, October 24, 2020</a:t>
            </a:r>
            <a:endParaRPr lang="en-US" sz="20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98E8DF-C234-41BE-8576-3C43D32A5BE2}"/>
              </a:ext>
            </a:extLst>
          </p:cNvPr>
          <p:cNvSpPr txBox="1"/>
          <p:nvPr/>
        </p:nvSpPr>
        <p:spPr>
          <a:xfrm>
            <a:off x="4398983" y="5470358"/>
            <a:ext cx="33848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Gary R. Will</a:t>
            </a:r>
          </a:p>
          <a:p>
            <a:pPr algn="ctr"/>
            <a:r>
              <a:rPr lang="en-CA" sz="2400" dirty="0"/>
              <a:t>Will Davidson LLP</a:t>
            </a:r>
          </a:p>
          <a:p>
            <a:pPr algn="ctr"/>
            <a:r>
              <a:rPr lang="en-CA" sz="2400" dirty="0"/>
              <a:t>www.willdavidson.ca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135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7C729-5FAC-45E3-9054-3CE288BB4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cap="small" dirty="0"/>
              <a:t>What </a:t>
            </a:r>
            <a:r>
              <a:rPr lang="en-CA" b="1" cap="small"/>
              <a:t>Have We </a:t>
            </a:r>
            <a:r>
              <a:rPr lang="en-CA" b="1" cap="small" dirty="0"/>
              <a:t>Learned</a:t>
            </a:r>
            <a:endParaRPr lang="en-US" b="1" cap="smal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9F11D-2381-47CC-AE55-2A8CAD05E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953962"/>
            <a:ext cx="9135979" cy="4351338"/>
          </a:xfrm>
        </p:spPr>
        <p:txBody>
          <a:bodyPr/>
          <a:lstStyle/>
          <a:p>
            <a:r>
              <a:rPr lang="en-CA" sz="4000" dirty="0"/>
              <a:t>Failed our seniors</a:t>
            </a:r>
          </a:p>
          <a:p>
            <a:endParaRPr lang="en-CA" sz="4000" dirty="0"/>
          </a:p>
          <a:p>
            <a:r>
              <a:rPr lang="en-CA" sz="4000" dirty="0"/>
              <a:t>Has been a problem for decades</a:t>
            </a:r>
          </a:p>
          <a:p>
            <a:endParaRPr lang="en-CA" sz="4000" dirty="0"/>
          </a:p>
          <a:p>
            <a:r>
              <a:rPr lang="en-CA" sz="4000" dirty="0"/>
              <a:t>Covid-19 has put a spotlight on problem</a:t>
            </a:r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573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house in the middle of a park&#10;&#10;Description automatically generated">
            <a:extLst>
              <a:ext uri="{FF2B5EF4-FFF2-40B4-BE49-F238E27FC236}">
                <a16:creationId xmlns:a16="http://schemas.microsoft.com/office/drawing/2014/main" id="{15C416FD-5916-4902-850F-B62A8F7A7C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4" b="1018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432E2-599C-43C9-8B29-A1038A66B12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cap="sm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Lundy Manor – 19 Deaths + 45 Infections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891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9C69530-9C05-45A5-847C-55F2DDED5B3E}"/>
              </a:ext>
            </a:extLst>
          </p:cNvPr>
          <p:cNvGraphicFramePr>
            <a:graphicFrameLocks noGrp="1"/>
          </p:cNvGraphicFramePr>
          <p:nvPr/>
        </p:nvGraphicFramePr>
        <p:xfrm>
          <a:off x="513346" y="465222"/>
          <a:ext cx="7901142" cy="5887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68">
                  <a:extLst>
                    <a:ext uri="{9D8B030D-6E8A-4147-A177-3AD203B41FA5}">
                      <a16:colId xmlns:a16="http://schemas.microsoft.com/office/drawing/2014/main" val="74050306"/>
                    </a:ext>
                  </a:extLst>
                </a:gridCol>
                <a:gridCol w="3832937">
                  <a:extLst>
                    <a:ext uri="{9D8B030D-6E8A-4147-A177-3AD203B41FA5}">
                      <a16:colId xmlns:a16="http://schemas.microsoft.com/office/drawing/2014/main" val="1982378644"/>
                    </a:ext>
                  </a:extLst>
                </a:gridCol>
                <a:gridCol w="3832937">
                  <a:extLst>
                    <a:ext uri="{9D8B030D-6E8A-4147-A177-3AD203B41FA5}">
                      <a16:colId xmlns:a16="http://schemas.microsoft.com/office/drawing/2014/main" val="1926224012"/>
                    </a:ext>
                  </a:extLst>
                </a:gridCol>
              </a:tblGrid>
              <a:tr h="19444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722021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33667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999523"/>
                  </a:ext>
                </a:extLst>
              </a:tr>
            </a:tbl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81444354"/>
                  </p:ext>
                </p:extLst>
              </p:nvPr>
            </p:nvGraphicFramePr>
            <p:xfrm>
              <a:off x="882316" y="2571750"/>
              <a:ext cx="3048000" cy="1714500"/>
            </p:xfrm>
            <a:graphic>
              <a:graphicData uri="http://schemas.microsoft.com/office/powerpoint/2016/slidezoom">
                <pslz:sldZm>
                  <pslz:sldZmObj sldId="262" cId="763891404">
                    <pslz:zmPr id="{1F9BBC99-109F-44AF-BA4B-92D1F5028438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2316" y="257175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97220195"/>
                  </p:ext>
                </p:extLst>
              </p:nvPr>
            </p:nvGraphicFramePr>
            <p:xfrm>
              <a:off x="4463917" y="2551698"/>
              <a:ext cx="3048000" cy="1714500"/>
            </p:xfrm>
            <a:graphic>
              <a:graphicData uri="http://schemas.microsoft.com/office/powerpoint/2016/slidezoom">
                <pslz:sldZm>
                  <pslz:sldZmObj sldId="263" cId="1249856355">
                    <pslz:zmPr id="{94EE50C1-1893-45E6-98D4-9FE85BFAD60A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63917" y="2551698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475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large brick building with grass in front of a house&#10;&#10;Description automatically generated">
            <a:extLst>
              <a:ext uri="{FF2B5EF4-FFF2-40B4-BE49-F238E27FC236}">
                <a16:creationId xmlns:a16="http://schemas.microsoft.com/office/drawing/2014/main" id="{BA71313B-9A39-44B4-929D-3BEB68087BC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7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0" name="Rectangle 3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9D1ED3-E862-4E2D-BF1B-A5A2F46F5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cap="sm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Orchard Villa – 78 Deaths + 268 Infections</a:t>
            </a:r>
          </a:p>
        </p:txBody>
      </p:sp>
      <p:cxnSp>
        <p:nvCxnSpPr>
          <p:cNvPr id="41" name="Straight Connector 3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3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856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9C69530-9C05-45A5-847C-55F2DDED5B3E}"/>
              </a:ext>
            </a:extLst>
          </p:cNvPr>
          <p:cNvGraphicFramePr>
            <a:graphicFrameLocks noGrp="1"/>
          </p:cNvGraphicFramePr>
          <p:nvPr/>
        </p:nvGraphicFramePr>
        <p:xfrm>
          <a:off x="513346" y="465222"/>
          <a:ext cx="7901142" cy="5887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68">
                  <a:extLst>
                    <a:ext uri="{9D8B030D-6E8A-4147-A177-3AD203B41FA5}">
                      <a16:colId xmlns:a16="http://schemas.microsoft.com/office/drawing/2014/main" val="74050306"/>
                    </a:ext>
                  </a:extLst>
                </a:gridCol>
                <a:gridCol w="3832937">
                  <a:extLst>
                    <a:ext uri="{9D8B030D-6E8A-4147-A177-3AD203B41FA5}">
                      <a16:colId xmlns:a16="http://schemas.microsoft.com/office/drawing/2014/main" val="1982378644"/>
                    </a:ext>
                  </a:extLst>
                </a:gridCol>
                <a:gridCol w="3832937">
                  <a:extLst>
                    <a:ext uri="{9D8B030D-6E8A-4147-A177-3AD203B41FA5}">
                      <a16:colId xmlns:a16="http://schemas.microsoft.com/office/drawing/2014/main" val="1926224012"/>
                    </a:ext>
                  </a:extLst>
                </a:gridCol>
              </a:tblGrid>
              <a:tr h="19444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722021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33667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999523"/>
                  </a:ext>
                </a:extLst>
              </a:tr>
            </a:tbl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17361306"/>
                  </p:ext>
                </p:extLst>
              </p:nvPr>
            </p:nvGraphicFramePr>
            <p:xfrm>
              <a:off x="994610" y="2571750"/>
              <a:ext cx="3048000" cy="1714500"/>
            </p:xfrm>
            <a:graphic>
              <a:graphicData uri="http://schemas.microsoft.com/office/powerpoint/2016/slidezoom">
                <pslz:sldZm>
                  <pslz:sldZmObj sldId="262" cId="763891404">
                    <pslz:zmPr id="{1F9BBC99-109F-44AF-BA4B-92D1F5028438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4610" y="257175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58603569"/>
                  </p:ext>
                </p:extLst>
              </p:nvPr>
            </p:nvGraphicFramePr>
            <p:xfrm>
              <a:off x="4463917" y="2571750"/>
              <a:ext cx="3048000" cy="1714500"/>
            </p:xfrm>
            <a:graphic>
              <a:graphicData uri="http://schemas.microsoft.com/office/powerpoint/2016/slidezoom">
                <pslz:sldZm>
                  <pslz:sldZmObj sldId="263" cId="1249856355">
                    <pslz:zmPr id="{94EE50C1-1893-45E6-98D4-9FE85BFAD60A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63917" y="257175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Slide Zoom 9">
                <a:extLst>
                  <a:ext uri="{FF2B5EF4-FFF2-40B4-BE49-F238E27FC236}">
                    <a16:creationId xmlns:a16="http://schemas.microsoft.com/office/drawing/2014/main" id="{EDC037E2-648A-45C2-8A0C-B196955F5D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33581831"/>
                  </p:ext>
                </p:extLst>
              </p:nvPr>
            </p:nvGraphicFramePr>
            <p:xfrm>
              <a:off x="7933224" y="2551698"/>
              <a:ext cx="3048000" cy="1714500"/>
            </p:xfrm>
            <a:graphic>
              <a:graphicData uri="http://schemas.microsoft.com/office/powerpoint/2016/slidezoom">
                <pslz:sldZm>
                  <pslz:sldZmObj sldId="264" cId="4002497743">
                    <pslz:zmPr id="{98A8440C-7C47-4B14-8B79-874A77F8198D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Slide Zoom 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EDC037E2-648A-45C2-8A0C-B196955F5D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33224" y="2551698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7794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tall building in a city&#10;&#10;Description automatically generated">
            <a:extLst>
              <a:ext uri="{FF2B5EF4-FFF2-40B4-BE49-F238E27FC236}">
                <a16:creationId xmlns:a16="http://schemas.microsoft.com/office/drawing/2014/main" id="{D33902E2-3897-43AA-9C4E-0529FC90E5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" b="3157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73B450-2BD9-4119-B2F7-33036DD0D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20142"/>
            <a:ext cx="11210925" cy="7419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cap="sm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Village of Erin Meadows – 21 Deaths + 54 Infections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2497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9C69530-9C05-45A5-847C-55F2DDED5B3E}"/>
              </a:ext>
            </a:extLst>
          </p:cNvPr>
          <p:cNvGraphicFramePr>
            <a:graphicFrameLocks noGrp="1"/>
          </p:cNvGraphicFramePr>
          <p:nvPr/>
        </p:nvGraphicFramePr>
        <p:xfrm>
          <a:off x="513346" y="465222"/>
          <a:ext cx="7901142" cy="5887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68">
                  <a:extLst>
                    <a:ext uri="{9D8B030D-6E8A-4147-A177-3AD203B41FA5}">
                      <a16:colId xmlns:a16="http://schemas.microsoft.com/office/drawing/2014/main" val="74050306"/>
                    </a:ext>
                  </a:extLst>
                </a:gridCol>
                <a:gridCol w="3832937">
                  <a:extLst>
                    <a:ext uri="{9D8B030D-6E8A-4147-A177-3AD203B41FA5}">
                      <a16:colId xmlns:a16="http://schemas.microsoft.com/office/drawing/2014/main" val="1982378644"/>
                    </a:ext>
                  </a:extLst>
                </a:gridCol>
                <a:gridCol w="3832937">
                  <a:extLst>
                    <a:ext uri="{9D8B030D-6E8A-4147-A177-3AD203B41FA5}">
                      <a16:colId xmlns:a16="http://schemas.microsoft.com/office/drawing/2014/main" val="1926224012"/>
                    </a:ext>
                  </a:extLst>
                </a:gridCol>
              </a:tblGrid>
              <a:tr h="19444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722021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33667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999523"/>
                  </a:ext>
                </a:extLst>
              </a:tr>
            </a:tbl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39924695"/>
                  </p:ext>
                </p:extLst>
              </p:nvPr>
            </p:nvGraphicFramePr>
            <p:xfrm>
              <a:off x="1018673" y="1442102"/>
              <a:ext cx="3048000" cy="1714500"/>
            </p:xfrm>
            <a:graphic>
              <a:graphicData uri="http://schemas.microsoft.com/office/powerpoint/2016/slidezoom">
                <pslz:sldZm>
                  <pslz:sldZmObj sldId="262" cId="763891404">
                    <pslz:zmPr id="{1F9BBC99-109F-44AF-BA4B-92D1F5028438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8673" y="1442102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0062718"/>
                  </p:ext>
                </p:extLst>
              </p:nvPr>
            </p:nvGraphicFramePr>
            <p:xfrm>
              <a:off x="4463917" y="1442102"/>
              <a:ext cx="3048000" cy="1714500"/>
            </p:xfrm>
            <a:graphic>
              <a:graphicData uri="http://schemas.microsoft.com/office/powerpoint/2016/slidezoom">
                <pslz:sldZm>
                  <pslz:sldZmObj sldId="263" cId="1249856355">
                    <pslz:zmPr id="{94EE50C1-1893-45E6-98D4-9FE85BFAD60A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63917" y="1442102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Slide Zoom 9">
                <a:extLst>
                  <a:ext uri="{FF2B5EF4-FFF2-40B4-BE49-F238E27FC236}">
                    <a16:creationId xmlns:a16="http://schemas.microsoft.com/office/drawing/2014/main" id="{EDC037E2-648A-45C2-8A0C-B196955F5D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07722419"/>
                  </p:ext>
                </p:extLst>
              </p:nvPr>
            </p:nvGraphicFramePr>
            <p:xfrm>
              <a:off x="7909161" y="1442102"/>
              <a:ext cx="3048000" cy="1714500"/>
            </p:xfrm>
            <a:graphic>
              <a:graphicData uri="http://schemas.microsoft.com/office/powerpoint/2016/slidezoom">
                <pslz:sldZm>
                  <pslz:sldZmObj sldId="264" cId="4002497743">
                    <pslz:zmPr id="{98A8440C-7C47-4B14-8B79-874A77F8198D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Slide Zoom 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EDC037E2-648A-45C2-8A0C-B196955F5D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09161" y="1442102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Slide Zoom 11">
                <a:extLst>
                  <a:ext uri="{FF2B5EF4-FFF2-40B4-BE49-F238E27FC236}">
                    <a16:creationId xmlns:a16="http://schemas.microsoft.com/office/drawing/2014/main" id="{B523740E-6E71-4AED-AB71-A2F058AE1CB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72322260"/>
                  </p:ext>
                </p:extLst>
              </p:nvPr>
            </p:nvGraphicFramePr>
            <p:xfrm>
              <a:off x="962526" y="3468763"/>
              <a:ext cx="3048000" cy="1714500"/>
            </p:xfrm>
            <a:graphic>
              <a:graphicData uri="http://schemas.microsoft.com/office/powerpoint/2016/slidezoom">
                <pslz:sldZm>
                  <pslz:sldZmObj sldId="265" cId="2611372561">
                    <pslz:zmPr id="{31E39987-9317-4AF9-A200-79D53E3628EB}" returnToParent="0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Slide Zoom 11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B523740E-6E71-4AED-AB71-A2F058AE1CB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62526" y="3468763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979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n empty road with a building in the background&#10;&#10;Description automatically generated">
            <a:extLst>
              <a:ext uri="{FF2B5EF4-FFF2-40B4-BE49-F238E27FC236}">
                <a16:creationId xmlns:a16="http://schemas.microsoft.com/office/drawing/2014/main" id="{EBAAEC03-4DD9-405D-A469-3AEA5D6BD6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7" r="1952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07144E-3265-46BC-A43B-D9A652AA2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cap="sm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Erin Mills Lodge – 21 Deaths + 18 Infections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372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9C69530-9C05-45A5-847C-55F2DDED5B3E}"/>
              </a:ext>
            </a:extLst>
          </p:cNvPr>
          <p:cNvGraphicFramePr>
            <a:graphicFrameLocks noGrp="1"/>
          </p:cNvGraphicFramePr>
          <p:nvPr/>
        </p:nvGraphicFramePr>
        <p:xfrm>
          <a:off x="513346" y="465222"/>
          <a:ext cx="7901142" cy="5887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68">
                  <a:extLst>
                    <a:ext uri="{9D8B030D-6E8A-4147-A177-3AD203B41FA5}">
                      <a16:colId xmlns:a16="http://schemas.microsoft.com/office/drawing/2014/main" val="74050306"/>
                    </a:ext>
                  </a:extLst>
                </a:gridCol>
                <a:gridCol w="3832937">
                  <a:extLst>
                    <a:ext uri="{9D8B030D-6E8A-4147-A177-3AD203B41FA5}">
                      <a16:colId xmlns:a16="http://schemas.microsoft.com/office/drawing/2014/main" val="1982378644"/>
                    </a:ext>
                  </a:extLst>
                </a:gridCol>
                <a:gridCol w="3832937">
                  <a:extLst>
                    <a:ext uri="{9D8B030D-6E8A-4147-A177-3AD203B41FA5}">
                      <a16:colId xmlns:a16="http://schemas.microsoft.com/office/drawing/2014/main" val="1926224012"/>
                    </a:ext>
                  </a:extLst>
                </a:gridCol>
              </a:tblGrid>
              <a:tr h="19444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722021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33667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999523"/>
                  </a:ext>
                </a:extLst>
              </a:tr>
            </a:tbl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05226367"/>
                  </p:ext>
                </p:extLst>
              </p:nvPr>
            </p:nvGraphicFramePr>
            <p:xfrm>
              <a:off x="964632" y="1442103"/>
              <a:ext cx="3048000" cy="1714500"/>
            </p:xfrm>
            <a:graphic>
              <a:graphicData uri="http://schemas.microsoft.com/office/powerpoint/2016/slidezoom">
                <pslz:sldZm>
                  <pslz:sldZmObj sldId="262" cId="763891404">
                    <pslz:zmPr id="{1F9BBC99-109F-44AF-BA4B-92D1F5028438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4632" y="1442103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08089707"/>
                  </p:ext>
                </p:extLst>
              </p:nvPr>
            </p:nvGraphicFramePr>
            <p:xfrm>
              <a:off x="4463917" y="1442103"/>
              <a:ext cx="3048000" cy="1714500"/>
            </p:xfrm>
            <a:graphic>
              <a:graphicData uri="http://schemas.microsoft.com/office/powerpoint/2016/slidezoom">
                <pslz:sldZm>
                  <pslz:sldZmObj sldId="263" cId="1249856355">
                    <pslz:zmPr id="{94EE50C1-1893-45E6-98D4-9FE85BFAD60A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63917" y="1442103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Slide Zoom 9">
                <a:extLst>
                  <a:ext uri="{FF2B5EF4-FFF2-40B4-BE49-F238E27FC236}">
                    <a16:creationId xmlns:a16="http://schemas.microsoft.com/office/drawing/2014/main" id="{EDC037E2-648A-45C2-8A0C-B196955F5D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42484810"/>
                  </p:ext>
                </p:extLst>
              </p:nvPr>
            </p:nvGraphicFramePr>
            <p:xfrm>
              <a:off x="7963202" y="1442103"/>
              <a:ext cx="3048000" cy="1714500"/>
            </p:xfrm>
            <a:graphic>
              <a:graphicData uri="http://schemas.microsoft.com/office/powerpoint/2016/slidezoom">
                <pslz:sldZm>
                  <pslz:sldZmObj sldId="264" cId="4002497743">
                    <pslz:zmPr id="{98A8440C-7C47-4B14-8B79-874A77F8198D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Slide Zoom 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EDC037E2-648A-45C2-8A0C-B196955F5D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63202" y="1442103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Slide Zoom 11">
                <a:extLst>
                  <a:ext uri="{FF2B5EF4-FFF2-40B4-BE49-F238E27FC236}">
                    <a16:creationId xmlns:a16="http://schemas.microsoft.com/office/drawing/2014/main" id="{B523740E-6E71-4AED-AB71-A2F058AE1CB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40464484"/>
                  </p:ext>
                </p:extLst>
              </p:nvPr>
            </p:nvGraphicFramePr>
            <p:xfrm>
              <a:off x="1018673" y="3614656"/>
              <a:ext cx="3048000" cy="1714500"/>
            </p:xfrm>
            <a:graphic>
              <a:graphicData uri="http://schemas.microsoft.com/office/powerpoint/2016/slidezoom">
                <pslz:sldZm>
                  <pslz:sldZmObj sldId="265" cId="2611372561">
                    <pslz:zmPr id="{31E39987-9317-4AF9-A200-79D53E3628EB}" returnToParent="0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Slide Zoom 11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B523740E-6E71-4AED-AB71-A2F058AE1CB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18673" y="3614656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Slide Zoom 13">
                <a:extLst>
                  <a:ext uri="{FF2B5EF4-FFF2-40B4-BE49-F238E27FC236}">
                    <a16:creationId xmlns:a16="http://schemas.microsoft.com/office/drawing/2014/main" id="{840F8210-A3DE-4A6D-9989-5CA0ABA5E8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08012304"/>
                  </p:ext>
                </p:extLst>
              </p:nvPr>
            </p:nvGraphicFramePr>
            <p:xfrm>
              <a:off x="4463917" y="3614656"/>
              <a:ext cx="3048000" cy="1714500"/>
            </p:xfrm>
            <a:graphic>
              <a:graphicData uri="http://schemas.microsoft.com/office/powerpoint/2016/slidezoom">
                <pslz:sldZm>
                  <pslz:sldZmObj sldId="266" cId="236308545">
                    <pslz:zmPr id="{851D75DA-DEDE-45B2-9CC5-42A8E329995A}" returnToParent="0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Slide Zoom 13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840F8210-A3DE-4A6D-9989-5CA0ABA5E8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63917" y="3614656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35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view of a building&#10;&#10;Description automatically generated">
            <a:extLst>
              <a:ext uri="{FF2B5EF4-FFF2-40B4-BE49-F238E27FC236}">
                <a16:creationId xmlns:a16="http://schemas.microsoft.com/office/drawing/2014/main" id="{FE42129C-1680-4F56-9CFE-415A329212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44" b="-1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F63398-C23B-4C03-A36C-D64A87403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cap="sm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Village of Humber Heights – 38 Deaths + 22 Infections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308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9C69530-9C05-45A5-847C-55F2DDED5B3E}"/>
              </a:ext>
            </a:extLst>
          </p:cNvPr>
          <p:cNvGraphicFramePr>
            <a:graphicFrameLocks noGrp="1"/>
          </p:cNvGraphicFramePr>
          <p:nvPr/>
        </p:nvGraphicFramePr>
        <p:xfrm>
          <a:off x="513346" y="465222"/>
          <a:ext cx="7901142" cy="5887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68">
                  <a:extLst>
                    <a:ext uri="{9D8B030D-6E8A-4147-A177-3AD203B41FA5}">
                      <a16:colId xmlns:a16="http://schemas.microsoft.com/office/drawing/2014/main" val="74050306"/>
                    </a:ext>
                  </a:extLst>
                </a:gridCol>
                <a:gridCol w="3832937">
                  <a:extLst>
                    <a:ext uri="{9D8B030D-6E8A-4147-A177-3AD203B41FA5}">
                      <a16:colId xmlns:a16="http://schemas.microsoft.com/office/drawing/2014/main" val="1982378644"/>
                    </a:ext>
                  </a:extLst>
                </a:gridCol>
                <a:gridCol w="3832937">
                  <a:extLst>
                    <a:ext uri="{9D8B030D-6E8A-4147-A177-3AD203B41FA5}">
                      <a16:colId xmlns:a16="http://schemas.microsoft.com/office/drawing/2014/main" val="1926224012"/>
                    </a:ext>
                  </a:extLst>
                </a:gridCol>
              </a:tblGrid>
              <a:tr h="19444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722021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33667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999523"/>
                  </a:ext>
                </a:extLst>
              </a:tr>
            </a:tbl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45211816"/>
                  </p:ext>
                </p:extLst>
              </p:nvPr>
            </p:nvGraphicFramePr>
            <p:xfrm>
              <a:off x="962526" y="1442102"/>
              <a:ext cx="3048000" cy="1714500"/>
            </p:xfrm>
            <a:graphic>
              <a:graphicData uri="http://schemas.microsoft.com/office/powerpoint/2016/slidezoom">
                <pslz:sldZm>
                  <pslz:sldZmObj sldId="262" cId="763891404">
                    <pslz:zmPr id="{1F9BBC99-109F-44AF-BA4B-92D1F5028438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2526" y="1442102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14136589"/>
                  </p:ext>
                </p:extLst>
              </p:nvPr>
            </p:nvGraphicFramePr>
            <p:xfrm>
              <a:off x="4459706" y="1442102"/>
              <a:ext cx="3048000" cy="1714500"/>
            </p:xfrm>
            <a:graphic>
              <a:graphicData uri="http://schemas.microsoft.com/office/powerpoint/2016/slidezoom">
                <pslz:sldZm>
                  <pslz:sldZmObj sldId="263" cId="1249856355">
                    <pslz:zmPr id="{94EE50C1-1893-45E6-98D4-9FE85BFAD60A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59706" y="1442102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Slide Zoom 9">
                <a:extLst>
                  <a:ext uri="{FF2B5EF4-FFF2-40B4-BE49-F238E27FC236}">
                    <a16:creationId xmlns:a16="http://schemas.microsoft.com/office/drawing/2014/main" id="{EDC037E2-648A-45C2-8A0C-B196955F5D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02487279"/>
                  </p:ext>
                </p:extLst>
              </p:nvPr>
            </p:nvGraphicFramePr>
            <p:xfrm>
              <a:off x="7956886" y="1442102"/>
              <a:ext cx="3048000" cy="1714500"/>
            </p:xfrm>
            <a:graphic>
              <a:graphicData uri="http://schemas.microsoft.com/office/powerpoint/2016/slidezoom">
                <pslz:sldZm>
                  <pslz:sldZmObj sldId="264" cId="4002497743">
                    <pslz:zmPr id="{98A8440C-7C47-4B14-8B79-874A77F8198D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Slide Zoom 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EDC037E2-648A-45C2-8A0C-B196955F5D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56886" y="1442102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Slide Zoom 11">
                <a:extLst>
                  <a:ext uri="{FF2B5EF4-FFF2-40B4-BE49-F238E27FC236}">
                    <a16:creationId xmlns:a16="http://schemas.microsoft.com/office/drawing/2014/main" id="{B523740E-6E71-4AED-AB71-A2F058AE1CB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31064037"/>
                  </p:ext>
                </p:extLst>
              </p:nvPr>
            </p:nvGraphicFramePr>
            <p:xfrm>
              <a:off x="962526" y="3701398"/>
              <a:ext cx="3048000" cy="1714500"/>
            </p:xfrm>
            <a:graphic>
              <a:graphicData uri="http://schemas.microsoft.com/office/powerpoint/2016/slidezoom">
                <pslz:sldZm>
                  <pslz:sldZmObj sldId="265" cId="2611372561">
                    <pslz:zmPr id="{31E39987-9317-4AF9-A200-79D53E3628EB}" returnToParent="0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Slide Zoom 11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B523740E-6E71-4AED-AB71-A2F058AE1CB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62526" y="3701398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Slide Zoom 13">
                <a:extLst>
                  <a:ext uri="{FF2B5EF4-FFF2-40B4-BE49-F238E27FC236}">
                    <a16:creationId xmlns:a16="http://schemas.microsoft.com/office/drawing/2014/main" id="{840F8210-A3DE-4A6D-9989-5CA0ABA5E8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56274675"/>
                  </p:ext>
                </p:extLst>
              </p:nvPr>
            </p:nvGraphicFramePr>
            <p:xfrm>
              <a:off x="4459706" y="3701398"/>
              <a:ext cx="3048000" cy="1714500"/>
            </p:xfrm>
            <a:graphic>
              <a:graphicData uri="http://schemas.microsoft.com/office/powerpoint/2016/slidezoom">
                <pslz:sldZm>
                  <pslz:sldZmObj sldId="266" cId="236308545">
                    <pslz:zmPr id="{851D75DA-DEDE-45B2-9CC5-42A8E329995A}" returnToParent="0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Slide Zoom 13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840F8210-A3DE-4A6D-9989-5CA0ABA5E8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59706" y="3701398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Slide Zoom 15">
                <a:extLst>
                  <a:ext uri="{FF2B5EF4-FFF2-40B4-BE49-F238E27FC236}">
                    <a16:creationId xmlns:a16="http://schemas.microsoft.com/office/drawing/2014/main" id="{ACC567E5-E757-495F-816C-5FE4923A563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05247498"/>
                  </p:ext>
                </p:extLst>
              </p:nvPr>
            </p:nvGraphicFramePr>
            <p:xfrm>
              <a:off x="7956886" y="3701398"/>
              <a:ext cx="3048000" cy="1714500"/>
            </p:xfrm>
            <a:graphic>
              <a:graphicData uri="http://schemas.microsoft.com/office/powerpoint/2016/slidezoom">
                <pslz:sldZm>
                  <pslz:sldZmObj sldId="267" cId="1554167521">
                    <pslz:zmPr id="{104EC53C-308A-4DE1-8400-47185441C561}" returnToParent="0" transitionDur="1000">
                      <p166:blipFill xmlns:p166="http://schemas.microsoft.com/office/powerpoint/2016/6/main">
                        <a:blip r:embed="rId1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Slide Zoom 15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ACC567E5-E757-495F-816C-5FE4923A563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956886" y="3701398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905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tall building in a city&#10;&#10;Description automatically generated">
            <a:extLst>
              <a:ext uri="{FF2B5EF4-FFF2-40B4-BE49-F238E27FC236}">
                <a16:creationId xmlns:a16="http://schemas.microsoft.com/office/drawing/2014/main" id="{5F03FB31-2C45-442A-ABB8-B1AB05C7CA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5" b="49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F0D7B6-FCE7-4C95-AED2-2FA1C9BAE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cap="sm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Holland Christian Homes – 12 Deaths + 74 Infections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167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9C69530-9C05-45A5-847C-55F2DDED5B3E}"/>
              </a:ext>
            </a:extLst>
          </p:cNvPr>
          <p:cNvGraphicFramePr>
            <a:graphicFrameLocks noGrp="1"/>
          </p:cNvGraphicFramePr>
          <p:nvPr/>
        </p:nvGraphicFramePr>
        <p:xfrm>
          <a:off x="513346" y="465222"/>
          <a:ext cx="7901142" cy="5887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68">
                  <a:extLst>
                    <a:ext uri="{9D8B030D-6E8A-4147-A177-3AD203B41FA5}">
                      <a16:colId xmlns:a16="http://schemas.microsoft.com/office/drawing/2014/main" val="74050306"/>
                    </a:ext>
                  </a:extLst>
                </a:gridCol>
                <a:gridCol w="3832937">
                  <a:extLst>
                    <a:ext uri="{9D8B030D-6E8A-4147-A177-3AD203B41FA5}">
                      <a16:colId xmlns:a16="http://schemas.microsoft.com/office/drawing/2014/main" val="1982378644"/>
                    </a:ext>
                  </a:extLst>
                </a:gridCol>
                <a:gridCol w="3832937">
                  <a:extLst>
                    <a:ext uri="{9D8B030D-6E8A-4147-A177-3AD203B41FA5}">
                      <a16:colId xmlns:a16="http://schemas.microsoft.com/office/drawing/2014/main" val="1926224012"/>
                    </a:ext>
                  </a:extLst>
                </a:gridCol>
              </a:tblGrid>
              <a:tr h="19444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722021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33667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999523"/>
                  </a:ext>
                </a:extLst>
              </a:tr>
            </a:tbl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13155137"/>
                  </p:ext>
                </p:extLst>
              </p:nvPr>
            </p:nvGraphicFramePr>
            <p:xfrm>
              <a:off x="882316" y="475683"/>
              <a:ext cx="3048000" cy="1714500"/>
            </p:xfrm>
            <a:graphic>
              <a:graphicData uri="http://schemas.microsoft.com/office/powerpoint/2016/slidezoom">
                <pslz:sldZm>
                  <pslz:sldZmObj sldId="262" cId="763891404">
                    <pslz:zmPr id="{1F9BBC99-109F-44AF-BA4B-92D1F5028438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2316" y="475683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572000" y="505326"/>
              <a:ext cx="3048000" cy="1714500"/>
            </p:xfrm>
            <a:graphic>
              <a:graphicData uri="http://schemas.microsoft.com/office/powerpoint/2016/slidezoom">
                <pslz:sldZm>
                  <pslz:sldZmObj sldId="263" cId="1249856355">
                    <pslz:zmPr id="{94EE50C1-1893-45E6-98D4-9FE85BFAD60A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72000" y="505326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Slide Zoom 9">
                <a:extLst>
                  <a:ext uri="{FF2B5EF4-FFF2-40B4-BE49-F238E27FC236}">
                    <a16:creationId xmlns:a16="http://schemas.microsoft.com/office/drawing/2014/main" id="{EDC037E2-648A-45C2-8A0C-B196955F5D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1882007"/>
                  </p:ext>
                </p:extLst>
              </p:nvPr>
            </p:nvGraphicFramePr>
            <p:xfrm>
              <a:off x="8117305" y="475683"/>
              <a:ext cx="3048000" cy="1714500"/>
            </p:xfrm>
            <a:graphic>
              <a:graphicData uri="http://schemas.microsoft.com/office/powerpoint/2016/slidezoom">
                <pslz:sldZm>
                  <pslz:sldZmObj sldId="264" cId="4002497743">
                    <pslz:zmPr id="{98A8440C-7C47-4B14-8B79-874A77F8198D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Slide Zoom 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EDC037E2-648A-45C2-8A0C-B196955F5D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17305" y="475683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Slide Zoom 11">
                <a:extLst>
                  <a:ext uri="{FF2B5EF4-FFF2-40B4-BE49-F238E27FC236}">
                    <a16:creationId xmlns:a16="http://schemas.microsoft.com/office/drawing/2014/main" id="{B523740E-6E71-4AED-AB71-A2F058AE1CB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62526" y="2427540"/>
              <a:ext cx="3048000" cy="1714500"/>
            </p:xfrm>
            <a:graphic>
              <a:graphicData uri="http://schemas.microsoft.com/office/powerpoint/2016/slidezoom">
                <pslz:sldZm>
                  <pslz:sldZmObj sldId="265" cId="2611372561">
                    <pslz:zmPr id="{31E39987-9317-4AF9-A200-79D53E3628EB}" returnToParent="0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Slide Zoom 11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B523740E-6E71-4AED-AB71-A2F058AE1CB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62526" y="242754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Slide Zoom 13">
                <a:extLst>
                  <a:ext uri="{FF2B5EF4-FFF2-40B4-BE49-F238E27FC236}">
                    <a16:creationId xmlns:a16="http://schemas.microsoft.com/office/drawing/2014/main" id="{840F8210-A3DE-4A6D-9989-5CA0ABA5E8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14128298"/>
                  </p:ext>
                </p:extLst>
              </p:nvPr>
            </p:nvGraphicFramePr>
            <p:xfrm>
              <a:off x="4572000" y="2427540"/>
              <a:ext cx="3048000" cy="1714500"/>
            </p:xfrm>
            <a:graphic>
              <a:graphicData uri="http://schemas.microsoft.com/office/powerpoint/2016/slidezoom">
                <pslz:sldZm>
                  <pslz:sldZmObj sldId="266" cId="236308545">
                    <pslz:zmPr id="{851D75DA-DEDE-45B2-9CC5-42A8E329995A}" returnToParent="0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Slide Zoom 13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840F8210-A3DE-4A6D-9989-5CA0ABA5E8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72000" y="242754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Slide Zoom 15">
                <a:extLst>
                  <a:ext uri="{FF2B5EF4-FFF2-40B4-BE49-F238E27FC236}">
                    <a16:creationId xmlns:a16="http://schemas.microsoft.com/office/drawing/2014/main" id="{ACC567E5-E757-495F-816C-5FE4923A563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8763114"/>
                  </p:ext>
                </p:extLst>
              </p:nvPr>
            </p:nvGraphicFramePr>
            <p:xfrm>
              <a:off x="8117305" y="2427540"/>
              <a:ext cx="3048000" cy="1714500"/>
            </p:xfrm>
            <a:graphic>
              <a:graphicData uri="http://schemas.microsoft.com/office/powerpoint/2016/slidezoom">
                <pslz:sldZm>
                  <pslz:sldZmObj sldId="267" cId="1554167521">
                    <pslz:zmPr id="{104EC53C-308A-4DE1-8400-47185441C561}" returnToParent="0" transitionDur="1000">
                      <p166:blipFill xmlns:p166="http://schemas.microsoft.com/office/powerpoint/2016/6/main">
                        <a:blip r:embed="rId1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Slide Zoom 15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ACC567E5-E757-495F-816C-5FE4923A563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117305" y="242754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Slide Zoom 17">
                <a:extLst>
                  <a:ext uri="{FF2B5EF4-FFF2-40B4-BE49-F238E27FC236}">
                    <a16:creationId xmlns:a16="http://schemas.microsoft.com/office/drawing/2014/main" id="{0FF2D292-69EF-40A6-A1B0-DE4FC8FE779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30442" y="4398414"/>
              <a:ext cx="3048000" cy="1714500"/>
            </p:xfrm>
            <a:graphic>
              <a:graphicData uri="http://schemas.microsoft.com/office/powerpoint/2016/slidezoom">
                <pslz:sldZm>
                  <pslz:sldZmObj sldId="268" cId="2352282157">
                    <pslz:zmPr id="{F9263C7E-5430-4953-A0BB-BBEBBCB74C4B}" returnToParent="0" transitionDur="1000">
                      <p166:blipFill xmlns:p166="http://schemas.microsoft.com/office/powerpoint/2016/6/main">
                        <a:blip r:embed="rId2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Slide Zoom 17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0FF2D292-69EF-40A6-A1B0-DE4FC8FE779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30442" y="4398414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966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ign in front of a building&#10;&#10;Description automatically generated">
            <a:extLst>
              <a:ext uri="{FF2B5EF4-FFF2-40B4-BE49-F238E27FC236}">
                <a16:creationId xmlns:a16="http://schemas.microsoft.com/office/drawing/2014/main" id="{706015D1-AAF3-4D50-9B41-4D31977B24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7EDE0A-30BA-4368-AC9C-9141CD922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cap="small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Ballycliffe</a:t>
            </a:r>
            <a:r>
              <a:rPr lang="en-US" sz="3600" b="1" cap="sm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Chartwell – 31 Deaths + 78 Infections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282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9C69530-9C05-45A5-847C-55F2DDED5B3E}"/>
              </a:ext>
            </a:extLst>
          </p:cNvPr>
          <p:cNvGraphicFramePr>
            <a:graphicFrameLocks noGrp="1"/>
          </p:cNvGraphicFramePr>
          <p:nvPr/>
        </p:nvGraphicFramePr>
        <p:xfrm>
          <a:off x="513346" y="465222"/>
          <a:ext cx="7901142" cy="5887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68">
                  <a:extLst>
                    <a:ext uri="{9D8B030D-6E8A-4147-A177-3AD203B41FA5}">
                      <a16:colId xmlns:a16="http://schemas.microsoft.com/office/drawing/2014/main" val="74050306"/>
                    </a:ext>
                  </a:extLst>
                </a:gridCol>
                <a:gridCol w="3832937">
                  <a:extLst>
                    <a:ext uri="{9D8B030D-6E8A-4147-A177-3AD203B41FA5}">
                      <a16:colId xmlns:a16="http://schemas.microsoft.com/office/drawing/2014/main" val="1982378644"/>
                    </a:ext>
                  </a:extLst>
                </a:gridCol>
                <a:gridCol w="3832937">
                  <a:extLst>
                    <a:ext uri="{9D8B030D-6E8A-4147-A177-3AD203B41FA5}">
                      <a16:colId xmlns:a16="http://schemas.microsoft.com/office/drawing/2014/main" val="1926224012"/>
                    </a:ext>
                  </a:extLst>
                </a:gridCol>
              </a:tblGrid>
              <a:tr h="19444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722021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33667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999523"/>
                  </a:ext>
                </a:extLst>
              </a:tr>
            </a:tbl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9023018"/>
                  </p:ext>
                </p:extLst>
              </p:nvPr>
            </p:nvGraphicFramePr>
            <p:xfrm>
              <a:off x="1018673" y="505326"/>
              <a:ext cx="3048000" cy="1714500"/>
            </p:xfrm>
            <a:graphic>
              <a:graphicData uri="http://schemas.microsoft.com/office/powerpoint/2016/slidezoom">
                <pslz:sldZm>
                  <pslz:sldZmObj sldId="262" cId="763891404">
                    <pslz:zmPr id="{1F9BBC99-109F-44AF-BA4B-92D1F5028438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8673" y="505326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572000" y="505326"/>
              <a:ext cx="3048000" cy="1714500"/>
            </p:xfrm>
            <a:graphic>
              <a:graphicData uri="http://schemas.microsoft.com/office/powerpoint/2016/slidezoom">
                <pslz:sldZm>
                  <pslz:sldZmObj sldId="263" cId="1249856355">
                    <pslz:zmPr id="{94EE50C1-1893-45E6-98D4-9FE85BFAD60A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72000" y="505326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Slide Zoom 9">
                <a:extLst>
                  <a:ext uri="{FF2B5EF4-FFF2-40B4-BE49-F238E27FC236}">
                    <a16:creationId xmlns:a16="http://schemas.microsoft.com/office/drawing/2014/main" id="{EDC037E2-648A-45C2-8A0C-B196955F5D5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261684" y="584853"/>
              <a:ext cx="3048000" cy="1714500"/>
            </p:xfrm>
            <a:graphic>
              <a:graphicData uri="http://schemas.microsoft.com/office/powerpoint/2016/slidezoom">
                <pslz:sldZm>
                  <pslz:sldZmObj sldId="264" cId="4002497743">
                    <pslz:zmPr id="{98A8440C-7C47-4B14-8B79-874A77F8198D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Slide Zoom 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EDC037E2-648A-45C2-8A0C-B196955F5D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61684" y="584853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Slide Zoom 11">
                <a:extLst>
                  <a:ext uri="{FF2B5EF4-FFF2-40B4-BE49-F238E27FC236}">
                    <a16:creationId xmlns:a16="http://schemas.microsoft.com/office/drawing/2014/main" id="{B523740E-6E71-4AED-AB71-A2F058AE1CB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62526" y="2427540"/>
              <a:ext cx="3048000" cy="1714500"/>
            </p:xfrm>
            <a:graphic>
              <a:graphicData uri="http://schemas.microsoft.com/office/powerpoint/2016/slidezoom">
                <pslz:sldZm>
                  <pslz:sldZmObj sldId="265" cId="2611372561">
                    <pslz:zmPr id="{31E39987-9317-4AF9-A200-79D53E3628EB}" returnToParent="0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Slide Zoom 11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B523740E-6E71-4AED-AB71-A2F058AE1CB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62526" y="242754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Slide Zoom 13">
                <a:extLst>
                  <a:ext uri="{FF2B5EF4-FFF2-40B4-BE49-F238E27FC236}">
                    <a16:creationId xmlns:a16="http://schemas.microsoft.com/office/drawing/2014/main" id="{840F8210-A3DE-4A6D-9989-5CA0ABA5E8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03934883"/>
                  </p:ext>
                </p:extLst>
              </p:nvPr>
            </p:nvGraphicFramePr>
            <p:xfrm>
              <a:off x="4572000" y="2459586"/>
              <a:ext cx="3048000" cy="1714500"/>
            </p:xfrm>
            <a:graphic>
              <a:graphicData uri="http://schemas.microsoft.com/office/powerpoint/2016/slidezoom">
                <pslz:sldZm>
                  <pslz:sldZmObj sldId="266" cId="236308545">
                    <pslz:zmPr id="{851D75DA-DEDE-45B2-9CC5-42A8E329995A}" returnToParent="0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Slide Zoom 13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840F8210-A3DE-4A6D-9989-5CA0ABA5E8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72000" y="2459586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Slide Zoom 15">
                <a:extLst>
                  <a:ext uri="{FF2B5EF4-FFF2-40B4-BE49-F238E27FC236}">
                    <a16:creationId xmlns:a16="http://schemas.microsoft.com/office/drawing/2014/main" id="{ACC567E5-E757-495F-816C-5FE4923A563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341895" y="2619820"/>
              <a:ext cx="3048000" cy="1714500"/>
            </p:xfrm>
            <a:graphic>
              <a:graphicData uri="http://schemas.microsoft.com/office/powerpoint/2016/slidezoom">
                <pslz:sldZm>
                  <pslz:sldZmObj sldId="267" cId="1554167521">
                    <pslz:zmPr id="{104EC53C-308A-4DE1-8400-47185441C561}" returnToParent="0" transitionDur="1000">
                      <p166:blipFill xmlns:p166="http://schemas.microsoft.com/office/powerpoint/2016/6/main">
                        <a:blip r:embed="rId1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Slide Zoom 15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ACC567E5-E757-495F-816C-5FE4923A563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341895" y="261982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Slide Zoom 17">
                <a:extLst>
                  <a:ext uri="{FF2B5EF4-FFF2-40B4-BE49-F238E27FC236}">
                    <a16:creationId xmlns:a16="http://schemas.microsoft.com/office/drawing/2014/main" id="{0FF2D292-69EF-40A6-A1B0-DE4FC8FE779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30442" y="4398414"/>
              <a:ext cx="3048000" cy="1714500"/>
            </p:xfrm>
            <a:graphic>
              <a:graphicData uri="http://schemas.microsoft.com/office/powerpoint/2016/slidezoom">
                <pslz:sldZm>
                  <pslz:sldZmObj sldId="268" cId="2352282157">
                    <pslz:zmPr id="{F9263C7E-5430-4953-A0BB-BBEBBCB74C4B}" returnToParent="0" transitionDur="1000">
                      <p166:blipFill xmlns:p166="http://schemas.microsoft.com/office/powerpoint/2016/6/main">
                        <a:blip r:embed="rId2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Slide Zoom 17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0FF2D292-69EF-40A6-A1B0-DE4FC8FE779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30442" y="4398414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0" name="Slide Zoom 19">
                <a:extLst>
                  <a:ext uri="{FF2B5EF4-FFF2-40B4-BE49-F238E27FC236}">
                    <a16:creationId xmlns:a16="http://schemas.microsoft.com/office/drawing/2014/main" id="{5FCE59A1-C95B-40C7-B2BF-1D8E145081E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52630051"/>
                  </p:ext>
                </p:extLst>
              </p:nvPr>
            </p:nvGraphicFramePr>
            <p:xfrm>
              <a:off x="4572000" y="4398414"/>
              <a:ext cx="3048000" cy="1714500"/>
            </p:xfrm>
            <a:graphic>
              <a:graphicData uri="http://schemas.microsoft.com/office/powerpoint/2016/slidezoom">
                <pslz:sldZm>
                  <pslz:sldZmObj sldId="269" cId="728549476">
                    <pslz:zmPr id="{04A21596-F995-40C4-AC46-6054312AFCCD}" returnToParent="0" transitionDur="1000">
                      <p166:blipFill xmlns:p166="http://schemas.microsoft.com/office/powerpoint/2016/6/main">
                        <a:blip r:embed="rId2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0" name="Slide Zoom 19">
                <a:hlinkClick r:id="rId24" action="ppaction://hlinksldjump"/>
                <a:extLst>
                  <a:ext uri="{FF2B5EF4-FFF2-40B4-BE49-F238E27FC236}">
                    <a16:creationId xmlns:a16="http://schemas.microsoft.com/office/drawing/2014/main" id="{5FCE59A1-C95B-40C7-B2BF-1D8E145081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572000" y="4398414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273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FD2B3739-6FA8-4B20-84C8-DD3BE1FFBF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83" b="480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7D508D-AC7A-42D6-999B-5AE66C199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cap="sm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Ina Grafton Gage Home – 31 Deaths + 69 Infections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549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9C69530-9C05-45A5-847C-55F2DDED5B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192432"/>
              </p:ext>
            </p:extLst>
          </p:nvPr>
        </p:nvGraphicFramePr>
        <p:xfrm>
          <a:off x="983240" y="1195138"/>
          <a:ext cx="7318955" cy="5887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933">
                  <a:extLst>
                    <a:ext uri="{9D8B030D-6E8A-4147-A177-3AD203B41FA5}">
                      <a16:colId xmlns:a16="http://schemas.microsoft.com/office/drawing/2014/main" val="74050306"/>
                    </a:ext>
                  </a:extLst>
                </a:gridCol>
                <a:gridCol w="3550511">
                  <a:extLst>
                    <a:ext uri="{9D8B030D-6E8A-4147-A177-3AD203B41FA5}">
                      <a16:colId xmlns:a16="http://schemas.microsoft.com/office/drawing/2014/main" val="1982378644"/>
                    </a:ext>
                  </a:extLst>
                </a:gridCol>
                <a:gridCol w="3550511">
                  <a:extLst>
                    <a:ext uri="{9D8B030D-6E8A-4147-A177-3AD203B41FA5}">
                      <a16:colId xmlns:a16="http://schemas.microsoft.com/office/drawing/2014/main" val="1926224012"/>
                    </a:ext>
                  </a:extLst>
                </a:gridCol>
              </a:tblGrid>
              <a:tr h="19444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722021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33667"/>
                  </a:ext>
                </a:extLst>
              </a:tr>
              <a:tr h="197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999523"/>
                  </a:ext>
                </a:extLst>
              </a:tr>
            </a:tbl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84738881"/>
                  </p:ext>
                </p:extLst>
              </p:nvPr>
            </p:nvGraphicFramePr>
            <p:xfrm>
              <a:off x="1074820" y="589984"/>
              <a:ext cx="2823411" cy="1714500"/>
            </p:xfrm>
            <a:graphic>
              <a:graphicData uri="http://schemas.microsoft.com/office/powerpoint/2016/slidezoom">
                <pslz:sldZm>
                  <pslz:sldZmObj sldId="262" cId="763891404">
                    <pslz:zmPr id="{1F9BBC99-109F-44AF-BA4B-92D1F5028438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23411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91C00C06-2987-456A-BD4C-B58DB823E7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4820" y="589984"/>
                <a:ext cx="2823411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08789574"/>
                  </p:ext>
                </p:extLst>
              </p:nvPr>
            </p:nvGraphicFramePr>
            <p:xfrm>
              <a:off x="4684294" y="615352"/>
              <a:ext cx="2823411" cy="1714500"/>
            </p:xfrm>
            <a:graphic>
              <a:graphicData uri="http://schemas.microsoft.com/office/powerpoint/2016/slidezoom">
                <pslz:sldZm>
                  <pslz:sldZmObj sldId="263" cId="1249856355">
                    <pslz:zmPr id="{94EE50C1-1893-45E6-98D4-9FE85BFAD60A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23411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48F4411-580A-4CD4-9513-6D5FFD8D00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84294" y="615352"/>
                <a:ext cx="2823411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Slide Zoom 9">
                <a:extLst>
                  <a:ext uri="{FF2B5EF4-FFF2-40B4-BE49-F238E27FC236}">
                    <a16:creationId xmlns:a16="http://schemas.microsoft.com/office/drawing/2014/main" id="{EDC037E2-648A-45C2-8A0C-B196955F5D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2227329"/>
                  </p:ext>
                </p:extLst>
              </p:nvPr>
            </p:nvGraphicFramePr>
            <p:xfrm>
              <a:off x="8357936" y="552812"/>
              <a:ext cx="2823411" cy="1714500"/>
            </p:xfrm>
            <a:graphic>
              <a:graphicData uri="http://schemas.microsoft.com/office/powerpoint/2016/slidezoom">
                <pslz:sldZm>
                  <pslz:sldZmObj sldId="264" cId="4002497743">
                    <pslz:zmPr id="{98A8440C-7C47-4B14-8B79-874A77F8198D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23411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Slide Zoom 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EDC037E2-648A-45C2-8A0C-B196955F5D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57936" y="552812"/>
                <a:ext cx="2823411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Slide Zoom 11">
                <a:extLst>
                  <a:ext uri="{FF2B5EF4-FFF2-40B4-BE49-F238E27FC236}">
                    <a16:creationId xmlns:a16="http://schemas.microsoft.com/office/drawing/2014/main" id="{B523740E-6E71-4AED-AB71-A2F058AE1CB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58622417"/>
                  </p:ext>
                </p:extLst>
              </p:nvPr>
            </p:nvGraphicFramePr>
            <p:xfrm>
              <a:off x="1074820" y="2571750"/>
              <a:ext cx="2823411" cy="1714500"/>
            </p:xfrm>
            <a:graphic>
              <a:graphicData uri="http://schemas.microsoft.com/office/powerpoint/2016/slidezoom">
                <pslz:sldZm>
                  <pslz:sldZmObj sldId="265" cId="2611372561">
                    <pslz:zmPr id="{31E39987-9317-4AF9-A200-79D53E3628EB}" returnToParent="0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23411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Slide Zoom 11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B523740E-6E71-4AED-AB71-A2F058AE1CB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74820" y="2571750"/>
                <a:ext cx="2823411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Slide Zoom 13">
                <a:extLst>
                  <a:ext uri="{FF2B5EF4-FFF2-40B4-BE49-F238E27FC236}">
                    <a16:creationId xmlns:a16="http://schemas.microsoft.com/office/drawing/2014/main" id="{840F8210-A3DE-4A6D-9989-5CA0ABA5E8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57374078"/>
                  </p:ext>
                </p:extLst>
              </p:nvPr>
            </p:nvGraphicFramePr>
            <p:xfrm>
              <a:off x="4684294" y="2571750"/>
              <a:ext cx="2823411" cy="1714500"/>
            </p:xfrm>
            <a:graphic>
              <a:graphicData uri="http://schemas.microsoft.com/office/powerpoint/2016/slidezoom">
                <pslz:sldZm>
                  <pslz:sldZmObj sldId="266" cId="236308545">
                    <pslz:zmPr id="{851D75DA-DEDE-45B2-9CC5-42A8E329995A}" returnToParent="0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23411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Slide Zoom 13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840F8210-A3DE-4A6D-9989-5CA0ABA5E8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684294" y="2571750"/>
                <a:ext cx="2823411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Slide Zoom 15">
                <a:extLst>
                  <a:ext uri="{FF2B5EF4-FFF2-40B4-BE49-F238E27FC236}">
                    <a16:creationId xmlns:a16="http://schemas.microsoft.com/office/drawing/2014/main" id="{ACC567E5-E757-495F-816C-5FE4923A563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95690780"/>
                  </p:ext>
                </p:extLst>
              </p:nvPr>
            </p:nvGraphicFramePr>
            <p:xfrm>
              <a:off x="8302195" y="2571750"/>
              <a:ext cx="2823411" cy="1714500"/>
            </p:xfrm>
            <a:graphic>
              <a:graphicData uri="http://schemas.microsoft.com/office/powerpoint/2016/slidezoom">
                <pslz:sldZm>
                  <pslz:sldZmObj sldId="267" cId="1554167521">
                    <pslz:zmPr id="{104EC53C-308A-4DE1-8400-47185441C561}" returnToParent="0" transitionDur="1000">
                      <p166:blipFill xmlns:p166="http://schemas.microsoft.com/office/powerpoint/2016/6/main">
                        <a:blip r:embed="rId1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23411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Slide Zoom 15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ACC567E5-E757-495F-816C-5FE4923A563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302195" y="2571750"/>
                <a:ext cx="2823411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Slide Zoom 17">
                <a:extLst>
                  <a:ext uri="{FF2B5EF4-FFF2-40B4-BE49-F238E27FC236}">
                    <a16:creationId xmlns:a16="http://schemas.microsoft.com/office/drawing/2014/main" id="{0FF2D292-69EF-40A6-A1B0-DE4FC8FE779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85146259"/>
                  </p:ext>
                </p:extLst>
              </p:nvPr>
            </p:nvGraphicFramePr>
            <p:xfrm>
              <a:off x="1074820" y="4553516"/>
              <a:ext cx="2823411" cy="1714500"/>
            </p:xfrm>
            <a:graphic>
              <a:graphicData uri="http://schemas.microsoft.com/office/powerpoint/2016/slidezoom">
                <pslz:sldZm>
                  <pslz:sldZmObj sldId="268" cId="2352282157">
                    <pslz:zmPr id="{F9263C7E-5430-4953-A0BB-BBEBBCB74C4B}" returnToParent="0" transitionDur="1000">
                      <p166:blipFill xmlns:p166="http://schemas.microsoft.com/office/powerpoint/2016/6/main">
                        <a:blip r:embed="rId2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23411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Slide Zoom 17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0FF2D292-69EF-40A6-A1B0-DE4FC8FE779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74820" y="4553516"/>
                <a:ext cx="2823411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0" name="Slide Zoom 19">
                <a:extLst>
                  <a:ext uri="{FF2B5EF4-FFF2-40B4-BE49-F238E27FC236}">
                    <a16:creationId xmlns:a16="http://schemas.microsoft.com/office/drawing/2014/main" id="{5FCE59A1-C95B-40C7-B2BF-1D8E145081E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85719128"/>
                  </p:ext>
                </p:extLst>
              </p:nvPr>
            </p:nvGraphicFramePr>
            <p:xfrm>
              <a:off x="4684294" y="4528148"/>
              <a:ext cx="2823411" cy="1714500"/>
            </p:xfrm>
            <a:graphic>
              <a:graphicData uri="http://schemas.microsoft.com/office/powerpoint/2016/slidezoom">
                <pslz:sldZm>
                  <pslz:sldZmObj sldId="269" cId="728549476">
                    <pslz:zmPr id="{04A21596-F995-40C4-AC46-6054312AFCCD}" returnToParent="0" transitionDur="1000">
                      <p166:blipFill xmlns:p166="http://schemas.microsoft.com/office/powerpoint/2016/6/main">
                        <a:blip r:embed="rId2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23411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0" name="Slide Zoom 19">
                <a:hlinkClick r:id="rId24" action="ppaction://hlinksldjump"/>
                <a:extLst>
                  <a:ext uri="{FF2B5EF4-FFF2-40B4-BE49-F238E27FC236}">
                    <a16:creationId xmlns:a16="http://schemas.microsoft.com/office/drawing/2014/main" id="{5FCE59A1-C95B-40C7-B2BF-1D8E145081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684294" y="4528148"/>
                <a:ext cx="2823411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2" name="Slide Zoom 21">
                <a:extLst>
                  <a:ext uri="{FF2B5EF4-FFF2-40B4-BE49-F238E27FC236}">
                    <a16:creationId xmlns:a16="http://schemas.microsoft.com/office/drawing/2014/main" id="{45E1E34A-F79B-4FB8-945D-93048F0C036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09021286"/>
                  </p:ext>
                </p:extLst>
              </p:nvPr>
            </p:nvGraphicFramePr>
            <p:xfrm>
              <a:off x="8245641" y="4528148"/>
              <a:ext cx="2823411" cy="1714500"/>
            </p:xfrm>
            <a:graphic>
              <a:graphicData uri="http://schemas.microsoft.com/office/powerpoint/2016/slidezoom">
                <pslz:sldZm>
                  <pslz:sldZmObj sldId="270" cId="1708380494">
                    <pslz:zmPr id="{E5021634-C489-4EEB-9E53-6F0D8A96D889}" returnToParent="0" transitionDur="1000">
                      <p166:blipFill xmlns:p166="http://schemas.microsoft.com/office/powerpoint/2016/6/main">
                        <a:blip r:embed="rId2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23411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2" name="Slide Zoom 21">
                <a:hlinkClick r:id="rId27" action="ppaction://hlinksldjump"/>
                <a:extLst>
                  <a:ext uri="{FF2B5EF4-FFF2-40B4-BE49-F238E27FC236}">
                    <a16:creationId xmlns:a16="http://schemas.microsoft.com/office/drawing/2014/main" id="{45E1E34A-F79B-4FB8-945D-93048F0C036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245641" y="4528148"/>
                <a:ext cx="2823411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340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tree on the side of a road&#10;&#10;Description automatically generated">
            <a:extLst>
              <a:ext uri="{FF2B5EF4-FFF2-40B4-BE49-F238E27FC236}">
                <a16:creationId xmlns:a16="http://schemas.microsoft.com/office/drawing/2014/main" id="{9190C2EB-2202-441B-8EDD-9A75F7B947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244FA-4316-4CA2-9B07-F03D70A81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cap="sm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Seven Oaks – 41 Deaths + 56 Infections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380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10A53-AB8C-4601-B896-F5A4CAAE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cap="small" dirty="0"/>
              <a:t>History of Orchard Villa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01E3-6641-43DC-B119-BB4366F44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Before 2015 owned and managed by Lafontaine family</a:t>
            </a:r>
          </a:p>
          <a:p>
            <a:endParaRPr lang="en-US" dirty="0"/>
          </a:p>
          <a:p>
            <a:r>
              <a:rPr lang="en-US" dirty="0"/>
              <a:t>Sold to Southbridge Healthcare, a large American company, in 2015</a:t>
            </a:r>
          </a:p>
          <a:p>
            <a:endParaRPr lang="en-US" dirty="0"/>
          </a:p>
          <a:p>
            <a:r>
              <a:rPr lang="en-US" dirty="0"/>
              <a:t>Extendicare Inc. hired to manage Orchard Villa in 2015</a:t>
            </a:r>
          </a:p>
        </p:txBody>
      </p:sp>
    </p:spTree>
    <p:extLst>
      <p:ext uri="{BB962C8B-B14F-4D97-AF65-F5344CB8AC3E}">
        <p14:creationId xmlns:p14="http://schemas.microsoft.com/office/powerpoint/2010/main" val="1285900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2538B-9CAD-483A-AB74-C22C65EEE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cap="small" dirty="0"/>
              <a:t>Extendicare Inc.</a:t>
            </a:r>
            <a:endParaRPr lang="en-US" b="1" cap="smal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67D47-6427-4004-AB4D-2CF7F27F2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 large multi-national corporation</a:t>
            </a:r>
          </a:p>
          <a:p>
            <a:endParaRPr lang="en-CA" dirty="0"/>
          </a:p>
          <a:p>
            <a:r>
              <a:rPr lang="en-CA" dirty="0"/>
              <a:t>Before 2012, manage and own large number of homes in US</a:t>
            </a:r>
          </a:p>
          <a:p>
            <a:endParaRPr lang="en-CA" dirty="0"/>
          </a:p>
          <a:p>
            <a:r>
              <a:rPr lang="en-CA" dirty="0"/>
              <a:t>2013 charged by US Department of Justice under False Claims Act</a:t>
            </a:r>
          </a:p>
          <a:p>
            <a:endParaRPr lang="en-CA" dirty="0"/>
          </a:p>
          <a:p>
            <a:r>
              <a:rPr lang="en-CA" dirty="0"/>
              <a:t>Billed Medicare for services so deficient effectively worthless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048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FB391-CDF1-4B57-8C6A-3EB15A0EA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cap="small" dirty="0"/>
              <a:t>Extendicare Inc.</a:t>
            </a:r>
            <a:endParaRPr lang="en-US" b="1" cap="smal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46147-0307-47C5-9EC3-36C4459B3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  <a:p>
            <a:r>
              <a:rPr lang="en-CA" dirty="0"/>
              <a:t>October 2014 Extendicare pays $38 Million to settle case</a:t>
            </a:r>
          </a:p>
          <a:p>
            <a:endParaRPr lang="en-CA" dirty="0"/>
          </a:p>
          <a:p>
            <a:r>
              <a:rPr lang="en-CA" dirty="0"/>
              <a:t>Largest failure of care settlement in US Justice Department</a:t>
            </a:r>
            <a:r>
              <a:rPr lang="en-US" dirty="0"/>
              <a:t>’s history</a:t>
            </a:r>
          </a:p>
          <a:p>
            <a:endParaRPr lang="en-US" dirty="0"/>
          </a:p>
          <a:p>
            <a:r>
              <a:rPr lang="en-US" dirty="0"/>
              <a:t>Entered a five year corporate integrity agreement</a:t>
            </a:r>
          </a:p>
        </p:txBody>
      </p:sp>
    </p:spTree>
    <p:extLst>
      <p:ext uri="{BB962C8B-B14F-4D97-AF65-F5344CB8AC3E}">
        <p14:creationId xmlns:p14="http://schemas.microsoft.com/office/powerpoint/2010/main" val="1952043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70935-9291-4D13-922F-FDD45ABCE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cap="small" dirty="0"/>
              <a:t>Extendicare Inc.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90629-D402-4840-BED7-A2FFCC737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November 7, 2014 sells entire American portfolio for $870 Million</a:t>
            </a:r>
          </a:p>
          <a:p>
            <a:endParaRPr lang="en-US" dirty="0"/>
          </a:p>
          <a:p>
            <a:r>
              <a:rPr lang="en-US" dirty="0"/>
              <a:t>Plan was to grow and expand business in Canada</a:t>
            </a:r>
          </a:p>
          <a:p>
            <a:endParaRPr lang="en-US" dirty="0"/>
          </a:p>
          <a:p>
            <a:r>
              <a:rPr lang="en-US" dirty="0"/>
              <a:t>Major move into Ontario</a:t>
            </a:r>
          </a:p>
          <a:p>
            <a:endParaRPr lang="en-US" dirty="0"/>
          </a:p>
          <a:p>
            <a:r>
              <a:rPr lang="en-US" dirty="0"/>
              <a:t>Southbridge described Extendicare as recognized leader in quality clinically based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980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CA045-625A-4303-AA1B-FA2FB0EE0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cap="small" dirty="0"/>
              <a:t>Orchard Villa 2017 to 2019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7C0D5-B682-4163-B3B2-764EFF486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874" y="1825625"/>
            <a:ext cx="9877926" cy="435133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19 investigations by Ministry of Health and Long Term Care</a:t>
            </a:r>
          </a:p>
          <a:p>
            <a:pPr>
              <a:spcAft>
                <a:spcPts val="1200"/>
              </a:spcAft>
            </a:pPr>
            <a:r>
              <a:rPr lang="en-US" dirty="0"/>
              <a:t>Over 43 days at Orchard Villa investigating complaints</a:t>
            </a:r>
          </a:p>
          <a:p>
            <a:pPr>
              <a:spcAft>
                <a:spcPts val="1200"/>
              </a:spcAft>
            </a:pPr>
            <a:r>
              <a:rPr lang="en-US" dirty="0"/>
              <a:t>65 written warnings</a:t>
            </a:r>
          </a:p>
          <a:p>
            <a:pPr>
              <a:spcAft>
                <a:spcPts val="1200"/>
              </a:spcAft>
            </a:pPr>
            <a:r>
              <a:rPr lang="en-US" dirty="0"/>
              <a:t>32 voluntary plans of correction</a:t>
            </a:r>
          </a:p>
          <a:p>
            <a:pPr>
              <a:spcAft>
                <a:spcPts val="1200"/>
              </a:spcAft>
            </a:pPr>
            <a:r>
              <a:rPr lang="en-US" dirty="0"/>
              <a:t>13 compliance Orders</a:t>
            </a:r>
          </a:p>
          <a:p>
            <a:r>
              <a:rPr lang="en-US" dirty="0"/>
              <a:t>3 matters referred to Director</a:t>
            </a:r>
          </a:p>
        </p:txBody>
      </p:sp>
    </p:spTree>
    <p:extLst>
      <p:ext uri="{BB962C8B-B14F-4D97-AF65-F5344CB8AC3E}">
        <p14:creationId xmlns:p14="http://schemas.microsoft.com/office/powerpoint/2010/main" val="3159886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055FE-99B1-46CC-B5EC-BA29B886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cap="small" dirty="0"/>
              <a:t>Doug Ford Press Conference </a:t>
            </a:r>
            <a:br>
              <a:rPr lang="en-US" b="1" cap="small" dirty="0"/>
            </a:br>
            <a:r>
              <a:rPr lang="en-US" b="1" cap="small" dirty="0"/>
              <a:t>May 26,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73717-D67F-4AF9-88F3-4C2709E3B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endParaRPr lang="en-US" dirty="0"/>
          </a:p>
          <a:p>
            <a:pPr>
              <a:spcAft>
                <a:spcPts val="1200"/>
              </a:spcAft>
            </a:pPr>
            <a:r>
              <a:rPr lang="en-US" dirty="0"/>
              <a:t>Talks about Canadian Forces Report</a:t>
            </a:r>
          </a:p>
          <a:p>
            <a:pPr>
              <a:spcAft>
                <a:spcPts val="1200"/>
              </a:spcAft>
            </a:pPr>
            <a:r>
              <a:rPr lang="en-US" dirty="0"/>
              <a:t>Described facts as heartbreaking and gut wrenching</a:t>
            </a:r>
          </a:p>
          <a:p>
            <a:pPr>
              <a:spcAft>
                <a:spcPts val="1200"/>
              </a:spcAft>
            </a:pPr>
            <a:r>
              <a:rPr lang="en-US" dirty="0"/>
              <a:t>Appalling and disgusting</a:t>
            </a:r>
          </a:p>
          <a:p>
            <a:pPr>
              <a:spcAft>
                <a:spcPts val="1200"/>
              </a:spcAft>
            </a:pPr>
            <a:r>
              <a:rPr lang="en-US" dirty="0"/>
              <a:t>Most heart wrenching report he had ever read</a:t>
            </a:r>
          </a:p>
          <a:p>
            <a:r>
              <a:rPr lang="en-US" dirty="0"/>
              <a:t>Results of investigation would be released to police and prosecutors </a:t>
            </a:r>
          </a:p>
        </p:txBody>
      </p:sp>
    </p:spTree>
    <p:extLst>
      <p:ext uri="{BB962C8B-B14F-4D97-AF65-F5344CB8AC3E}">
        <p14:creationId xmlns:p14="http://schemas.microsoft.com/office/powerpoint/2010/main" val="179640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13347-E0F5-47C2-951E-040F83CDF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cap="small" dirty="0"/>
              <a:t>Doug Ford Press Conference</a:t>
            </a:r>
            <a:br>
              <a:rPr lang="en-US" b="1" cap="small" dirty="0"/>
            </a:br>
            <a:r>
              <a:rPr lang="en-US" b="1" cap="small" dirty="0"/>
              <a:t>May 26,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ED250-4F13-42D7-B518-D3DD69FFD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9138" y="1825625"/>
            <a:ext cx="9454662" cy="435133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There will be accountability for these nursing homes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There will be justice for the residents and their families</a:t>
            </a:r>
          </a:p>
        </p:txBody>
      </p:sp>
    </p:spTree>
    <p:extLst>
      <p:ext uri="{BB962C8B-B14F-4D97-AF65-F5344CB8AC3E}">
        <p14:creationId xmlns:p14="http://schemas.microsoft.com/office/powerpoint/2010/main" val="16875442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930ED-C9CF-49E4-9379-5ABDD3EA8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33306"/>
          </a:xfrm>
        </p:spPr>
        <p:txBody>
          <a:bodyPr>
            <a:normAutofit/>
          </a:bodyPr>
          <a:lstStyle/>
          <a:p>
            <a:pPr algn="ctr"/>
            <a:r>
              <a:rPr lang="en-US" b="1" cap="small" dirty="0"/>
              <a:t>Accountability</a:t>
            </a:r>
            <a:br>
              <a:rPr lang="en-US" b="1" cap="small" dirty="0"/>
            </a:br>
            <a:r>
              <a:rPr lang="en-US" b="1" cap="small" dirty="0"/>
              <a:t>As of October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BB85D-FE66-4A16-A681-FA25CB805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446" y="2403231"/>
            <a:ext cx="9806354" cy="3773732"/>
          </a:xfrm>
        </p:spPr>
        <p:txBody>
          <a:bodyPr/>
          <a:lstStyle/>
          <a:p>
            <a:r>
              <a:rPr lang="en-US" dirty="0"/>
              <a:t>No charges laid</a:t>
            </a:r>
          </a:p>
          <a:p>
            <a:endParaRPr lang="en-US" dirty="0"/>
          </a:p>
          <a:p>
            <a:r>
              <a:rPr lang="en-US" dirty="0"/>
              <a:t>No one has been fined</a:t>
            </a:r>
          </a:p>
          <a:p>
            <a:endParaRPr lang="en-US" dirty="0"/>
          </a:p>
          <a:p>
            <a:r>
              <a:rPr lang="en-US" dirty="0"/>
              <a:t>Bill 218 shields wrongdoers from responsibility for negligence</a:t>
            </a:r>
          </a:p>
        </p:txBody>
      </p:sp>
    </p:spTree>
    <p:extLst>
      <p:ext uri="{BB962C8B-B14F-4D97-AF65-F5344CB8AC3E}">
        <p14:creationId xmlns:p14="http://schemas.microsoft.com/office/powerpoint/2010/main" val="22539812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9E1E3-20A7-498F-9B4B-52F59267B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cap="small" dirty="0"/>
              <a:t>Justice for Residents and Families</a:t>
            </a:r>
            <a:endParaRPr lang="en-US" b="1" cap="smal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F4A5E-0113-4E73-84A2-2D1B7284B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  <a:p>
            <a:r>
              <a:rPr lang="en-CA" dirty="0"/>
              <a:t>Proceedings for negligence barred</a:t>
            </a:r>
          </a:p>
          <a:p>
            <a:endParaRPr lang="en-CA" dirty="0"/>
          </a:p>
          <a:p>
            <a:r>
              <a:rPr lang="en-CA" dirty="0"/>
              <a:t>All existing proceedings for negligence dismissed without costs</a:t>
            </a:r>
          </a:p>
          <a:p>
            <a:endParaRPr lang="en-CA" dirty="0"/>
          </a:p>
          <a:p>
            <a:r>
              <a:rPr lang="en-CA" dirty="0"/>
              <a:t>No compensation payable for extinguishment or termination of rights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523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6882C-631D-4459-A4EC-DBE5DDE6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cap="small" dirty="0"/>
              <a:t>Government Says Consulted Widely</a:t>
            </a:r>
            <a:br>
              <a:rPr lang="en-CA" b="1" cap="small" dirty="0"/>
            </a:br>
            <a:r>
              <a:rPr lang="en-CA" b="1" cap="small" dirty="0"/>
              <a:t>Before Introducing Legislation</a:t>
            </a:r>
            <a:endParaRPr lang="en-US" b="1" cap="smal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6E82C-6844-4081-963D-2B04918DB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4883" y="1825625"/>
            <a:ext cx="5422233" cy="4351338"/>
          </a:xfrm>
        </p:spPr>
        <p:txBody>
          <a:bodyPr>
            <a:normAutofit fontScale="92500" lnSpcReduction="20000"/>
          </a:bodyPr>
          <a:lstStyle/>
          <a:p>
            <a:endParaRPr lang="en-CA" dirty="0"/>
          </a:p>
          <a:p>
            <a:r>
              <a:rPr lang="en-CA" dirty="0"/>
              <a:t>But with who</a:t>
            </a:r>
          </a:p>
          <a:p>
            <a:endParaRPr lang="en-CA" dirty="0"/>
          </a:p>
          <a:p>
            <a:r>
              <a:rPr lang="en-CA" dirty="0"/>
              <a:t>Not the Ontario Health Coalition</a:t>
            </a:r>
          </a:p>
          <a:p>
            <a:endParaRPr lang="en-CA" dirty="0"/>
          </a:p>
          <a:p>
            <a:r>
              <a:rPr lang="en-CA" dirty="0"/>
              <a:t>Not with residents or families</a:t>
            </a:r>
          </a:p>
          <a:p>
            <a:endParaRPr lang="en-CA" dirty="0"/>
          </a:p>
          <a:p>
            <a:r>
              <a:rPr lang="en-CA" dirty="0"/>
              <a:t>Not with legal organizations</a:t>
            </a:r>
          </a:p>
          <a:p>
            <a:endParaRPr lang="en-CA" dirty="0"/>
          </a:p>
          <a:p>
            <a:r>
              <a:rPr lang="en-CA" dirty="0"/>
              <a:t>Not with consumer advocacy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4028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ECAF5-C725-4623-89A3-AB33AA942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cap="small"/>
              <a:t>Government </a:t>
            </a:r>
            <a:r>
              <a:rPr lang="en-US" b="1" cap="small" dirty="0"/>
              <a:t>Consulted Widely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7F551-4D03-45EA-9CBF-F5A7A2A0C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1908" y="1825625"/>
            <a:ext cx="9571892" cy="4351338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With Insurance Bureau of Canada</a:t>
            </a:r>
          </a:p>
          <a:p>
            <a:endParaRPr lang="en-US" dirty="0"/>
          </a:p>
          <a:p>
            <a:r>
              <a:rPr lang="en-US" dirty="0"/>
              <a:t>Long term care homes and their lobbyists</a:t>
            </a:r>
          </a:p>
        </p:txBody>
      </p:sp>
    </p:spTree>
    <p:extLst>
      <p:ext uri="{BB962C8B-B14F-4D97-AF65-F5344CB8AC3E}">
        <p14:creationId xmlns:p14="http://schemas.microsoft.com/office/powerpoint/2010/main" val="1955814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4968DA-CED7-4073-B775-4F1E03C1809C}"/>
              </a:ext>
            </a:extLst>
          </p:cNvPr>
          <p:cNvSpPr txBox="1"/>
          <p:nvPr/>
        </p:nvSpPr>
        <p:spPr>
          <a:xfrm>
            <a:off x="4862305" y="3134537"/>
            <a:ext cx="2036157" cy="67710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/>
              <a:t>Doug Ford</a:t>
            </a:r>
          </a:p>
          <a:p>
            <a:r>
              <a:rPr lang="en-US" dirty="0"/>
              <a:t>Premier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09A62F-04ED-418F-A355-65B793AF891E}"/>
              </a:ext>
            </a:extLst>
          </p:cNvPr>
          <p:cNvSpPr txBox="1"/>
          <p:nvPr/>
        </p:nvSpPr>
        <p:spPr>
          <a:xfrm>
            <a:off x="7365716" y="3240486"/>
            <a:ext cx="2155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Doug Downey</a:t>
            </a:r>
          </a:p>
          <a:p>
            <a:r>
              <a:rPr lang="en-US" sz="1400" dirty="0"/>
              <a:t>Attorney General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D8F8C5-6E2F-4E22-B3E0-9FDE4C8272B1}"/>
              </a:ext>
            </a:extLst>
          </p:cNvPr>
          <p:cNvSpPr txBox="1"/>
          <p:nvPr/>
        </p:nvSpPr>
        <p:spPr>
          <a:xfrm>
            <a:off x="10000250" y="3281721"/>
            <a:ext cx="21269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Michael Wilson</a:t>
            </a:r>
          </a:p>
          <a:p>
            <a:r>
              <a:rPr lang="en-US" sz="1400" dirty="0"/>
              <a:t>Former Chief-of-Staff</a:t>
            </a:r>
          </a:p>
          <a:p>
            <a:r>
              <a:rPr lang="en-US" sz="1400" dirty="0"/>
              <a:t>Current lobbyist for Sienna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D49951-AAEB-4B6B-94A8-1CE02BD324AB}"/>
              </a:ext>
            </a:extLst>
          </p:cNvPr>
          <p:cNvSpPr txBox="1"/>
          <p:nvPr/>
        </p:nvSpPr>
        <p:spPr>
          <a:xfrm>
            <a:off x="1925281" y="3132765"/>
            <a:ext cx="2590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Melisa </a:t>
            </a:r>
            <a:r>
              <a:rPr lang="en-US" dirty="0" err="1"/>
              <a:t>Lantsman</a:t>
            </a:r>
            <a:endParaRPr lang="en-US" dirty="0"/>
          </a:p>
          <a:p>
            <a:r>
              <a:rPr lang="en-US" sz="1400" dirty="0"/>
              <a:t>Former War Room Director</a:t>
            </a:r>
          </a:p>
          <a:p>
            <a:r>
              <a:rPr lang="en-US" sz="1400" dirty="0"/>
              <a:t>Current Lobbyist for Extendicare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68DB08-FFB7-46F4-A846-4EA873DB2FAC}"/>
              </a:ext>
            </a:extLst>
          </p:cNvPr>
          <p:cNvSpPr txBox="1"/>
          <p:nvPr/>
        </p:nvSpPr>
        <p:spPr>
          <a:xfrm>
            <a:off x="4560277" y="2192215"/>
            <a:ext cx="22995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Greg Rickford</a:t>
            </a:r>
          </a:p>
          <a:p>
            <a:r>
              <a:rPr lang="en-US" sz="1400" dirty="0"/>
              <a:t>Minister of Energy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33F0DE-E673-45FB-8CC8-08A35E903984}"/>
              </a:ext>
            </a:extLst>
          </p:cNvPr>
          <p:cNvSpPr txBox="1"/>
          <p:nvPr/>
        </p:nvSpPr>
        <p:spPr>
          <a:xfrm>
            <a:off x="4801873" y="924653"/>
            <a:ext cx="28034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Brenda Akers</a:t>
            </a:r>
          </a:p>
          <a:p>
            <a:r>
              <a:rPr lang="en-US" sz="1400" dirty="0"/>
              <a:t>Former Director of Communication</a:t>
            </a:r>
          </a:p>
          <a:p>
            <a:r>
              <a:rPr lang="en-US" sz="1400" dirty="0"/>
              <a:t>Current Lobbyist for Sienna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E3537-C26B-4385-B979-69BF2742C618}"/>
              </a:ext>
            </a:extLst>
          </p:cNvPr>
          <p:cNvSpPr txBox="1"/>
          <p:nvPr/>
        </p:nvSpPr>
        <p:spPr>
          <a:xfrm>
            <a:off x="2239109" y="1984466"/>
            <a:ext cx="23211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Mike Harris</a:t>
            </a:r>
          </a:p>
          <a:p>
            <a:r>
              <a:rPr lang="en-US" sz="1400" dirty="0"/>
              <a:t>Former Premier (1995-2002)</a:t>
            </a:r>
          </a:p>
          <a:p>
            <a:r>
              <a:rPr lang="en-US" sz="1400" dirty="0"/>
              <a:t>Current Chair of Chartwell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6EEBB4-C16F-4E66-9F58-62B9AB756CB0}"/>
              </a:ext>
            </a:extLst>
          </p:cNvPr>
          <p:cNvSpPr txBox="1"/>
          <p:nvPr/>
        </p:nvSpPr>
        <p:spPr>
          <a:xfrm>
            <a:off x="676623" y="924653"/>
            <a:ext cx="258825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Leslie Noble</a:t>
            </a:r>
          </a:p>
          <a:p>
            <a:r>
              <a:rPr lang="en-US" sz="1400" dirty="0"/>
              <a:t>Former Campaign Manager</a:t>
            </a:r>
          </a:p>
          <a:p>
            <a:r>
              <a:rPr lang="en-US" sz="1400" dirty="0"/>
              <a:t>Current Lobbyist for Chartwell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F4C582-65AE-4BB6-A8D2-0B5F9EDD1E9B}"/>
              </a:ext>
            </a:extLst>
          </p:cNvPr>
          <p:cNvSpPr txBox="1"/>
          <p:nvPr/>
        </p:nvSpPr>
        <p:spPr>
          <a:xfrm>
            <a:off x="9154701" y="2369186"/>
            <a:ext cx="290273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Ernie Eves</a:t>
            </a:r>
          </a:p>
          <a:p>
            <a:r>
              <a:rPr lang="en-US" sz="1400" dirty="0"/>
              <a:t>Former Premier</a:t>
            </a:r>
          </a:p>
          <a:p>
            <a:r>
              <a:rPr lang="en-US" sz="1400" dirty="0"/>
              <a:t>Current Board of Central Park Lodges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5D745B-1A46-4E3C-9FF4-09FE3F39D221}"/>
              </a:ext>
            </a:extLst>
          </p:cNvPr>
          <p:cNvSpPr txBox="1"/>
          <p:nvPr/>
        </p:nvSpPr>
        <p:spPr>
          <a:xfrm>
            <a:off x="7527855" y="1827929"/>
            <a:ext cx="1954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Rod Phillips</a:t>
            </a:r>
          </a:p>
          <a:p>
            <a:r>
              <a:rPr lang="en-US" sz="1400" dirty="0"/>
              <a:t>Finance Minister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7FAA0-119E-4137-B362-1084BD8F5976}"/>
              </a:ext>
            </a:extLst>
          </p:cNvPr>
          <p:cNvSpPr txBox="1"/>
          <p:nvPr/>
        </p:nvSpPr>
        <p:spPr>
          <a:xfrm>
            <a:off x="9053720" y="723330"/>
            <a:ext cx="290273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Andrew Brander</a:t>
            </a:r>
          </a:p>
          <a:p>
            <a:r>
              <a:rPr lang="en-US" sz="1400" dirty="0"/>
              <a:t>Former Director of Communications</a:t>
            </a:r>
          </a:p>
          <a:p>
            <a:r>
              <a:rPr lang="en-US" sz="1400" dirty="0"/>
              <a:t>Current Lobbyist for OLTCA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5A0E78-F5EF-474F-BD3B-D3B5D48EF3CA}"/>
              </a:ext>
            </a:extLst>
          </p:cNvPr>
          <p:cNvSpPr txBox="1"/>
          <p:nvPr/>
        </p:nvSpPr>
        <p:spPr>
          <a:xfrm>
            <a:off x="5025176" y="4870034"/>
            <a:ext cx="2141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Caroline Mulroney</a:t>
            </a:r>
          </a:p>
          <a:p>
            <a:r>
              <a:rPr lang="en-US" sz="1400" dirty="0"/>
              <a:t>Minister of Transportation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E2E458-A39A-45B4-8402-EB0A7DB41FB9}"/>
              </a:ext>
            </a:extLst>
          </p:cNvPr>
          <p:cNvSpPr txBox="1"/>
          <p:nvPr/>
        </p:nvSpPr>
        <p:spPr>
          <a:xfrm>
            <a:off x="4826980" y="5815916"/>
            <a:ext cx="277836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Christopher Chapin</a:t>
            </a:r>
          </a:p>
          <a:p>
            <a:r>
              <a:rPr lang="en-US" sz="1400" dirty="0"/>
              <a:t>Former Senior Campaign Advisor</a:t>
            </a:r>
          </a:p>
          <a:p>
            <a:r>
              <a:rPr lang="en-US" sz="1400" dirty="0"/>
              <a:t>Current Lobbyist for </a:t>
            </a:r>
            <a:r>
              <a:rPr lang="en-US" sz="1400" dirty="0" err="1"/>
              <a:t>Caressant</a:t>
            </a:r>
            <a:r>
              <a:rPr lang="en-US" sz="1400" dirty="0"/>
              <a:t> Care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9C3DCF-7E97-4E66-8905-9DEEF7B591AC}"/>
              </a:ext>
            </a:extLst>
          </p:cNvPr>
          <p:cNvSpPr txBox="1"/>
          <p:nvPr/>
        </p:nvSpPr>
        <p:spPr>
          <a:xfrm>
            <a:off x="7844835" y="4511565"/>
            <a:ext cx="2769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John Tory</a:t>
            </a:r>
          </a:p>
          <a:p>
            <a:r>
              <a:rPr lang="en-US" sz="1400" dirty="0"/>
              <a:t>Former Leader PC Party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55D3D1-ADF9-48FC-AFE0-F10AAEFB696D}"/>
              </a:ext>
            </a:extLst>
          </p:cNvPr>
          <p:cNvSpPr txBox="1"/>
          <p:nvPr/>
        </p:nvSpPr>
        <p:spPr>
          <a:xfrm>
            <a:off x="9257816" y="5456645"/>
            <a:ext cx="179260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Donna Duncan</a:t>
            </a:r>
          </a:p>
          <a:p>
            <a:r>
              <a:rPr lang="en-US" sz="1400" dirty="0"/>
              <a:t>Former Policy Advisor</a:t>
            </a:r>
          </a:p>
          <a:p>
            <a:r>
              <a:rPr lang="en-US" sz="1400" dirty="0"/>
              <a:t>Current CEO of OLTCA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4911C6-2444-4B86-AF18-E04A318C3449}"/>
              </a:ext>
            </a:extLst>
          </p:cNvPr>
          <p:cNvSpPr txBox="1"/>
          <p:nvPr/>
        </p:nvSpPr>
        <p:spPr>
          <a:xfrm>
            <a:off x="1055077" y="4281064"/>
            <a:ext cx="23446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Lauren McDonald</a:t>
            </a:r>
          </a:p>
          <a:p>
            <a:r>
              <a:rPr lang="en-US" sz="1400" dirty="0"/>
              <a:t>Former Director of Marketing</a:t>
            </a:r>
          </a:p>
          <a:p>
            <a:r>
              <a:rPr lang="en-US" sz="1400" dirty="0"/>
              <a:t>Current Lobbyist for </a:t>
            </a:r>
            <a:r>
              <a:rPr lang="en-US" sz="1400" dirty="0" err="1"/>
              <a:t>Revera</a:t>
            </a:r>
            <a:endParaRPr 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CAA859-6A06-4B6D-A7E1-B8E8A80B6986}"/>
              </a:ext>
            </a:extLst>
          </p:cNvPr>
          <p:cNvSpPr txBox="1"/>
          <p:nvPr/>
        </p:nvSpPr>
        <p:spPr>
          <a:xfrm>
            <a:off x="2239109" y="5603631"/>
            <a:ext cx="193430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William Davis</a:t>
            </a:r>
          </a:p>
          <a:p>
            <a:r>
              <a:rPr lang="en-US" sz="1400" dirty="0"/>
              <a:t>Former Premier</a:t>
            </a:r>
          </a:p>
          <a:p>
            <a:r>
              <a:rPr lang="en-US" sz="1400" dirty="0"/>
              <a:t>Current Board of </a:t>
            </a:r>
            <a:r>
              <a:rPr lang="en-US" sz="1400" dirty="0" err="1"/>
              <a:t>Revera</a:t>
            </a:r>
            <a:endParaRPr lang="en-US" sz="14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F90B200-C873-414F-B1D3-75F3FAE00CA5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6898462" y="3458723"/>
            <a:ext cx="479331" cy="143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40F47B1-8D73-4924-8D4E-D4089F9C4BCD}"/>
              </a:ext>
            </a:extLst>
          </p:cNvPr>
          <p:cNvCxnSpPr>
            <a:cxnSpLocks/>
          </p:cNvCxnSpPr>
          <p:nvPr/>
        </p:nvCxnSpPr>
        <p:spPr>
          <a:xfrm>
            <a:off x="9447093" y="3507437"/>
            <a:ext cx="799523" cy="36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946198E-FE60-4DE2-8635-5BC2AADB486D}"/>
              </a:ext>
            </a:extLst>
          </p:cNvPr>
          <p:cNvCxnSpPr>
            <a:cxnSpLocks/>
            <a:stCxn id="2" idx="1"/>
          </p:cNvCxnSpPr>
          <p:nvPr/>
        </p:nvCxnSpPr>
        <p:spPr>
          <a:xfrm flipH="1" flipV="1">
            <a:off x="4161013" y="3457703"/>
            <a:ext cx="701292" cy="15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E0DE01B-EB37-49FB-A1EC-CB36F6440BBF}"/>
              </a:ext>
            </a:extLst>
          </p:cNvPr>
          <p:cNvCxnSpPr>
            <a:cxnSpLocks/>
          </p:cNvCxnSpPr>
          <p:nvPr/>
        </p:nvCxnSpPr>
        <p:spPr>
          <a:xfrm>
            <a:off x="5931876" y="3775594"/>
            <a:ext cx="13510" cy="395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40CA691-641D-43B4-9720-DF221BFB2294}"/>
              </a:ext>
            </a:extLst>
          </p:cNvPr>
          <p:cNvCxnSpPr>
            <a:cxnSpLocks/>
          </p:cNvCxnSpPr>
          <p:nvPr/>
        </p:nvCxnSpPr>
        <p:spPr>
          <a:xfrm>
            <a:off x="6017646" y="5456645"/>
            <a:ext cx="0" cy="3592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36346EC-9A90-4885-9AAD-3EB1DF4007E6}"/>
              </a:ext>
            </a:extLst>
          </p:cNvPr>
          <p:cNvCxnSpPr>
            <a:cxnSpLocks/>
          </p:cNvCxnSpPr>
          <p:nvPr/>
        </p:nvCxnSpPr>
        <p:spPr>
          <a:xfrm>
            <a:off x="6669914" y="3838257"/>
            <a:ext cx="1915766" cy="6572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C35C275-B435-4D80-B526-6AA3A33D67EF}"/>
              </a:ext>
            </a:extLst>
          </p:cNvPr>
          <p:cNvCxnSpPr>
            <a:endCxn id="16" idx="0"/>
          </p:cNvCxnSpPr>
          <p:nvPr/>
        </p:nvCxnSpPr>
        <p:spPr>
          <a:xfrm>
            <a:off x="9539590" y="5055393"/>
            <a:ext cx="614531" cy="4012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71BB200-3DC3-4E50-A64B-F3A672FE75D2}"/>
              </a:ext>
            </a:extLst>
          </p:cNvPr>
          <p:cNvCxnSpPr>
            <a:endCxn id="19" idx="0"/>
          </p:cNvCxnSpPr>
          <p:nvPr/>
        </p:nvCxnSpPr>
        <p:spPr>
          <a:xfrm flipH="1">
            <a:off x="3206262" y="3847615"/>
            <a:ext cx="2181564" cy="1756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D23EEEE-2A87-4326-90B4-A8E850D33898}"/>
              </a:ext>
            </a:extLst>
          </p:cNvPr>
          <p:cNvCxnSpPr>
            <a:cxnSpLocks/>
          </p:cNvCxnSpPr>
          <p:nvPr/>
        </p:nvCxnSpPr>
        <p:spPr>
          <a:xfrm flipH="1">
            <a:off x="3297857" y="3795419"/>
            <a:ext cx="1564448" cy="6910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9138AFC-4F41-4730-AACA-85AD9A413868}"/>
              </a:ext>
            </a:extLst>
          </p:cNvPr>
          <p:cNvCxnSpPr>
            <a:cxnSpLocks/>
          </p:cNvCxnSpPr>
          <p:nvPr/>
        </p:nvCxnSpPr>
        <p:spPr>
          <a:xfrm flipH="1" flipV="1">
            <a:off x="6040951" y="2803759"/>
            <a:ext cx="10226" cy="2928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ED9EEAF-66BB-4A0A-8498-BD1FF216D221}"/>
              </a:ext>
            </a:extLst>
          </p:cNvPr>
          <p:cNvCxnSpPr>
            <a:cxnSpLocks/>
          </p:cNvCxnSpPr>
          <p:nvPr/>
        </p:nvCxnSpPr>
        <p:spPr>
          <a:xfrm flipV="1">
            <a:off x="6021765" y="1724872"/>
            <a:ext cx="0" cy="4673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D64EA08-5910-464B-A0AA-D01EF7989029}"/>
              </a:ext>
            </a:extLst>
          </p:cNvPr>
          <p:cNvCxnSpPr>
            <a:cxnSpLocks/>
          </p:cNvCxnSpPr>
          <p:nvPr/>
        </p:nvCxnSpPr>
        <p:spPr>
          <a:xfrm flipV="1">
            <a:off x="6786507" y="2340921"/>
            <a:ext cx="1857410" cy="7731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5E41A3A-BD42-4EC6-8102-3818903C1102}"/>
              </a:ext>
            </a:extLst>
          </p:cNvPr>
          <p:cNvCxnSpPr>
            <a:cxnSpLocks/>
          </p:cNvCxnSpPr>
          <p:nvPr/>
        </p:nvCxnSpPr>
        <p:spPr>
          <a:xfrm flipV="1">
            <a:off x="9594720" y="1564353"/>
            <a:ext cx="690501" cy="335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5483EEC-5237-44BD-9408-B8DD604C63C8}"/>
              </a:ext>
            </a:extLst>
          </p:cNvPr>
          <p:cNvCxnSpPr/>
          <p:nvPr/>
        </p:nvCxnSpPr>
        <p:spPr>
          <a:xfrm flipH="1" flipV="1">
            <a:off x="4297044" y="2551277"/>
            <a:ext cx="1104009" cy="61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E0D4622-E960-4D20-87D9-E7FA97459DFD}"/>
              </a:ext>
            </a:extLst>
          </p:cNvPr>
          <p:cNvCxnSpPr>
            <a:stCxn id="8" idx="0"/>
          </p:cNvCxnSpPr>
          <p:nvPr/>
        </p:nvCxnSpPr>
        <p:spPr>
          <a:xfrm flipH="1" flipV="1">
            <a:off x="2829697" y="1724872"/>
            <a:ext cx="569996" cy="2595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9239DB2-3D6E-436C-8D11-ADD2E3F7E77D}"/>
              </a:ext>
            </a:extLst>
          </p:cNvPr>
          <p:cNvCxnSpPr>
            <a:cxnSpLocks/>
          </p:cNvCxnSpPr>
          <p:nvPr/>
        </p:nvCxnSpPr>
        <p:spPr>
          <a:xfrm flipV="1">
            <a:off x="6942383" y="2731604"/>
            <a:ext cx="2096794" cy="5583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77A5BEB6-083C-4525-8D27-22B4B7AE3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177" y="3198120"/>
            <a:ext cx="769215" cy="575638"/>
          </a:xfrm>
          <a:prstGeom prst="rect">
            <a:avLst/>
          </a:prstGeom>
        </p:spPr>
      </p:pic>
      <p:pic>
        <p:nvPicPr>
          <p:cNvPr id="27" name="Picture 26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B2B26F30-5447-4129-B782-AD88E0C66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567" y="1693181"/>
            <a:ext cx="602326" cy="690526"/>
          </a:xfrm>
          <a:prstGeom prst="rect">
            <a:avLst/>
          </a:prstGeom>
        </p:spPr>
      </p:pic>
      <p:pic>
        <p:nvPicPr>
          <p:cNvPr id="29" name="Picture 28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9C89A1D4-17C0-44E1-A0E9-A51EAB57D8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478" y="2209879"/>
            <a:ext cx="667030" cy="649454"/>
          </a:xfrm>
          <a:prstGeom prst="rect">
            <a:avLst/>
          </a:prstGeom>
        </p:spPr>
      </p:pic>
      <p:pic>
        <p:nvPicPr>
          <p:cNvPr id="33" name="Picture 3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84BB3865-787D-4FCC-A7C4-BB04AB54F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208" y="4176727"/>
            <a:ext cx="647711" cy="657254"/>
          </a:xfrm>
          <a:prstGeom prst="rect">
            <a:avLst/>
          </a:prstGeom>
        </p:spPr>
      </p:pic>
      <p:pic>
        <p:nvPicPr>
          <p:cNvPr id="45" name="Picture 44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B3030028-AFF5-47EA-867E-853FF1B3F2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035" y="4321348"/>
            <a:ext cx="654246" cy="631080"/>
          </a:xfrm>
          <a:prstGeom prst="rect">
            <a:avLst/>
          </a:prstGeom>
        </p:spPr>
      </p:pic>
      <p:pic>
        <p:nvPicPr>
          <p:cNvPr id="48" name="Picture 47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930CEEBD-1536-4549-9559-C0014E5469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44" y="5688920"/>
            <a:ext cx="637061" cy="629640"/>
          </a:xfrm>
          <a:prstGeom prst="rect">
            <a:avLst/>
          </a:prstGeom>
        </p:spPr>
      </p:pic>
      <p:pic>
        <p:nvPicPr>
          <p:cNvPr id="51" name="Picture 50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70AEE7FE-42EF-41EB-9E27-BC3FB9E644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342" y="1643298"/>
            <a:ext cx="620909" cy="647142"/>
          </a:xfrm>
          <a:prstGeom prst="rect">
            <a:avLst/>
          </a:prstGeom>
        </p:spPr>
      </p:pic>
      <p:pic>
        <p:nvPicPr>
          <p:cNvPr id="55" name="Picture 54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A68120A9-4DFA-48AF-A63A-431BB97FC1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679" y="3135312"/>
            <a:ext cx="686238" cy="646331"/>
          </a:xfrm>
          <a:prstGeom prst="rect">
            <a:avLst/>
          </a:prstGeom>
        </p:spPr>
      </p:pic>
      <p:pic>
        <p:nvPicPr>
          <p:cNvPr id="58" name="Picture 57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0018A672-59B3-4BB1-ACAD-CC910DFA4E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75" y="2091778"/>
            <a:ext cx="548386" cy="67710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9513BA5-F01E-4188-AE22-1A0617034C25}"/>
              </a:ext>
            </a:extLst>
          </p:cNvPr>
          <p:cNvSpPr txBox="1"/>
          <p:nvPr/>
        </p:nvSpPr>
        <p:spPr>
          <a:xfrm>
            <a:off x="1585543" y="271636"/>
            <a:ext cx="8414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cap="small" dirty="0"/>
              <a:t>Connections Between Conservative Party and LTCH Lobby</a:t>
            </a:r>
            <a:endParaRPr lang="en-US" sz="2800" b="1" cap="small" dirty="0"/>
          </a:p>
        </p:txBody>
      </p:sp>
    </p:spTree>
    <p:extLst>
      <p:ext uri="{BB962C8B-B14F-4D97-AF65-F5344CB8AC3E}">
        <p14:creationId xmlns:p14="http://schemas.microsoft.com/office/powerpoint/2010/main" val="2107690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619</Words>
  <Application>Microsoft Office PowerPoint</Application>
  <PresentationFormat>Widescreen</PresentationFormat>
  <Paragraphs>146</Paragraphs>
  <Slides>31</Slides>
  <Notes>0</Notes>
  <HiddenSlides>8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Human Rights, Discrimination Against the Elderly and Ontario Health Cuts</vt:lpstr>
      <vt:lpstr>What Have We Learned</vt:lpstr>
      <vt:lpstr>Lundy Manor – 19 Deaths + 45 Infections</vt:lpstr>
      <vt:lpstr>PowerPoint Presentation</vt:lpstr>
      <vt:lpstr>Orchard Villa – 78 Deaths + 268 Infections</vt:lpstr>
      <vt:lpstr>PowerPoint Presentation</vt:lpstr>
      <vt:lpstr>The Village of Erin Meadows – 21 Deaths + 54 Infections</vt:lpstr>
      <vt:lpstr>PowerPoint Presentation</vt:lpstr>
      <vt:lpstr>Erin Mills Lodge – 21 Deaths + 18 Infections</vt:lpstr>
      <vt:lpstr>PowerPoint Presentation</vt:lpstr>
      <vt:lpstr>The Village of Humber Heights – 38 Deaths + 22 Infections</vt:lpstr>
      <vt:lpstr>PowerPoint Presentation</vt:lpstr>
      <vt:lpstr>Holland Christian Homes – 12 Deaths + 74 Infections </vt:lpstr>
      <vt:lpstr>PowerPoint Presentation</vt:lpstr>
      <vt:lpstr>Ballycliffe Chartwell – 31 Deaths + 78 Infections</vt:lpstr>
      <vt:lpstr>PowerPoint Presentation</vt:lpstr>
      <vt:lpstr>Ina Grafton Gage Home – 31 Deaths + 69 Infections</vt:lpstr>
      <vt:lpstr>PowerPoint Presentation</vt:lpstr>
      <vt:lpstr>Seven Oaks – 41 Deaths + 56 Infections</vt:lpstr>
      <vt:lpstr>History of Orchard Villa</vt:lpstr>
      <vt:lpstr>Extendicare Inc.</vt:lpstr>
      <vt:lpstr>Extendicare Inc.</vt:lpstr>
      <vt:lpstr>Extendicare Inc.</vt:lpstr>
      <vt:lpstr>Orchard Villa 2017 to 2019</vt:lpstr>
      <vt:lpstr>Doug Ford Press Conference  May 26, 2020</vt:lpstr>
      <vt:lpstr>Doug Ford Press Conference May 26, 2020</vt:lpstr>
      <vt:lpstr>Accountability As of October 2020</vt:lpstr>
      <vt:lpstr>Justice for Residents and Families</vt:lpstr>
      <vt:lpstr>Government Says Consulted Widely Before Introducing Legislation</vt:lpstr>
      <vt:lpstr>Government Consulted Widely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Rights, Discrimination Against the Elderly and Ontario Health Cuts</dc:title>
  <dc:creator>Barbara Gander</dc:creator>
  <cp:lastModifiedBy>Barbara Gander</cp:lastModifiedBy>
  <cp:revision>40</cp:revision>
  <dcterms:created xsi:type="dcterms:W3CDTF">2020-10-22T21:09:25Z</dcterms:created>
  <dcterms:modified xsi:type="dcterms:W3CDTF">2020-10-23T17:44:22Z</dcterms:modified>
</cp:coreProperties>
</file>