
<file path=[Content_Types].xml><?xml version="1.0" encoding="utf-8"?>
<Types xmlns="http://schemas.openxmlformats.org/package/2006/content-types">
  <Default Extension="B0EDF540" ContentType="image/png"/>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4179" r:id="rId4"/>
  </p:sldMasterIdLst>
  <p:notesMasterIdLst>
    <p:notesMasterId r:id="rId71"/>
  </p:notesMasterIdLst>
  <p:sldIdLst>
    <p:sldId id="256" r:id="rId5"/>
    <p:sldId id="319" r:id="rId6"/>
    <p:sldId id="320" r:id="rId7"/>
    <p:sldId id="321" r:id="rId8"/>
    <p:sldId id="322" r:id="rId9"/>
    <p:sldId id="323" r:id="rId10"/>
    <p:sldId id="324" r:id="rId11"/>
    <p:sldId id="325" r:id="rId12"/>
    <p:sldId id="334" r:id="rId13"/>
    <p:sldId id="333" r:id="rId14"/>
    <p:sldId id="326" r:id="rId15"/>
    <p:sldId id="327" r:id="rId16"/>
    <p:sldId id="328" r:id="rId17"/>
    <p:sldId id="329" r:id="rId18"/>
    <p:sldId id="330" r:id="rId19"/>
    <p:sldId id="313" r:id="rId20"/>
    <p:sldId id="314" r:id="rId21"/>
    <p:sldId id="310" r:id="rId22"/>
    <p:sldId id="286" r:id="rId23"/>
    <p:sldId id="309" r:id="rId24"/>
    <p:sldId id="284" r:id="rId25"/>
    <p:sldId id="301" r:id="rId26"/>
    <p:sldId id="302" r:id="rId27"/>
    <p:sldId id="306" r:id="rId28"/>
    <p:sldId id="307" r:id="rId29"/>
    <p:sldId id="308" r:id="rId30"/>
    <p:sldId id="266" r:id="rId31"/>
    <p:sldId id="315" r:id="rId32"/>
    <p:sldId id="267" r:id="rId33"/>
    <p:sldId id="311" r:id="rId34"/>
    <p:sldId id="312" r:id="rId35"/>
    <p:sldId id="316" r:id="rId36"/>
    <p:sldId id="272" r:id="rId37"/>
    <p:sldId id="289" r:id="rId38"/>
    <p:sldId id="290" r:id="rId39"/>
    <p:sldId id="279" r:id="rId40"/>
    <p:sldId id="274" r:id="rId41"/>
    <p:sldId id="291" r:id="rId42"/>
    <p:sldId id="303" r:id="rId43"/>
    <p:sldId id="304" r:id="rId44"/>
    <p:sldId id="287" r:id="rId45"/>
    <p:sldId id="317" r:id="rId46"/>
    <p:sldId id="318" r:id="rId47"/>
    <p:sldId id="275" r:id="rId48"/>
    <p:sldId id="277" r:id="rId49"/>
    <p:sldId id="278" r:id="rId50"/>
    <p:sldId id="271" r:id="rId51"/>
    <p:sldId id="282" r:id="rId52"/>
    <p:sldId id="332" r:id="rId53"/>
    <p:sldId id="335" r:id="rId54"/>
    <p:sldId id="283" r:id="rId55"/>
    <p:sldId id="295" r:id="rId56"/>
    <p:sldId id="294" r:id="rId57"/>
    <p:sldId id="292" r:id="rId58"/>
    <p:sldId id="297" r:id="rId59"/>
    <p:sldId id="296" r:id="rId60"/>
    <p:sldId id="298" r:id="rId61"/>
    <p:sldId id="300" r:id="rId62"/>
    <p:sldId id="299" r:id="rId63"/>
    <p:sldId id="293" r:id="rId64"/>
    <p:sldId id="305" r:id="rId65"/>
    <p:sldId id="273" r:id="rId66"/>
    <p:sldId id="270" r:id="rId67"/>
    <p:sldId id="280" r:id="rId68"/>
    <p:sldId id="281" r:id="rId69"/>
    <p:sldId id="331" r:id="rId7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771" autoAdjust="0"/>
    <p:restoredTop sz="93962" autoAdjust="0"/>
  </p:normalViewPr>
  <p:slideViewPr>
    <p:cSldViewPr snapToGrid="0">
      <p:cViewPr varScale="1">
        <p:scale>
          <a:sx n="107" d="100"/>
          <a:sy n="107" d="100"/>
        </p:scale>
        <p:origin x="30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 Type="http://schemas.openxmlformats.org/officeDocument/2006/relationships/slide" Target="slides/slide3.xml"/><Relationship Id="rId71"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https://cupe-my.sharepoint.com/personal/dallan_cupe_ca/Documents/Health%20Care/cihi%20provincial%20expenditures%202019_2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cupe-my.sharepoint.com/personal/dallan_cupe_ca/Documents/Health%20Care/cihi%20provincial%20expenditures%202019_20.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dallan\Downloads\In%20Depth_Trend%20Data%20Export%20(2).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dallan\Downloads\Inpatient%20Hospitalizations_%20Volumes_%20Length%20of%20Stay_%20and%20Standardized%20Rates%20-%20Detailed%20Report%20A%20(V%20(2).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dallan\Downloads\Inpatient%20Hospitalizations_%20Volumes_%20Length%20of%20Stay_%20and%20Standardized%20Rates%20-%20Detailed%20Report%20A%20(V%20(1).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dallan\Downloads\residential_long-term_care_financial_data_tablesweb.xlsx" TargetMode="External"/><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n-CA" dirty="0"/>
              <a:t>How much more does the</a:t>
            </a:r>
            <a:r>
              <a:rPr lang="en-CA" baseline="0" dirty="0"/>
              <a:t> </a:t>
            </a:r>
            <a:r>
              <a:rPr lang="en-CA" dirty="0"/>
              <a:t>rest of Canada spend on hospital care than Ontario?</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spPr>
            <a:ln w="34925" cap="rnd">
              <a:solidFill>
                <a:schemeClr val="accent6"/>
              </a:solidFill>
              <a:round/>
            </a:ln>
            <a:effectLst>
              <a:outerShdw blurRad="40000" dist="23000" dir="5400000" rotWithShape="0">
                <a:srgbClr val="000000">
                  <a:alpha val="35000"/>
                </a:srgbClr>
              </a:outerShdw>
            </a:effectLst>
          </c:spPr>
          <c:marker>
            <c:symbol val="none"/>
          </c:marker>
          <c:cat>
            <c:strRef>
              <c:f>Ont.!$A$36:$A$51</c:f>
              <c:strCache>
                <c:ptCount val="16"/>
                <c:pt idx="0">
                  <c:v>2004–2005</c:v>
                </c:pt>
                <c:pt idx="1">
                  <c:v>2005–2006 </c:v>
                </c:pt>
                <c:pt idx="2">
                  <c:v>2006–2007 </c:v>
                </c:pt>
                <c:pt idx="3">
                  <c:v>2007–2008</c:v>
                </c:pt>
                <c:pt idx="4">
                  <c:v>2008–2009 </c:v>
                </c:pt>
                <c:pt idx="5">
                  <c:v>2009–2010</c:v>
                </c:pt>
                <c:pt idx="6">
                  <c:v>2010–2011 </c:v>
                </c:pt>
                <c:pt idx="7">
                  <c:v>2011–2012</c:v>
                </c:pt>
                <c:pt idx="8">
                  <c:v>2012–2013 </c:v>
                </c:pt>
                <c:pt idx="9">
                  <c:v>2013–2014 </c:v>
                </c:pt>
                <c:pt idx="10">
                  <c:v>2014–2015</c:v>
                </c:pt>
                <c:pt idx="11">
                  <c:v>2015–2016</c:v>
                </c:pt>
                <c:pt idx="12">
                  <c:v>2016–2017</c:v>
                </c:pt>
                <c:pt idx="13">
                  <c:v>2017–2018</c:v>
                </c:pt>
                <c:pt idx="14">
                  <c:v>2018–2019 f</c:v>
                </c:pt>
                <c:pt idx="15">
                  <c:v>2019–2020 f</c:v>
                </c:pt>
              </c:strCache>
            </c:strRef>
          </c:cat>
          <c:val>
            <c:numRef>
              <c:f>Ont.!$T$36:$T$51</c:f>
              <c:numCache>
                <c:formatCode>0.00%</c:formatCode>
                <c:ptCount val="16"/>
                <c:pt idx="0">
                  <c:v>7.3458584856296305E-3</c:v>
                </c:pt>
                <c:pt idx="1">
                  <c:v>3.906954186817102E-2</c:v>
                </c:pt>
                <c:pt idx="2">
                  <c:v>5.3647260206321379E-2</c:v>
                </c:pt>
                <c:pt idx="3">
                  <c:v>6.8593007960561447E-2</c:v>
                </c:pt>
                <c:pt idx="4">
                  <c:v>8.4844129772181809E-2</c:v>
                </c:pt>
                <c:pt idx="5">
                  <c:v>0.10452490910331114</c:v>
                </c:pt>
                <c:pt idx="6">
                  <c:v>0.14910602842051723</c:v>
                </c:pt>
                <c:pt idx="7">
                  <c:v>0.10123485159311119</c:v>
                </c:pt>
                <c:pt idx="8">
                  <c:v>0.11654239820282508</c:v>
                </c:pt>
                <c:pt idx="9">
                  <c:v>0.1385374586361845</c:v>
                </c:pt>
                <c:pt idx="10">
                  <c:v>0.16501400450744175</c:v>
                </c:pt>
                <c:pt idx="11">
                  <c:v>0.1971506082621266</c:v>
                </c:pt>
                <c:pt idx="12">
                  <c:v>0.1764881927394113</c:v>
                </c:pt>
                <c:pt idx="13">
                  <c:v>0.2020957852298042</c:v>
                </c:pt>
                <c:pt idx="14">
                  <c:v>0.18312874099212584</c:v>
                </c:pt>
                <c:pt idx="15">
                  <c:v>0.19187677535368874</c:v>
                </c:pt>
              </c:numCache>
            </c:numRef>
          </c:val>
          <c:smooth val="0"/>
          <c:extLst>
            <c:ext xmlns:c16="http://schemas.microsoft.com/office/drawing/2014/chart" uri="{C3380CC4-5D6E-409C-BE32-E72D297353CC}">
              <c16:uniqueId val="{00000000-F9B5-4CE6-830A-68F7211903D3}"/>
            </c:ext>
          </c:extLst>
        </c:ser>
        <c:dLbls>
          <c:showLegendKey val="0"/>
          <c:showVal val="0"/>
          <c:showCatName val="0"/>
          <c:showSerName val="0"/>
          <c:showPercent val="0"/>
          <c:showBubbleSize val="0"/>
        </c:dLbls>
        <c:smooth val="0"/>
        <c:axId val="713145896"/>
        <c:axId val="713143272"/>
      </c:lineChart>
      <c:catAx>
        <c:axId val="71314589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13143272"/>
        <c:crosses val="autoZero"/>
        <c:auto val="1"/>
        <c:lblAlgn val="ctr"/>
        <c:lblOffset val="100"/>
        <c:noMultiLvlLbl val="0"/>
      </c:catAx>
      <c:valAx>
        <c:axId val="71314327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7131458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15875" cap="flat" cmpd="sng" algn="ctr">
      <a:solidFill>
        <a:schemeClr val="tx1"/>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defRPr sz="1400" b="0" i="0" u="none" strike="noStrike" kern="1200" spc="0" baseline="0">
                <a:solidFill>
                  <a:schemeClr val="tx1">
                    <a:lumMod val="65000"/>
                    <a:lumOff val="35000"/>
                  </a:schemeClr>
                </a:solidFill>
                <a:latin typeface="+mn-lt"/>
                <a:ea typeface="+mn-ea"/>
                <a:cs typeface="+mn-cs"/>
              </a:defRPr>
            </a:pPr>
            <a:r>
              <a:rPr lang="en-CA"/>
              <a:t>Provincial Gov. Hospital Expenditures (Per Capita)</a:t>
            </a:r>
          </a:p>
        </c:rich>
      </c:tx>
      <c:layout>
        <c:manualLayout>
          <c:xMode val="edge"/>
          <c:yMode val="edge"/>
          <c:x val="0.31270073737957016"/>
          <c:y val="3.1516884199885131E-2"/>
        </c:manualLayout>
      </c:layout>
      <c:overlay val="0"/>
      <c:spPr>
        <a:noFill/>
        <a:ln>
          <a:noFill/>
        </a:ln>
        <a:effectLst/>
      </c:spPr>
      <c:txPr>
        <a:bodyPr rot="0" spcFirstLastPara="1" vertOverflow="ellipsis" vert="horz" wrap="square" anchor="ctr" anchorCtr="1"/>
        <a:lstStyle/>
        <a:p>
          <a:pPr algn="ct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v>Ontario</c:v>
          </c:tx>
          <c:spPr>
            <a:ln w="28575" cap="rnd">
              <a:solidFill>
                <a:schemeClr val="accent1"/>
              </a:solidFill>
              <a:round/>
            </a:ln>
            <a:effectLst/>
          </c:spPr>
          <c:marker>
            <c:symbol val="none"/>
          </c:marker>
          <c:cat>
            <c:strRef>
              <c:f>Ont.!$A$6:$A$51</c:f>
              <c:strCache>
                <c:ptCount val="46"/>
                <c:pt idx="0">
                  <c:v>1974–1975</c:v>
                </c:pt>
                <c:pt idx="1">
                  <c:v>1975–1976</c:v>
                </c:pt>
                <c:pt idx="2">
                  <c:v>1976–1977</c:v>
                </c:pt>
                <c:pt idx="3">
                  <c:v>1977–1978</c:v>
                </c:pt>
                <c:pt idx="4">
                  <c:v>1978–1979</c:v>
                </c:pt>
                <c:pt idx="5">
                  <c:v>1979–1980</c:v>
                </c:pt>
                <c:pt idx="6">
                  <c:v>1980–1981</c:v>
                </c:pt>
                <c:pt idx="7">
                  <c:v>1981–1982</c:v>
                </c:pt>
                <c:pt idx="8">
                  <c:v>1982–1983</c:v>
                </c:pt>
                <c:pt idx="9">
                  <c:v>1983–1984</c:v>
                </c:pt>
                <c:pt idx="10">
                  <c:v>1984–1985</c:v>
                </c:pt>
                <c:pt idx="11">
                  <c:v>1985–1986</c:v>
                </c:pt>
                <c:pt idx="12">
                  <c:v>1986–1987</c:v>
                </c:pt>
                <c:pt idx="13">
                  <c:v>1987–1988</c:v>
                </c:pt>
                <c:pt idx="14">
                  <c:v>1988–1989</c:v>
                </c:pt>
                <c:pt idx="15">
                  <c:v>1989–1990</c:v>
                </c:pt>
                <c:pt idx="16">
                  <c:v>1990–1991</c:v>
                </c:pt>
                <c:pt idx="17">
                  <c:v>1991–1992</c:v>
                </c:pt>
                <c:pt idx="18">
                  <c:v>1992–1993</c:v>
                </c:pt>
                <c:pt idx="19">
                  <c:v>1993–1994</c:v>
                </c:pt>
                <c:pt idx="20">
                  <c:v>1994–1995</c:v>
                </c:pt>
                <c:pt idx="21">
                  <c:v>1995–1996</c:v>
                </c:pt>
                <c:pt idx="22">
                  <c:v>1996–1997</c:v>
                </c:pt>
                <c:pt idx="23">
                  <c:v>1997–1998</c:v>
                </c:pt>
                <c:pt idx="24">
                  <c:v>1998–1999</c:v>
                </c:pt>
                <c:pt idx="25">
                  <c:v>1999–2000</c:v>
                </c:pt>
                <c:pt idx="26">
                  <c:v>2000–2001</c:v>
                </c:pt>
                <c:pt idx="27">
                  <c:v>2001–2002</c:v>
                </c:pt>
                <c:pt idx="28">
                  <c:v>2002–2003</c:v>
                </c:pt>
                <c:pt idx="29">
                  <c:v>2003–2004</c:v>
                </c:pt>
                <c:pt idx="30">
                  <c:v>2004–2005</c:v>
                </c:pt>
                <c:pt idx="31">
                  <c:v>2005–2006 </c:v>
                </c:pt>
                <c:pt idx="32">
                  <c:v>2006–2007 </c:v>
                </c:pt>
                <c:pt idx="33">
                  <c:v>2007–2008</c:v>
                </c:pt>
                <c:pt idx="34">
                  <c:v>2008–2009 </c:v>
                </c:pt>
                <c:pt idx="35">
                  <c:v>2009–2010</c:v>
                </c:pt>
                <c:pt idx="36">
                  <c:v>2010–2011 </c:v>
                </c:pt>
                <c:pt idx="37">
                  <c:v>2011–2012</c:v>
                </c:pt>
                <c:pt idx="38">
                  <c:v>2012–2013 </c:v>
                </c:pt>
                <c:pt idx="39">
                  <c:v>2013–2014 </c:v>
                </c:pt>
                <c:pt idx="40">
                  <c:v>2014–2015</c:v>
                </c:pt>
                <c:pt idx="41">
                  <c:v>2015–2016</c:v>
                </c:pt>
                <c:pt idx="42">
                  <c:v>2016–2017</c:v>
                </c:pt>
                <c:pt idx="43">
                  <c:v>2017–2018</c:v>
                </c:pt>
                <c:pt idx="44">
                  <c:v>2018–2019 f</c:v>
                </c:pt>
                <c:pt idx="45">
                  <c:v>2019–2020 f</c:v>
                </c:pt>
              </c:strCache>
            </c:strRef>
          </c:cat>
          <c:val>
            <c:numRef>
              <c:f>Ont.!$M$6:$M$51</c:f>
              <c:numCache>
                <c:formatCode>_(* #,##0.0_);_(* \(#,##0.0\);_(* "-"??_);_(@_)</c:formatCode>
                <c:ptCount val="46"/>
                <c:pt idx="0">
                  <c:v>186.17768887334364</c:v>
                </c:pt>
                <c:pt idx="1">
                  <c:v>214.02406944608362</c:v>
                </c:pt>
                <c:pt idx="2">
                  <c:v>248.55480193036755</c:v>
                </c:pt>
                <c:pt idx="3">
                  <c:v>252.65915496611044</c:v>
                </c:pt>
                <c:pt idx="4">
                  <c:v>263.97952223860676</c:v>
                </c:pt>
                <c:pt idx="5">
                  <c:v>281.14501853587456</c:v>
                </c:pt>
                <c:pt idx="6">
                  <c:v>312.10876655614675</c:v>
                </c:pt>
                <c:pt idx="7">
                  <c:v>368.75588680544843</c:v>
                </c:pt>
                <c:pt idx="8">
                  <c:v>423.97978900276314</c:v>
                </c:pt>
                <c:pt idx="9">
                  <c:v>462.47231148699029</c:v>
                </c:pt>
                <c:pt idx="10">
                  <c:v>491.74706963366162</c:v>
                </c:pt>
                <c:pt idx="11">
                  <c:v>524.23967327543301</c:v>
                </c:pt>
                <c:pt idx="12">
                  <c:v>568.24690567866492</c:v>
                </c:pt>
                <c:pt idx="13">
                  <c:v>600.1622030914657</c:v>
                </c:pt>
                <c:pt idx="14">
                  <c:v>637.81020375079061</c:v>
                </c:pt>
                <c:pt idx="15">
                  <c:v>713.39549518679007</c:v>
                </c:pt>
                <c:pt idx="16">
                  <c:v>724.68130425729601</c:v>
                </c:pt>
                <c:pt idx="17">
                  <c:v>808.17566392252138</c:v>
                </c:pt>
                <c:pt idx="18">
                  <c:v>797.463953074816</c:v>
                </c:pt>
                <c:pt idx="19">
                  <c:v>779.78096403119844</c:v>
                </c:pt>
                <c:pt idx="20">
                  <c:v>750.70462147488979</c:v>
                </c:pt>
                <c:pt idx="21">
                  <c:v>733.06790738852442</c:v>
                </c:pt>
                <c:pt idx="22">
                  <c:v>744.39553930761588</c:v>
                </c:pt>
                <c:pt idx="23">
                  <c:v>681.51896867892185</c:v>
                </c:pt>
                <c:pt idx="24">
                  <c:v>739.07947738412452</c:v>
                </c:pt>
                <c:pt idx="25">
                  <c:v>763.74048497971341</c:v>
                </c:pt>
                <c:pt idx="26">
                  <c:v>863.02412653302576</c:v>
                </c:pt>
                <c:pt idx="27">
                  <c:v>846.16394511382543</c:v>
                </c:pt>
                <c:pt idx="28">
                  <c:v>930.12735912348694</c:v>
                </c:pt>
                <c:pt idx="29">
                  <c:v>1004.3401052303902</c:v>
                </c:pt>
                <c:pt idx="30">
                  <c:v>1089.9141254859057</c:v>
                </c:pt>
                <c:pt idx="31">
                  <c:v>1106.6534170443474</c:v>
                </c:pt>
                <c:pt idx="32">
                  <c:v>1171.001503678531</c:v>
                </c:pt>
                <c:pt idx="33">
                  <c:v>1222.4232236654118</c:v>
                </c:pt>
                <c:pt idx="34">
                  <c:v>1283.6039771658309</c:v>
                </c:pt>
                <c:pt idx="35">
                  <c:v>1323.2770409190143</c:v>
                </c:pt>
                <c:pt idx="36">
                  <c:v>1360.2068326407605</c:v>
                </c:pt>
                <c:pt idx="37">
                  <c:v>1396.7359362379773</c:v>
                </c:pt>
                <c:pt idx="38">
                  <c:v>1410.6382016234452</c:v>
                </c:pt>
                <c:pt idx="39">
                  <c:v>1407.2916576543532</c:v>
                </c:pt>
                <c:pt idx="40">
                  <c:v>1395.8712725942999</c:v>
                </c:pt>
                <c:pt idx="41">
                  <c:v>1386.2363033996867</c:v>
                </c:pt>
                <c:pt idx="42">
                  <c:v>1397.391886630277</c:v>
                </c:pt>
                <c:pt idx="43">
                  <c:v>1421.6205879262077</c:v>
                </c:pt>
                <c:pt idx="44">
                  <c:v>1473.4606799131489</c:v>
                </c:pt>
                <c:pt idx="45">
                  <c:v>1499.7219203326135</c:v>
                </c:pt>
              </c:numCache>
            </c:numRef>
          </c:val>
          <c:smooth val="0"/>
          <c:extLst>
            <c:ext xmlns:c16="http://schemas.microsoft.com/office/drawing/2014/chart" uri="{C3380CC4-5D6E-409C-BE32-E72D297353CC}">
              <c16:uniqueId val="{00000000-5273-4442-B19B-BB20784BC018}"/>
            </c:ext>
          </c:extLst>
        </c:ser>
        <c:ser>
          <c:idx val="1"/>
          <c:order val="1"/>
          <c:tx>
            <c:v>The Rest of Canada</c:v>
          </c:tx>
          <c:spPr>
            <a:ln w="28575" cap="rnd">
              <a:solidFill>
                <a:schemeClr val="accent2"/>
              </a:solidFill>
              <a:round/>
            </a:ln>
            <a:effectLst/>
          </c:spPr>
          <c:marker>
            <c:symbol val="none"/>
          </c:marker>
          <c:cat>
            <c:strRef>
              <c:f>Ont.!$A$6:$A$51</c:f>
              <c:strCache>
                <c:ptCount val="46"/>
                <c:pt idx="0">
                  <c:v>1974–1975</c:v>
                </c:pt>
                <c:pt idx="1">
                  <c:v>1975–1976</c:v>
                </c:pt>
                <c:pt idx="2">
                  <c:v>1976–1977</c:v>
                </c:pt>
                <c:pt idx="3">
                  <c:v>1977–1978</c:v>
                </c:pt>
                <c:pt idx="4">
                  <c:v>1978–1979</c:v>
                </c:pt>
                <c:pt idx="5">
                  <c:v>1979–1980</c:v>
                </c:pt>
                <c:pt idx="6">
                  <c:v>1980–1981</c:v>
                </c:pt>
                <c:pt idx="7">
                  <c:v>1981–1982</c:v>
                </c:pt>
                <c:pt idx="8">
                  <c:v>1982–1983</c:v>
                </c:pt>
                <c:pt idx="9">
                  <c:v>1983–1984</c:v>
                </c:pt>
                <c:pt idx="10">
                  <c:v>1984–1985</c:v>
                </c:pt>
                <c:pt idx="11">
                  <c:v>1985–1986</c:v>
                </c:pt>
                <c:pt idx="12">
                  <c:v>1986–1987</c:v>
                </c:pt>
                <c:pt idx="13">
                  <c:v>1987–1988</c:v>
                </c:pt>
                <c:pt idx="14">
                  <c:v>1988–1989</c:v>
                </c:pt>
                <c:pt idx="15">
                  <c:v>1989–1990</c:v>
                </c:pt>
                <c:pt idx="16">
                  <c:v>1990–1991</c:v>
                </c:pt>
                <c:pt idx="17">
                  <c:v>1991–1992</c:v>
                </c:pt>
                <c:pt idx="18">
                  <c:v>1992–1993</c:v>
                </c:pt>
                <c:pt idx="19">
                  <c:v>1993–1994</c:v>
                </c:pt>
                <c:pt idx="20">
                  <c:v>1994–1995</c:v>
                </c:pt>
                <c:pt idx="21">
                  <c:v>1995–1996</c:v>
                </c:pt>
                <c:pt idx="22">
                  <c:v>1996–1997</c:v>
                </c:pt>
                <c:pt idx="23">
                  <c:v>1997–1998</c:v>
                </c:pt>
                <c:pt idx="24">
                  <c:v>1998–1999</c:v>
                </c:pt>
                <c:pt idx="25">
                  <c:v>1999–2000</c:v>
                </c:pt>
                <c:pt idx="26">
                  <c:v>2000–2001</c:v>
                </c:pt>
                <c:pt idx="27">
                  <c:v>2001–2002</c:v>
                </c:pt>
                <c:pt idx="28">
                  <c:v>2002–2003</c:v>
                </c:pt>
                <c:pt idx="29">
                  <c:v>2003–2004</c:v>
                </c:pt>
                <c:pt idx="30">
                  <c:v>2004–2005</c:v>
                </c:pt>
                <c:pt idx="31">
                  <c:v>2005–2006 </c:v>
                </c:pt>
                <c:pt idx="32">
                  <c:v>2006–2007 </c:v>
                </c:pt>
                <c:pt idx="33">
                  <c:v>2007–2008</c:v>
                </c:pt>
                <c:pt idx="34">
                  <c:v>2008–2009 </c:v>
                </c:pt>
                <c:pt idx="35">
                  <c:v>2009–2010</c:v>
                </c:pt>
                <c:pt idx="36">
                  <c:v>2010–2011 </c:v>
                </c:pt>
                <c:pt idx="37">
                  <c:v>2011–2012</c:v>
                </c:pt>
                <c:pt idx="38">
                  <c:v>2012–2013 </c:v>
                </c:pt>
                <c:pt idx="39">
                  <c:v>2013–2014 </c:v>
                </c:pt>
                <c:pt idx="40">
                  <c:v>2014–2015</c:v>
                </c:pt>
                <c:pt idx="41">
                  <c:v>2015–2016</c:v>
                </c:pt>
                <c:pt idx="42">
                  <c:v>2016–2017</c:v>
                </c:pt>
                <c:pt idx="43">
                  <c:v>2017–2018</c:v>
                </c:pt>
                <c:pt idx="44">
                  <c:v>2018–2019 f</c:v>
                </c:pt>
                <c:pt idx="45">
                  <c:v>2019–2020 f</c:v>
                </c:pt>
              </c:strCache>
            </c:strRef>
          </c:cat>
          <c:val>
            <c:numRef>
              <c:f>Ont.!$S$6:$S$51</c:f>
              <c:numCache>
                <c:formatCode>_(* #,##0.00_);_(* \(#,##0.00\);_(* "-"??_);_(@_)</c:formatCode>
                <c:ptCount val="46"/>
                <c:pt idx="0">
                  <c:v>176.22503747340588</c:v>
                </c:pt>
                <c:pt idx="1">
                  <c:v>221.11215470737676</c:v>
                </c:pt>
                <c:pt idx="2">
                  <c:v>248.81412759695192</c:v>
                </c:pt>
                <c:pt idx="3">
                  <c:v>259.01188068893686</c:v>
                </c:pt>
                <c:pt idx="4">
                  <c:v>284.66906548283157</c:v>
                </c:pt>
                <c:pt idx="5">
                  <c:v>309.98197437539483</c:v>
                </c:pt>
                <c:pt idx="6">
                  <c:v>362.35465912928669</c:v>
                </c:pt>
                <c:pt idx="7">
                  <c:v>421.53248829767983</c:v>
                </c:pt>
                <c:pt idx="8">
                  <c:v>502.51010442257711</c:v>
                </c:pt>
                <c:pt idx="9">
                  <c:v>530.38293889253987</c:v>
                </c:pt>
                <c:pt idx="10">
                  <c:v>548.1716685187846</c:v>
                </c:pt>
                <c:pt idx="11">
                  <c:v>570.73994596505986</c:v>
                </c:pt>
                <c:pt idx="12">
                  <c:v>612.37362907160275</c:v>
                </c:pt>
                <c:pt idx="13">
                  <c:v>649.45953119550404</c:v>
                </c:pt>
                <c:pt idx="14">
                  <c:v>686.94061397663393</c:v>
                </c:pt>
                <c:pt idx="15">
                  <c:v>734.37201152821547</c:v>
                </c:pt>
                <c:pt idx="16">
                  <c:v>694.40378406943205</c:v>
                </c:pt>
                <c:pt idx="17">
                  <c:v>729.95109672762305</c:v>
                </c:pt>
                <c:pt idx="18">
                  <c:v>756.22588514945471</c:v>
                </c:pt>
                <c:pt idx="19">
                  <c:v>745.2918781335502</c:v>
                </c:pt>
                <c:pt idx="20">
                  <c:v>718.71169211439087</c:v>
                </c:pt>
                <c:pt idx="21">
                  <c:v>710.40534882271402</c:v>
                </c:pt>
                <c:pt idx="22">
                  <c:v>705.83807417830121</c:v>
                </c:pt>
                <c:pt idx="23">
                  <c:v>752.91703295399816</c:v>
                </c:pt>
                <c:pt idx="24">
                  <c:v>791.87263389898999</c:v>
                </c:pt>
                <c:pt idx="25">
                  <c:v>823.06042084302624</c:v>
                </c:pt>
                <c:pt idx="26">
                  <c:v>878.29323781691858</c:v>
                </c:pt>
                <c:pt idx="27">
                  <c:v>943.81642932283785</c:v>
                </c:pt>
                <c:pt idx="28">
                  <c:v>998.2663242156126</c:v>
                </c:pt>
                <c:pt idx="29">
                  <c:v>1045.8504323030811</c:v>
                </c:pt>
                <c:pt idx="30">
                  <c:v>1097.9204804132139</c:v>
                </c:pt>
                <c:pt idx="31">
                  <c:v>1149.8898590551159</c:v>
                </c:pt>
                <c:pt idx="32">
                  <c:v>1233.8225260483669</c:v>
                </c:pt>
                <c:pt idx="33">
                  <c:v>1306.2729095774685</c:v>
                </c:pt>
                <c:pt idx="34">
                  <c:v>1392.5102395805773</c:v>
                </c:pt>
                <c:pt idx="35">
                  <c:v>1461.5924533395728</c:v>
                </c:pt>
                <c:pt idx="36">
                  <c:v>1563.0218712862754</c:v>
                </c:pt>
                <c:pt idx="37">
                  <c:v>1538.134291457794</c:v>
                </c:pt>
                <c:pt idx="38">
                  <c:v>1575.0373606371618</c:v>
                </c:pt>
                <c:pt idx="39">
                  <c:v>1602.2542674656906</c:v>
                </c:pt>
                <c:pt idx="40">
                  <c:v>1626.209581061984</c:v>
                </c:pt>
                <c:pt idx="41">
                  <c:v>1659.5336338099769</c:v>
                </c:pt>
                <c:pt idx="42">
                  <c:v>1644.015055250371</c:v>
                </c:pt>
                <c:pt idx="43">
                  <c:v>1708.9241169420104</c:v>
                </c:pt>
                <c:pt idx="44">
                  <c:v>1743.2936791270454</c:v>
                </c:pt>
                <c:pt idx="45">
                  <c:v>1787.4837263332772</c:v>
                </c:pt>
              </c:numCache>
            </c:numRef>
          </c:val>
          <c:smooth val="0"/>
          <c:extLst>
            <c:ext xmlns:c16="http://schemas.microsoft.com/office/drawing/2014/chart" uri="{C3380CC4-5D6E-409C-BE32-E72D297353CC}">
              <c16:uniqueId val="{00000001-5273-4442-B19B-BB20784BC018}"/>
            </c:ext>
          </c:extLst>
        </c:ser>
        <c:dLbls>
          <c:showLegendKey val="0"/>
          <c:showVal val="0"/>
          <c:showCatName val="0"/>
          <c:showSerName val="0"/>
          <c:showPercent val="0"/>
          <c:showBubbleSize val="0"/>
        </c:dLbls>
        <c:smooth val="0"/>
        <c:axId val="497281648"/>
        <c:axId val="497279024"/>
      </c:lineChart>
      <c:catAx>
        <c:axId val="497281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97279024"/>
        <c:crosses val="autoZero"/>
        <c:auto val="1"/>
        <c:lblAlgn val="ctr"/>
        <c:lblOffset val="100"/>
        <c:tickLblSkip val="3"/>
        <c:noMultiLvlLbl val="0"/>
      </c:catAx>
      <c:valAx>
        <c:axId val="497279024"/>
        <c:scaling>
          <c:orientation val="minMax"/>
        </c:scaling>
        <c:delete val="0"/>
        <c:axPos val="l"/>
        <c:majorGridlines>
          <c:spPr>
            <a:ln w="9525" cap="flat" cmpd="sng" algn="ctr">
              <a:solidFill>
                <a:schemeClr val="tx1">
                  <a:lumMod val="15000"/>
                  <a:lumOff val="85000"/>
                </a:schemeClr>
              </a:solidFill>
              <a:round/>
            </a:ln>
            <a:effectLst/>
          </c:spPr>
        </c:majorGridlines>
        <c:numFmt formatCode="_(* #,##0.0_);_(* \(#,##0.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97281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15875" cap="flat" cmpd="sng" algn="ctr">
      <a:solidFill>
        <a:schemeClr val="tx1"/>
      </a:solid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cap="none" baseline="0">
                <a:solidFill>
                  <a:schemeClr val="lt1">
                    <a:lumMod val="85000"/>
                  </a:schemeClr>
                </a:solidFill>
                <a:latin typeface="+mn-lt"/>
                <a:ea typeface="+mn-ea"/>
                <a:cs typeface="+mn-cs"/>
              </a:defRPr>
            </a:pPr>
            <a:r>
              <a:rPr lang="en-CA"/>
              <a:t>Provincial Gov. Health Expenditures (Per Capita)</a:t>
            </a:r>
          </a:p>
        </c:rich>
      </c:tx>
      <c:overlay val="0"/>
      <c:spPr>
        <a:noFill/>
        <a:ln>
          <a:noFill/>
        </a:ln>
        <a:effectLst/>
      </c:spPr>
      <c:txPr>
        <a:bodyPr rot="0" spcFirstLastPara="1" vertOverflow="ellipsis" vert="horz" wrap="square" anchor="ctr" anchorCtr="1"/>
        <a:lstStyle/>
        <a:p>
          <a:pPr>
            <a:defRPr sz="1400" b="1" i="0" u="none" strike="noStrike" kern="1200" cap="none" baseline="0">
              <a:solidFill>
                <a:schemeClr val="lt1">
                  <a:lumMod val="85000"/>
                </a:schemeClr>
              </a:solidFill>
              <a:latin typeface="+mn-lt"/>
              <a:ea typeface="+mn-ea"/>
              <a:cs typeface="+mn-cs"/>
            </a:defRPr>
          </a:pPr>
          <a:endParaRPr lang="en-US"/>
        </a:p>
      </c:txPr>
    </c:title>
    <c:autoTitleDeleted val="0"/>
    <c:plotArea>
      <c:layout>
        <c:manualLayout>
          <c:layoutTarget val="inner"/>
          <c:xMode val="edge"/>
          <c:yMode val="edge"/>
          <c:x val="7.0325605158405594E-2"/>
          <c:y val="0.16424720936314502"/>
          <c:w val="0.90515092027348654"/>
          <c:h val="0.70131745151668856"/>
        </c:manualLayout>
      </c:layout>
      <c:lineChart>
        <c:grouping val="standard"/>
        <c:varyColors val="0"/>
        <c:ser>
          <c:idx val="0"/>
          <c:order val="0"/>
          <c:tx>
            <c:v>Ontario</c:v>
          </c:tx>
          <c:spPr>
            <a:ln w="22225" cap="rnd">
              <a:solidFill>
                <a:schemeClr val="accent1"/>
              </a:solidFill>
            </a:ln>
            <a:effectLst>
              <a:glow rad="139700">
                <a:schemeClr val="accent1">
                  <a:satMod val="175000"/>
                  <a:alpha val="14000"/>
                </a:schemeClr>
              </a:glow>
            </a:effectLst>
          </c:spPr>
          <c:marker>
            <c:symbol val="none"/>
          </c:marker>
          <c:cat>
            <c:strRef>
              <c:f>Ont.!$A$6:$A$99</c:f>
              <c:strCache>
                <c:ptCount val="94"/>
                <c:pt idx="0">
                  <c:v>1974–1975</c:v>
                </c:pt>
                <c:pt idx="1">
                  <c:v>1975–1976</c:v>
                </c:pt>
                <c:pt idx="2">
                  <c:v>1976–1977</c:v>
                </c:pt>
                <c:pt idx="3">
                  <c:v>1977–1978</c:v>
                </c:pt>
                <c:pt idx="4">
                  <c:v>1978–1979</c:v>
                </c:pt>
                <c:pt idx="5">
                  <c:v>1979–1980</c:v>
                </c:pt>
                <c:pt idx="6">
                  <c:v>1980–1981</c:v>
                </c:pt>
                <c:pt idx="7">
                  <c:v>1981–1982</c:v>
                </c:pt>
                <c:pt idx="8">
                  <c:v>1982–1983</c:v>
                </c:pt>
                <c:pt idx="9">
                  <c:v>1983–1984</c:v>
                </c:pt>
                <c:pt idx="10">
                  <c:v>1984–1985</c:v>
                </c:pt>
                <c:pt idx="11">
                  <c:v>1985–1986</c:v>
                </c:pt>
                <c:pt idx="12">
                  <c:v>1986–1987</c:v>
                </c:pt>
                <c:pt idx="13">
                  <c:v>1987–1988</c:v>
                </c:pt>
                <c:pt idx="14">
                  <c:v>1988–1989</c:v>
                </c:pt>
                <c:pt idx="15">
                  <c:v>1989–1990</c:v>
                </c:pt>
                <c:pt idx="16">
                  <c:v>1990–1991</c:v>
                </c:pt>
                <c:pt idx="17">
                  <c:v>1991–1992</c:v>
                </c:pt>
                <c:pt idx="18">
                  <c:v>1992–1993</c:v>
                </c:pt>
                <c:pt idx="19">
                  <c:v>1993–1994</c:v>
                </c:pt>
                <c:pt idx="20">
                  <c:v>1994–1995</c:v>
                </c:pt>
                <c:pt idx="21">
                  <c:v>1995–1996</c:v>
                </c:pt>
                <c:pt idx="22">
                  <c:v>1996–1997</c:v>
                </c:pt>
                <c:pt idx="23">
                  <c:v>1997–1998</c:v>
                </c:pt>
                <c:pt idx="24">
                  <c:v>1998–1999</c:v>
                </c:pt>
                <c:pt idx="25">
                  <c:v>1999–2000</c:v>
                </c:pt>
                <c:pt idx="26">
                  <c:v>2000–2001</c:v>
                </c:pt>
                <c:pt idx="27">
                  <c:v>2001–2002</c:v>
                </c:pt>
                <c:pt idx="28">
                  <c:v>2002–2003</c:v>
                </c:pt>
                <c:pt idx="29">
                  <c:v>2003–2004</c:v>
                </c:pt>
                <c:pt idx="30">
                  <c:v>2004–2005</c:v>
                </c:pt>
                <c:pt idx="31">
                  <c:v>2005–2006 </c:v>
                </c:pt>
                <c:pt idx="32">
                  <c:v>2006–2007 </c:v>
                </c:pt>
                <c:pt idx="33">
                  <c:v>2007–2008</c:v>
                </c:pt>
                <c:pt idx="34">
                  <c:v>2008–2009 </c:v>
                </c:pt>
                <c:pt idx="35">
                  <c:v>2009–2010</c:v>
                </c:pt>
                <c:pt idx="36">
                  <c:v>2010–2011 </c:v>
                </c:pt>
                <c:pt idx="37">
                  <c:v>2011–2012</c:v>
                </c:pt>
                <c:pt idx="38">
                  <c:v>2012–2013 </c:v>
                </c:pt>
                <c:pt idx="39">
                  <c:v>2013–2014 </c:v>
                </c:pt>
                <c:pt idx="40">
                  <c:v>2014–2015</c:v>
                </c:pt>
                <c:pt idx="41">
                  <c:v>2015–2016</c:v>
                </c:pt>
                <c:pt idx="42">
                  <c:v>2016–2017</c:v>
                </c:pt>
                <c:pt idx="43">
                  <c:v>2017–2018</c:v>
                </c:pt>
                <c:pt idx="44">
                  <c:v>2018–2019 f</c:v>
                </c:pt>
                <c:pt idx="45">
                  <c:v>2019–2020 f</c:v>
                </c:pt>
                <c:pt idx="46">
                  <c:v>Annual percentage change by year</c:v>
                </c:pt>
                <c:pt idx="47">
                  <c:v>Year </c:v>
                </c:pt>
                <c:pt idx="48">
                  <c:v>1974–1975</c:v>
                </c:pt>
                <c:pt idx="49">
                  <c:v>1975–1976</c:v>
                </c:pt>
                <c:pt idx="50">
                  <c:v>1976–1977</c:v>
                </c:pt>
                <c:pt idx="51">
                  <c:v>1977–1978</c:v>
                </c:pt>
                <c:pt idx="52">
                  <c:v>1978–1979</c:v>
                </c:pt>
                <c:pt idx="53">
                  <c:v>1979–1980</c:v>
                </c:pt>
                <c:pt idx="54">
                  <c:v>1980–1981</c:v>
                </c:pt>
                <c:pt idx="55">
                  <c:v>1981–1982</c:v>
                </c:pt>
                <c:pt idx="56">
                  <c:v>1982–1983</c:v>
                </c:pt>
                <c:pt idx="57">
                  <c:v>1983–1984</c:v>
                </c:pt>
                <c:pt idx="58">
                  <c:v>1984–1985</c:v>
                </c:pt>
                <c:pt idx="59">
                  <c:v>1985–1986</c:v>
                </c:pt>
                <c:pt idx="60">
                  <c:v>1986–1987</c:v>
                </c:pt>
                <c:pt idx="61">
                  <c:v>1987–1988</c:v>
                </c:pt>
                <c:pt idx="62">
                  <c:v>1988–1989</c:v>
                </c:pt>
                <c:pt idx="63">
                  <c:v>1989–1990</c:v>
                </c:pt>
                <c:pt idx="64">
                  <c:v>1990–1991</c:v>
                </c:pt>
                <c:pt idx="65">
                  <c:v>1991–1992</c:v>
                </c:pt>
                <c:pt idx="66">
                  <c:v>1992–1993</c:v>
                </c:pt>
                <c:pt idx="67">
                  <c:v>1993–1994</c:v>
                </c:pt>
                <c:pt idx="68">
                  <c:v>1994–1995</c:v>
                </c:pt>
                <c:pt idx="69">
                  <c:v>1995–1996</c:v>
                </c:pt>
                <c:pt idx="70">
                  <c:v>1996–1997</c:v>
                </c:pt>
                <c:pt idx="71">
                  <c:v>1997–1998</c:v>
                </c:pt>
                <c:pt idx="72">
                  <c:v>1998–1999</c:v>
                </c:pt>
                <c:pt idx="73">
                  <c:v>1999–2000</c:v>
                </c:pt>
                <c:pt idx="74">
                  <c:v>2000–2001</c:v>
                </c:pt>
                <c:pt idx="75">
                  <c:v>2001–2002</c:v>
                </c:pt>
                <c:pt idx="76">
                  <c:v>2002–2003</c:v>
                </c:pt>
                <c:pt idx="77">
                  <c:v>2003–2004</c:v>
                </c:pt>
                <c:pt idx="78">
                  <c:v>2004–2005</c:v>
                </c:pt>
                <c:pt idx="79">
                  <c:v>2005–2006 </c:v>
                </c:pt>
                <c:pt idx="80">
                  <c:v>2006–2007 </c:v>
                </c:pt>
                <c:pt idx="81">
                  <c:v>2007–2008 </c:v>
                </c:pt>
                <c:pt idx="82">
                  <c:v>2008–2009 </c:v>
                </c:pt>
                <c:pt idx="83">
                  <c:v>2009–2010</c:v>
                </c:pt>
                <c:pt idx="84">
                  <c:v>2010–2011 </c:v>
                </c:pt>
                <c:pt idx="85">
                  <c:v>2011–2012</c:v>
                </c:pt>
                <c:pt idx="86">
                  <c:v>2012–2013 </c:v>
                </c:pt>
                <c:pt idx="87">
                  <c:v>2013–2014 </c:v>
                </c:pt>
                <c:pt idx="88">
                  <c:v>2014–2015</c:v>
                </c:pt>
                <c:pt idx="89">
                  <c:v>2015–2016</c:v>
                </c:pt>
                <c:pt idx="90">
                  <c:v>2016–2017</c:v>
                </c:pt>
                <c:pt idx="91">
                  <c:v>2017–2018</c:v>
                </c:pt>
                <c:pt idx="92">
                  <c:v>2018–2019 f</c:v>
                </c:pt>
                <c:pt idx="93">
                  <c:v>2019–2020 f</c:v>
                </c:pt>
              </c:strCache>
            </c:strRef>
          </c:cat>
          <c:val>
            <c:numRef>
              <c:f>Ont.!$W$6:$W$51</c:f>
              <c:numCache>
                <c:formatCode>_(* #,##0.00_);_(* \(#,##0.00\);_(* "-"??_);_(@_)</c:formatCode>
                <c:ptCount val="46"/>
                <c:pt idx="0">
                  <c:v>314.27404361189139</c:v>
                </c:pt>
                <c:pt idx="1">
                  <c:v>390.27644865542641</c:v>
                </c:pt>
                <c:pt idx="2">
                  <c:v>442.37937484639599</c:v>
                </c:pt>
                <c:pt idx="3">
                  <c:v>476.10856108728916</c:v>
                </c:pt>
                <c:pt idx="4">
                  <c:v>532.8581644042107</c:v>
                </c:pt>
                <c:pt idx="5">
                  <c:v>596.98576772832189</c:v>
                </c:pt>
                <c:pt idx="6">
                  <c:v>689.33138068104904</c:v>
                </c:pt>
                <c:pt idx="7">
                  <c:v>808.96597531811256</c:v>
                </c:pt>
                <c:pt idx="8">
                  <c:v>949.12557427512058</c:v>
                </c:pt>
                <c:pt idx="9">
                  <c:v>1023.2964533421716</c:v>
                </c:pt>
                <c:pt idx="10">
                  <c:v>1064.5494579246697</c:v>
                </c:pt>
                <c:pt idx="11">
                  <c:v>1124.4229777507767</c:v>
                </c:pt>
                <c:pt idx="12">
                  <c:v>1175.7653229543878</c:v>
                </c:pt>
                <c:pt idx="13">
                  <c:v>1233.0303661155847</c:v>
                </c:pt>
                <c:pt idx="14">
                  <c:v>1319.1746635959732</c:v>
                </c:pt>
                <c:pt idx="15">
                  <c:v>1424.5777454925696</c:v>
                </c:pt>
                <c:pt idx="16">
                  <c:v>1524.6042699165264</c:v>
                </c:pt>
                <c:pt idx="17">
                  <c:v>1622.1379104996217</c:v>
                </c:pt>
                <c:pt idx="18">
                  <c:v>1660.5216406656309</c:v>
                </c:pt>
                <c:pt idx="19">
                  <c:v>1651.7589105408802</c:v>
                </c:pt>
                <c:pt idx="20">
                  <c:v>1646.8042066991663</c:v>
                </c:pt>
                <c:pt idx="21">
                  <c:v>1652.5071298750672</c:v>
                </c:pt>
                <c:pt idx="22">
                  <c:v>1649.8722087744618</c:v>
                </c:pt>
                <c:pt idx="23">
                  <c:v>1731.9664985398788</c:v>
                </c:pt>
                <c:pt idx="24">
                  <c:v>1846.8894277208176</c:v>
                </c:pt>
                <c:pt idx="25">
                  <c:v>1969.1827649407799</c:v>
                </c:pt>
                <c:pt idx="26">
                  <c:v>2118.2545388194535</c:v>
                </c:pt>
                <c:pt idx="27">
                  <c:v>2294.7761978873718</c:v>
                </c:pt>
                <c:pt idx="28">
                  <c:v>2413.3634643284959</c:v>
                </c:pt>
                <c:pt idx="29">
                  <c:v>2533.2169599267772</c:v>
                </c:pt>
                <c:pt idx="30">
                  <c:v>2665.8600273817992</c:v>
                </c:pt>
                <c:pt idx="31">
                  <c:v>2829.1064991005928</c:v>
                </c:pt>
                <c:pt idx="32">
                  <c:v>3005.5765219782234</c:v>
                </c:pt>
                <c:pt idx="33">
                  <c:v>3192.4534439828653</c:v>
                </c:pt>
                <c:pt idx="34">
                  <c:v>3401.190746622613</c:v>
                </c:pt>
                <c:pt idx="35">
                  <c:v>3561.7635894810378</c:v>
                </c:pt>
                <c:pt idx="36">
                  <c:v>3785.1510049247308</c:v>
                </c:pt>
                <c:pt idx="37">
                  <c:v>3867.5177345680427</c:v>
                </c:pt>
                <c:pt idx="38">
                  <c:v>3965.2652005673476</c:v>
                </c:pt>
                <c:pt idx="39">
                  <c:v>4037.4752153819563</c:v>
                </c:pt>
                <c:pt idx="40">
                  <c:v>4112.7151357815264</c:v>
                </c:pt>
                <c:pt idx="41">
                  <c:v>4334.9365138455441</c:v>
                </c:pt>
                <c:pt idx="42">
                  <c:v>4357.0918804427201</c:v>
                </c:pt>
                <c:pt idx="43">
                  <c:v>4498.6613160088882</c:v>
                </c:pt>
                <c:pt idx="44">
                  <c:v>4598.8045551481982</c:v>
                </c:pt>
                <c:pt idx="45">
                  <c:v>4750.536554950465</c:v>
                </c:pt>
              </c:numCache>
            </c:numRef>
          </c:val>
          <c:smooth val="0"/>
          <c:extLst>
            <c:ext xmlns:c16="http://schemas.microsoft.com/office/drawing/2014/chart" uri="{C3380CC4-5D6E-409C-BE32-E72D297353CC}">
              <c16:uniqueId val="{00000000-4585-4104-84BD-0A2A0307A717}"/>
            </c:ext>
          </c:extLst>
        </c:ser>
        <c:ser>
          <c:idx val="1"/>
          <c:order val="1"/>
          <c:tx>
            <c:v>The Rest of Canada</c:v>
          </c:tx>
          <c:spPr>
            <a:ln w="22225" cap="rnd">
              <a:solidFill>
                <a:schemeClr val="accent2"/>
              </a:solidFill>
            </a:ln>
            <a:effectLst>
              <a:glow rad="139700">
                <a:schemeClr val="accent2">
                  <a:satMod val="175000"/>
                  <a:alpha val="14000"/>
                </a:schemeClr>
              </a:glow>
            </a:effectLst>
          </c:spPr>
          <c:marker>
            <c:symbol val="none"/>
          </c:marker>
          <c:cat>
            <c:strRef>
              <c:f>Ont.!$A$6:$A$99</c:f>
              <c:strCache>
                <c:ptCount val="94"/>
                <c:pt idx="0">
                  <c:v>1974–1975</c:v>
                </c:pt>
                <c:pt idx="1">
                  <c:v>1975–1976</c:v>
                </c:pt>
                <c:pt idx="2">
                  <c:v>1976–1977</c:v>
                </c:pt>
                <c:pt idx="3">
                  <c:v>1977–1978</c:v>
                </c:pt>
                <c:pt idx="4">
                  <c:v>1978–1979</c:v>
                </c:pt>
                <c:pt idx="5">
                  <c:v>1979–1980</c:v>
                </c:pt>
                <c:pt idx="6">
                  <c:v>1980–1981</c:v>
                </c:pt>
                <c:pt idx="7">
                  <c:v>1981–1982</c:v>
                </c:pt>
                <c:pt idx="8">
                  <c:v>1982–1983</c:v>
                </c:pt>
                <c:pt idx="9">
                  <c:v>1983–1984</c:v>
                </c:pt>
                <c:pt idx="10">
                  <c:v>1984–1985</c:v>
                </c:pt>
                <c:pt idx="11">
                  <c:v>1985–1986</c:v>
                </c:pt>
                <c:pt idx="12">
                  <c:v>1986–1987</c:v>
                </c:pt>
                <c:pt idx="13">
                  <c:v>1987–1988</c:v>
                </c:pt>
                <c:pt idx="14">
                  <c:v>1988–1989</c:v>
                </c:pt>
                <c:pt idx="15">
                  <c:v>1989–1990</c:v>
                </c:pt>
                <c:pt idx="16">
                  <c:v>1990–1991</c:v>
                </c:pt>
                <c:pt idx="17">
                  <c:v>1991–1992</c:v>
                </c:pt>
                <c:pt idx="18">
                  <c:v>1992–1993</c:v>
                </c:pt>
                <c:pt idx="19">
                  <c:v>1993–1994</c:v>
                </c:pt>
                <c:pt idx="20">
                  <c:v>1994–1995</c:v>
                </c:pt>
                <c:pt idx="21">
                  <c:v>1995–1996</c:v>
                </c:pt>
                <c:pt idx="22">
                  <c:v>1996–1997</c:v>
                </c:pt>
                <c:pt idx="23">
                  <c:v>1997–1998</c:v>
                </c:pt>
                <c:pt idx="24">
                  <c:v>1998–1999</c:v>
                </c:pt>
                <c:pt idx="25">
                  <c:v>1999–2000</c:v>
                </c:pt>
                <c:pt idx="26">
                  <c:v>2000–2001</c:v>
                </c:pt>
                <c:pt idx="27">
                  <c:v>2001–2002</c:v>
                </c:pt>
                <c:pt idx="28">
                  <c:v>2002–2003</c:v>
                </c:pt>
                <c:pt idx="29">
                  <c:v>2003–2004</c:v>
                </c:pt>
                <c:pt idx="30">
                  <c:v>2004–2005</c:v>
                </c:pt>
                <c:pt idx="31">
                  <c:v>2005–2006 </c:v>
                </c:pt>
                <c:pt idx="32">
                  <c:v>2006–2007 </c:v>
                </c:pt>
                <c:pt idx="33">
                  <c:v>2007–2008</c:v>
                </c:pt>
                <c:pt idx="34">
                  <c:v>2008–2009 </c:v>
                </c:pt>
                <c:pt idx="35">
                  <c:v>2009–2010</c:v>
                </c:pt>
                <c:pt idx="36">
                  <c:v>2010–2011 </c:v>
                </c:pt>
                <c:pt idx="37">
                  <c:v>2011–2012</c:v>
                </c:pt>
                <c:pt idx="38">
                  <c:v>2012–2013 </c:v>
                </c:pt>
                <c:pt idx="39">
                  <c:v>2013–2014 </c:v>
                </c:pt>
                <c:pt idx="40">
                  <c:v>2014–2015</c:v>
                </c:pt>
                <c:pt idx="41">
                  <c:v>2015–2016</c:v>
                </c:pt>
                <c:pt idx="42">
                  <c:v>2016–2017</c:v>
                </c:pt>
                <c:pt idx="43">
                  <c:v>2017–2018</c:v>
                </c:pt>
                <c:pt idx="44">
                  <c:v>2018–2019 f</c:v>
                </c:pt>
                <c:pt idx="45">
                  <c:v>2019–2020 f</c:v>
                </c:pt>
                <c:pt idx="46">
                  <c:v>Annual percentage change by year</c:v>
                </c:pt>
                <c:pt idx="47">
                  <c:v>Year </c:v>
                </c:pt>
                <c:pt idx="48">
                  <c:v>1974–1975</c:v>
                </c:pt>
                <c:pt idx="49">
                  <c:v>1975–1976</c:v>
                </c:pt>
                <c:pt idx="50">
                  <c:v>1976–1977</c:v>
                </c:pt>
                <c:pt idx="51">
                  <c:v>1977–1978</c:v>
                </c:pt>
                <c:pt idx="52">
                  <c:v>1978–1979</c:v>
                </c:pt>
                <c:pt idx="53">
                  <c:v>1979–1980</c:v>
                </c:pt>
                <c:pt idx="54">
                  <c:v>1980–1981</c:v>
                </c:pt>
                <c:pt idx="55">
                  <c:v>1981–1982</c:v>
                </c:pt>
                <c:pt idx="56">
                  <c:v>1982–1983</c:v>
                </c:pt>
                <c:pt idx="57">
                  <c:v>1983–1984</c:v>
                </c:pt>
                <c:pt idx="58">
                  <c:v>1984–1985</c:v>
                </c:pt>
                <c:pt idx="59">
                  <c:v>1985–1986</c:v>
                </c:pt>
                <c:pt idx="60">
                  <c:v>1986–1987</c:v>
                </c:pt>
                <c:pt idx="61">
                  <c:v>1987–1988</c:v>
                </c:pt>
                <c:pt idx="62">
                  <c:v>1988–1989</c:v>
                </c:pt>
                <c:pt idx="63">
                  <c:v>1989–1990</c:v>
                </c:pt>
                <c:pt idx="64">
                  <c:v>1990–1991</c:v>
                </c:pt>
                <c:pt idx="65">
                  <c:v>1991–1992</c:v>
                </c:pt>
                <c:pt idx="66">
                  <c:v>1992–1993</c:v>
                </c:pt>
                <c:pt idx="67">
                  <c:v>1993–1994</c:v>
                </c:pt>
                <c:pt idx="68">
                  <c:v>1994–1995</c:v>
                </c:pt>
                <c:pt idx="69">
                  <c:v>1995–1996</c:v>
                </c:pt>
                <c:pt idx="70">
                  <c:v>1996–1997</c:v>
                </c:pt>
                <c:pt idx="71">
                  <c:v>1997–1998</c:v>
                </c:pt>
                <c:pt idx="72">
                  <c:v>1998–1999</c:v>
                </c:pt>
                <c:pt idx="73">
                  <c:v>1999–2000</c:v>
                </c:pt>
                <c:pt idx="74">
                  <c:v>2000–2001</c:v>
                </c:pt>
                <c:pt idx="75">
                  <c:v>2001–2002</c:v>
                </c:pt>
                <c:pt idx="76">
                  <c:v>2002–2003</c:v>
                </c:pt>
                <c:pt idx="77">
                  <c:v>2003–2004</c:v>
                </c:pt>
                <c:pt idx="78">
                  <c:v>2004–2005</c:v>
                </c:pt>
                <c:pt idx="79">
                  <c:v>2005–2006 </c:v>
                </c:pt>
                <c:pt idx="80">
                  <c:v>2006–2007 </c:v>
                </c:pt>
                <c:pt idx="81">
                  <c:v>2007–2008 </c:v>
                </c:pt>
                <c:pt idx="82">
                  <c:v>2008–2009 </c:v>
                </c:pt>
                <c:pt idx="83">
                  <c:v>2009–2010</c:v>
                </c:pt>
                <c:pt idx="84">
                  <c:v>2010–2011 </c:v>
                </c:pt>
                <c:pt idx="85">
                  <c:v>2011–2012</c:v>
                </c:pt>
                <c:pt idx="86">
                  <c:v>2012–2013 </c:v>
                </c:pt>
                <c:pt idx="87">
                  <c:v>2013–2014 </c:v>
                </c:pt>
                <c:pt idx="88">
                  <c:v>2014–2015</c:v>
                </c:pt>
                <c:pt idx="89">
                  <c:v>2015–2016</c:v>
                </c:pt>
                <c:pt idx="90">
                  <c:v>2016–2017</c:v>
                </c:pt>
                <c:pt idx="91">
                  <c:v>2017–2018</c:v>
                </c:pt>
                <c:pt idx="92">
                  <c:v>2018–2019 f</c:v>
                </c:pt>
                <c:pt idx="93">
                  <c:v>2019–2020 f</c:v>
                </c:pt>
              </c:strCache>
            </c:strRef>
          </c:cat>
          <c:val>
            <c:numRef>
              <c:f>Ont.!$X$6:$X$51</c:f>
              <c:numCache>
                <c:formatCode>_(* #,##0.00_);_(* \(#,##0.00\);_(* "-"??_);_(@_)</c:formatCode>
                <c:ptCount val="46"/>
                <c:pt idx="0">
                  <c:v>332.60771449296527</c:v>
                </c:pt>
                <c:pt idx="1">
                  <c:v>388.51626599652786</c:v>
                </c:pt>
                <c:pt idx="2">
                  <c:v>438.25998814686596</c:v>
                </c:pt>
                <c:pt idx="3">
                  <c:v>465.24610064743962</c:v>
                </c:pt>
                <c:pt idx="4">
                  <c:v>497.22584208334075</c:v>
                </c:pt>
                <c:pt idx="5">
                  <c:v>531.91059743451092</c:v>
                </c:pt>
                <c:pt idx="6">
                  <c:v>605.44868834261615</c:v>
                </c:pt>
                <c:pt idx="7">
                  <c:v>707.91413909506059</c:v>
                </c:pt>
                <c:pt idx="8">
                  <c:v>815.02503881824384</c:v>
                </c:pt>
                <c:pt idx="9">
                  <c:v>898.43985547179557</c:v>
                </c:pt>
                <c:pt idx="10">
                  <c:v>970.81140272309119</c:v>
                </c:pt>
                <c:pt idx="11">
                  <c:v>1058.336545775154</c:v>
                </c:pt>
                <c:pt idx="12">
                  <c:v>1175.653523650529</c:v>
                </c:pt>
                <c:pt idx="13">
                  <c:v>1269.9130191332833</c:v>
                </c:pt>
                <c:pt idx="14">
                  <c:v>1374.530788079501</c:v>
                </c:pt>
                <c:pt idx="15">
                  <c:v>1500.994111996283</c:v>
                </c:pt>
                <c:pt idx="16">
                  <c:v>1576.2880970557464</c:v>
                </c:pt>
                <c:pt idx="17">
                  <c:v>1747.6266513729631</c:v>
                </c:pt>
                <c:pt idx="18">
                  <c:v>1769.4067945672714</c:v>
                </c:pt>
                <c:pt idx="19">
                  <c:v>1714.6279974359227</c:v>
                </c:pt>
                <c:pt idx="20">
                  <c:v>1714.3732063404777</c:v>
                </c:pt>
                <c:pt idx="21">
                  <c:v>1667.9965829651626</c:v>
                </c:pt>
                <c:pt idx="22">
                  <c:v>1674.0433211997697</c:v>
                </c:pt>
                <c:pt idx="23">
                  <c:v>1682.1117384882884</c:v>
                </c:pt>
                <c:pt idx="24">
                  <c:v>1784.1156803685951</c:v>
                </c:pt>
                <c:pt idx="25">
                  <c:v>1879.9200886358406</c:v>
                </c:pt>
                <c:pt idx="26">
                  <c:v>2063.2631455074275</c:v>
                </c:pt>
                <c:pt idx="27">
                  <c:v>2107.5494544041248</c:v>
                </c:pt>
                <c:pt idx="28">
                  <c:v>2278.8161084824378</c:v>
                </c:pt>
                <c:pt idx="29">
                  <c:v>2513.1347765685018</c:v>
                </c:pt>
                <c:pt idx="30">
                  <c:v>2648.3706218730422</c:v>
                </c:pt>
                <c:pt idx="31">
                  <c:v>2800.8189461973752</c:v>
                </c:pt>
                <c:pt idx="32">
                  <c:v>2959.4865609155468</c:v>
                </c:pt>
                <c:pt idx="33">
                  <c:v>3138.8366227999363</c:v>
                </c:pt>
                <c:pt idx="34">
                  <c:v>3344.2627868702216</c:v>
                </c:pt>
                <c:pt idx="35">
                  <c:v>3507.9809332879295</c:v>
                </c:pt>
                <c:pt idx="36">
                  <c:v>3609.9705224565287</c:v>
                </c:pt>
                <c:pt idx="37">
                  <c:v>3688.0127435060758</c:v>
                </c:pt>
                <c:pt idx="38">
                  <c:v>3841.3153824504288</c:v>
                </c:pt>
                <c:pt idx="39">
                  <c:v>3866.4429330651137</c:v>
                </c:pt>
                <c:pt idx="40">
                  <c:v>3965.3019717889515</c:v>
                </c:pt>
                <c:pt idx="41">
                  <c:v>3995.4464520997158</c:v>
                </c:pt>
                <c:pt idx="42">
                  <c:v>4021.2325876598052</c:v>
                </c:pt>
                <c:pt idx="43">
                  <c:v>4102.8076182254363</c:v>
                </c:pt>
                <c:pt idx="44">
                  <c:v>4296.1656342982296</c:v>
                </c:pt>
                <c:pt idx="45">
                  <c:v>4353.8553143131312</c:v>
                </c:pt>
              </c:numCache>
            </c:numRef>
          </c:val>
          <c:smooth val="0"/>
          <c:extLst>
            <c:ext xmlns:c16="http://schemas.microsoft.com/office/drawing/2014/chart" uri="{C3380CC4-5D6E-409C-BE32-E72D297353CC}">
              <c16:uniqueId val="{00000001-4585-4104-84BD-0A2A0307A717}"/>
            </c:ext>
          </c:extLst>
        </c:ser>
        <c:dLbls>
          <c:showLegendKey val="0"/>
          <c:showVal val="0"/>
          <c:showCatName val="0"/>
          <c:showSerName val="0"/>
          <c:showPercent val="0"/>
          <c:showBubbleSize val="0"/>
        </c:dLbls>
        <c:smooth val="0"/>
        <c:axId val="807148008"/>
        <c:axId val="807152600"/>
      </c:lineChart>
      <c:catAx>
        <c:axId val="807148008"/>
        <c:scaling>
          <c:orientation val="minMax"/>
        </c:scaling>
        <c:delete val="0"/>
        <c:axPos val="b"/>
        <c:majorGridlines>
          <c:spPr>
            <a:ln w="9525" cap="flat" cmpd="sng" algn="ctr">
              <a:gradFill>
                <a:gsLst>
                  <a:gs pos="100000">
                    <a:schemeClr val="dk1">
                      <a:lumMod val="75000"/>
                      <a:lumOff val="25000"/>
                    </a:schemeClr>
                  </a:gs>
                  <a:gs pos="0">
                    <a:schemeClr val="dk1">
                      <a:lumMod val="65000"/>
                      <a:lumOff val="35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crossAx val="807152600"/>
        <c:crosses val="autoZero"/>
        <c:auto val="1"/>
        <c:lblAlgn val="ctr"/>
        <c:lblOffset val="100"/>
        <c:tickLblSkip val="3"/>
        <c:noMultiLvlLbl val="0"/>
      </c:catAx>
      <c:valAx>
        <c:axId val="807152600"/>
        <c:scaling>
          <c:orientation val="minMax"/>
        </c:scaling>
        <c:delete val="0"/>
        <c:axPos val="l"/>
        <c:majorGridlines>
          <c:spPr>
            <a:ln w="9525" cap="flat" cmpd="sng" algn="ctr">
              <a:gradFill>
                <a:gsLst>
                  <a:gs pos="100000">
                    <a:schemeClr val="dk1">
                      <a:lumMod val="75000"/>
                      <a:lumOff val="25000"/>
                    </a:schemeClr>
                  </a:gs>
                  <a:gs pos="0">
                    <a:schemeClr val="dk1">
                      <a:lumMod val="65000"/>
                      <a:lumOff val="35000"/>
                    </a:schemeClr>
                  </a:gs>
                </a:gsLst>
                <a:lin ang="5400000" scaled="0"/>
              </a:gradFill>
              <a:round/>
            </a:ln>
            <a:effectLst/>
          </c:spPr>
        </c:majorGridlines>
        <c:numFmt formatCode="_(* #,##0.00_);_(* \(#,##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crossAx val="807148008"/>
        <c:crosses val="autoZero"/>
        <c:crossBetween val="between"/>
      </c:valAx>
      <c:spPr>
        <a:noFill/>
        <a:ln>
          <a:noFill/>
        </a:ln>
        <a:effectLst/>
      </c:spPr>
    </c:plotArea>
    <c:legend>
      <c:legendPos val="t"/>
      <c:layout>
        <c:manualLayout>
          <c:xMode val="edge"/>
          <c:yMode val="edge"/>
          <c:x val="0.3151600687767015"/>
          <c:y val="0.93288744506019494"/>
          <c:w val="0.37830241040952012"/>
          <c:h val="6.4495005198686103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lt1">
                  <a:lumMod val="7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n-CA" sz="1400"/>
              <a:t>Hospital and Health Expenditures (per capita)</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v>Ontario Hospital</c:v>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Ont.!$A$51</c:f>
              <c:strCache>
                <c:ptCount val="1"/>
                <c:pt idx="0">
                  <c:v>2019–2020 f</c:v>
                </c:pt>
              </c:strCache>
            </c:strRef>
          </c:cat>
          <c:val>
            <c:numRef>
              <c:f>Ont.!$M$51</c:f>
              <c:numCache>
                <c:formatCode>_(* #,##0.0_);_(* \(#,##0.0\);_(* "-"??_);_(@_)</c:formatCode>
                <c:ptCount val="1"/>
                <c:pt idx="0">
                  <c:v>1499.7219203326135</c:v>
                </c:pt>
              </c:numCache>
            </c:numRef>
          </c:val>
          <c:extLst>
            <c:ext xmlns:c16="http://schemas.microsoft.com/office/drawing/2014/chart" uri="{C3380CC4-5D6E-409C-BE32-E72D297353CC}">
              <c16:uniqueId val="{00000000-E9F4-4A28-A7C9-5008B08EF38C}"/>
            </c:ext>
          </c:extLst>
        </c:ser>
        <c:ser>
          <c:idx val="1"/>
          <c:order val="1"/>
          <c:tx>
            <c:v>ROC Hospital</c:v>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Ont.!$A$51</c:f>
              <c:strCache>
                <c:ptCount val="1"/>
                <c:pt idx="0">
                  <c:v>2019–2020 f</c:v>
                </c:pt>
              </c:strCache>
            </c:strRef>
          </c:cat>
          <c:val>
            <c:numRef>
              <c:f>Ont.!$S$51</c:f>
              <c:numCache>
                <c:formatCode>_(* #,##0.00_);_(* \(#,##0.00\);_(* "-"??_);_(@_)</c:formatCode>
                <c:ptCount val="1"/>
                <c:pt idx="0">
                  <c:v>1787.4837263332772</c:v>
                </c:pt>
              </c:numCache>
            </c:numRef>
          </c:val>
          <c:extLst>
            <c:ext xmlns:c16="http://schemas.microsoft.com/office/drawing/2014/chart" uri="{C3380CC4-5D6E-409C-BE32-E72D297353CC}">
              <c16:uniqueId val="{00000001-E9F4-4A28-A7C9-5008B08EF38C}"/>
            </c:ext>
          </c:extLst>
        </c:ser>
        <c:ser>
          <c:idx val="3"/>
          <c:order val="2"/>
          <c:tx>
            <c:v>Ontario Health</c:v>
          </c:tx>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Ont.!$A$51</c:f>
              <c:strCache>
                <c:ptCount val="1"/>
                <c:pt idx="0">
                  <c:v>2019–2020 f</c:v>
                </c:pt>
              </c:strCache>
            </c:strRef>
          </c:cat>
          <c:val>
            <c:numRef>
              <c:f>Ont.!$X$51</c:f>
              <c:numCache>
                <c:formatCode>_(* #,##0.00_);_(* \(#,##0.00\);_(* "-"??_);_(@_)</c:formatCode>
                <c:ptCount val="1"/>
                <c:pt idx="0">
                  <c:v>4353.8553143131312</c:v>
                </c:pt>
              </c:numCache>
            </c:numRef>
          </c:val>
          <c:extLst>
            <c:ext xmlns:c16="http://schemas.microsoft.com/office/drawing/2014/chart" uri="{C3380CC4-5D6E-409C-BE32-E72D297353CC}">
              <c16:uniqueId val="{00000002-E9F4-4A28-A7C9-5008B08EF38C}"/>
            </c:ext>
          </c:extLst>
        </c:ser>
        <c:ser>
          <c:idx val="2"/>
          <c:order val="3"/>
          <c:tx>
            <c:v>ROC Health</c:v>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Ont.!$A$51</c:f>
              <c:strCache>
                <c:ptCount val="1"/>
                <c:pt idx="0">
                  <c:v>2019–2020 f</c:v>
                </c:pt>
              </c:strCache>
            </c:strRef>
          </c:cat>
          <c:val>
            <c:numRef>
              <c:f>Ont.!$W$51</c:f>
              <c:numCache>
                <c:formatCode>_(* #,##0.00_);_(* \(#,##0.00\);_(* "-"??_);_(@_)</c:formatCode>
                <c:ptCount val="1"/>
                <c:pt idx="0">
                  <c:v>4750.536554950465</c:v>
                </c:pt>
              </c:numCache>
            </c:numRef>
          </c:val>
          <c:extLst>
            <c:ext xmlns:c16="http://schemas.microsoft.com/office/drawing/2014/chart" uri="{C3380CC4-5D6E-409C-BE32-E72D297353CC}">
              <c16:uniqueId val="{00000003-E9F4-4A28-A7C9-5008B08EF38C}"/>
            </c:ext>
          </c:extLst>
        </c:ser>
        <c:dLbls>
          <c:dLblPos val="outEnd"/>
          <c:showLegendKey val="0"/>
          <c:showVal val="1"/>
          <c:showCatName val="0"/>
          <c:showSerName val="0"/>
          <c:showPercent val="0"/>
          <c:showBubbleSize val="0"/>
        </c:dLbls>
        <c:gapWidth val="100"/>
        <c:overlap val="-24"/>
        <c:axId val="978773272"/>
        <c:axId val="978769664"/>
      </c:barChart>
      <c:catAx>
        <c:axId val="97877327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78769664"/>
        <c:crosses val="autoZero"/>
        <c:auto val="1"/>
        <c:lblAlgn val="ctr"/>
        <c:lblOffset val="100"/>
        <c:noMultiLvlLbl val="0"/>
      </c:catAx>
      <c:valAx>
        <c:axId val="978769664"/>
        <c:scaling>
          <c:orientation val="minMax"/>
        </c:scaling>
        <c:delete val="0"/>
        <c:axPos val="l"/>
        <c:majorGridlines>
          <c:spPr>
            <a:ln w="9525" cap="flat" cmpd="sng" algn="ctr">
              <a:solidFill>
                <a:schemeClr val="tx1">
                  <a:lumMod val="15000"/>
                  <a:lumOff val="85000"/>
                </a:schemeClr>
              </a:solidFill>
              <a:round/>
            </a:ln>
            <a:effectLst/>
          </c:spPr>
        </c:majorGridlines>
        <c:numFmt formatCode="&quot;$&quot;#,##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78773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15875" cap="flat" cmpd="sng" algn="ctr">
      <a:solidFill>
        <a:schemeClr val="tx1"/>
      </a:solidFill>
      <a:round/>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Cost of a Standard Hospital Stay 2017/18 - Dollars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spPr>
            <a:solidFill>
              <a:schemeClr val="accent1"/>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Export'!$A$5:$A$15</c:f>
              <c:strCache>
                <c:ptCount val="11"/>
                <c:pt idx="0">
                  <c:v>Canada</c:v>
                </c:pt>
                <c:pt idx="1">
                  <c:v>Alberta</c:v>
                </c:pt>
                <c:pt idx="2">
                  <c:v>British Columbia</c:v>
                </c:pt>
                <c:pt idx="3">
                  <c:v>Manitoba</c:v>
                </c:pt>
                <c:pt idx="4">
                  <c:v>New Brunswick</c:v>
                </c:pt>
                <c:pt idx="5">
                  <c:v>Newfoundland and Labrador</c:v>
                </c:pt>
                <c:pt idx="6">
                  <c:v>Nova Scotia</c:v>
                </c:pt>
                <c:pt idx="7">
                  <c:v>Ontario</c:v>
                </c:pt>
                <c:pt idx="8">
                  <c:v>Prince Edward Island</c:v>
                </c:pt>
                <c:pt idx="9">
                  <c:v>Quebec</c:v>
                </c:pt>
                <c:pt idx="10">
                  <c:v>Saskatchewan</c:v>
                </c:pt>
              </c:strCache>
            </c:strRef>
          </c:cat>
          <c:val>
            <c:numRef>
              <c:f>'Data Export'!$N$5:$N$15</c:f>
              <c:numCache>
                <c:formatCode>0</c:formatCode>
                <c:ptCount val="11"/>
                <c:pt idx="0">
                  <c:v>6137</c:v>
                </c:pt>
                <c:pt idx="1">
                  <c:v>7983</c:v>
                </c:pt>
                <c:pt idx="2">
                  <c:v>6539</c:v>
                </c:pt>
                <c:pt idx="3">
                  <c:v>6312</c:v>
                </c:pt>
                <c:pt idx="4">
                  <c:v>5816</c:v>
                </c:pt>
                <c:pt idx="5">
                  <c:v>6202</c:v>
                </c:pt>
                <c:pt idx="6">
                  <c:v>5976</c:v>
                </c:pt>
                <c:pt idx="7">
                  <c:v>5460</c:v>
                </c:pt>
                <c:pt idx="8">
                  <c:v>6188</c:v>
                </c:pt>
                <c:pt idx="9">
                  <c:v>5839</c:v>
                </c:pt>
                <c:pt idx="10">
                  <c:v>7184</c:v>
                </c:pt>
              </c:numCache>
            </c:numRef>
          </c:val>
          <c:extLst>
            <c:ext xmlns:c16="http://schemas.microsoft.com/office/drawing/2014/chart" uri="{C3380CC4-5D6E-409C-BE32-E72D297353CC}">
              <c16:uniqueId val="{00000000-08D6-45E8-BE54-18B101F622F4}"/>
            </c:ext>
          </c:extLst>
        </c:ser>
        <c:dLbls>
          <c:showLegendKey val="0"/>
          <c:showVal val="1"/>
          <c:showCatName val="0"/>
          <c:showSerName val="0"/>
          <c:showPercent val="0"/>
          <c:showBubbleSize val="0"/>
        </c:dLbls>
        <c:gapWidth val="150"/>
        <c:shape val="box"/>
        <c:axId val="749701736"/>
        <c:axId val="749699112"/>
        <c:axId val="0"/>
      </c:bar3DChart>
      <c:catAx>
        <c:axId val="74970173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49699112"/>
        <c:crosses val="autoZero"/>
        <c:auto val="1"/>
        <c:lblAlgn val="ctr"/>
        <c:lblOffset val="100"/>
        <c:noMultiLvlLbl val="0"/>
      </c:catAx>
      <c:valAx>
        <c:axId val="74969911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4970173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15875" cap="flat" cmpd="sng" algn="ctr">
      <a:solidFill>
        <a:schemeClr val="tx1"/>
      </a:solidFill>
      <a:round/>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none" spc="0" normalizeH="0" baseline="0">
                <a:solidFill>
                  <a:schemeClr val="dk1">
                    <a:lumMod val="50000"/>
                    <a:lumOff val="50000"/>
                  </a:schemeClr>
                </a:solidFill>
                <a:latin typeface="+mj-lt"/>
                <a:ea typeface="+mj-ea"/>
                <a:cs typeface="+mj-cs"/>
              </a:defRPr>
            </a:pPr>
            <a:r>
              <a:rPr lang="en-CA"/>
              <a:t>Inpatient discharges per 1000 population</a:t>
            </a:r>
          </a:p>
          <a:p>
            <a:pPr>
              <a:defRPr/>
            </a:pPr>
            <a:r>
              <a:rPr lang="en-CA"/>
              <a:t>Ontario vs. the rest of Canada</a:t>
            </a:r>
          </a:p>
        </c:rich>
      </c:tx>
      <c:overlay val="0"/>
      <c:spPr>
        <a:noFill/>
        <a:ln>
          <a:noFill/>
        </a:ln>
        <a:effectLst/>
      </c:spPr>
      <c:txPr>
        <a:bodyPr rot="0" spcFirstLastPara="1" vertOverflow="ellipsis" vert="horz" wrap="square" anchor="ctr" anchorCtr="1"/>
        <a:lstStyle/>
        <a:p>
          <a:pPr>
            <a:defRPr sz="1600" b="1" i="0" u="none" strike="noStrike" kern="1200" cap="none" spc="0" normalizeH="0" baseline="0">
              <a:solidFill>
                <a:schemeClr val="dk1">
                  <a:lumMod val="50000"/>
                  <a:lumOff val="50000"/>
                </a:schemeClr>
              </a:solidFill>
              <a:latin typeface="+mj-lt"/>
              <a:ea typeface="+mj-ea"/>
              <a:cs typeface="+mj-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dk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('Inpatient Hospitalizations Vol'!$A$15,'Inpatient Hospitalizations Vol'!$A$24)</c:f>
              <c:strCache>
                <c:ptCount val="2"/>
                <c:pt idx="0">
                  <c:v>Ontario</c:v>
                </c:pt>
                <c:pt idx="1">
                  <c:v>TROC</c:v>
                </c:pt>
              </c:strCache>
            </c:strRef>
          </c:cat>
          <c:val>
            <c:numRef>
              <c:f>('Inpatient Hospitalizations Vol'!$D$15,'Inpatient Hospitalizations Vol'!$D$24)</c:f>
              <c:numCache>
                <c:formatCode>_-* #,##0.0_-;\-* #,##0.0_-;_-* "-"??_-;_-@_-</c:formatCode>
                <c:ptCount val="2"/>
                <c:pt idx="0">
                  <c:v>77.83682876472588</c:v>
                </c:pt>
                <c:pt idx="1">
                  <c:v>87.507143666455434</c:v>
                </c:pt>
              </c:numCache>
            </c:numRef>
          </c:val>
          <c:extLst>
            <c:ext xmlns:c16="http://schemas.microsoft.com/office/drawing/2014/chart" uri="{C3380CC4-5D6E-409C-BE32-E72D297353CC}">
              <c16:uniqueId val="{00000000-77D9-457B-8DA0-94AD76AC0E61}"/>
            </c:ext>
          </c:extLst>
        </c:ser>
        <c:dLbls>
          <c:dLblPos val="outEnd"/>
          <c:showLegendKey val="0"/>
          <c:showVal val="1"/>
          <c:showCatName val="0"/>
          <c:showSerName val="0"/>
          <c:showPercent val="0"/>
          <c:showBubbleSize val="0"/>
        </c:dLbls>
        <c:gapWidth val="267"/>
        <c:overlap val="-43"/>
        <c:axId val="763858064"/>
        <c:axId val="763858720"/>
      </c:barChart>
      <c:catAx>
        <c:axId val="763858064"/>
        <c:scaling>
          <c:orientation val="minMax"/>
        </c:scaling>
        <c:delete val="0"/>
        <c:axPos val="b"/>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cap="none" spc="0" normalizeH="0" baseline="0">
                <a:solidFill>
                  <a:schemeClr val="dk1">
                    <a:lumMod val="65000"/>
                    <a:lumOff val="35000"/>
                  </a:schemeClr>
                </a:solidFill>
                <a:latin typeface="+mn-lt"/>
                <a:ea typeface="+mn-ea"/>
                <a:cs typeface="+mn-cs"/>
              </a:defRPr>
            </a:pPr>
            <a:endParaRPr lang="en-US"/>
          </a:p>
        </c:txPr>
        <c:crossAx val="763858720"/>
        <c:crosses val="autoZero"/>
        <c:auto val="1"/>
        <c:lblAlgn val="ctr"/>
        <c:lblOffset val="100"/>
        <c:noMultiLvlLbl val="0"/>
      </c:catAx>
      <c:valAx>
        <c:axId val="763858720"/>
        <c:scaling>
          <c:orientation val="minMax"/>
        </c:scaling>
        <c:delete val="0"/>
        <c:axPos val="l"/>
        <c:majorGridlines>
          <c:spPr>
            <a:ln w="9525" cap="flat" cmpd="sng" algn="ctr">
              <a:solidFill>
                <a:schemeClr val="dk1">
                  <a:lumMod val="15000"/>
                  <a:lumOff val="85000"/>
                </a:schemeClr>
              </a:solidFill>
              <a:round/>
            </a:ln>
            <a:effectLst/>
          </c:spPr>
        </c:majorGridlines>
        <c:numFmt formatCode="_-* #,##0.0_-;\-* #,##0.0_-;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en-US"/>
          </a:p>
        </c:txPr>
        <c:crossAx val="763858064"/>
        <c:crosses val="autoZero"/>
        <c:crossBetween val="between"/>
      </c:valAx>
      <c:spPr>
        <a:pattFill prst="ltDnDiag">
          <a:fgClr>
            <a:schemeClr val="dk1">
              <a:lumMod val="15000"/>
              <a:lumOff val="85000"/>
            </a:schemeClr>
          </a:fgClr>
          <a:bgClr>
            <a:schemeClr val="lt1"/>
          </a:bgClr>
        </a:patt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19050" cap="flat" cmpd="sng" algn="ctr">
      <a:solidFill>
        <a:schemeClr val="tx1"/>
      </a:solidFill>
      <a:round/>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CA"/>
              <a:t>Hospital employees as percent of population</a:t>
            </a:r>
          </a:p>
        </c:rich>
      </c:tx>
      <c:layout>
        <c:manualLayout>
          <c:xMode val="edge"/>
          <c:yMode val="edge"/>
          <c:x val="0.12861180720745932"/>
          <c:y val="2.2005885627932872E-2"/>
        </c:manualLayout>
      </c:layout>
      <c:overlay val="0"/>
      <c:spPr>
        <a:noFill/>
        <a:ln>
          <a:noFill/>
        </a:ln>
        <a:effectLst/>
      </c:spPr>
      <c:txPr>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barChart>
        <c:barDir val="col"/>
        <c:grouping val="clustered"/>
        <c:varyColors val="0"/>
        <c:ser>
          <c:idx val="1"/>
          <c:order val="0"/>
          <c:tx>
            <c:v>Ontario</c:v>
          </c:tx>
          <c:spPr>
            <a:gradFill rotWithShape="1">
              <a:gsLst>
                <a:gs pos="0">
                  <a:schemeClr val="accent2"/>
                </a:gs>
                <a:gs pos="90000">
                  <a:schemeClr val="accent2">
                    <a:shade val="100000"/>
                    <a:satMod val="105000"/>
                  </a:schemeClr>
                </a:gs>
                <a:gs pos="100000">
                  <a:schemeClr val="accent2">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rgbClr r="0" g="0" b="0">
                  <a:shade val="27000"/>
                  <a:satMod val="120000"/>
                </a:scrgbClr>
              </a:contourClr>
            </a:sp3d>
          </c:spPr>
          <c:invertIfNegative val="0"/>
          <c:dLbls>
            <c:dLbl>
              <c:idx val="0"/>
              <c:numFmt formatCode="0.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0-ACC7-4F7D-AF49-8902F2C8953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numLit>
              <c:formatCode>General</c:formatCode>
              <c:ptCount val="1"/>
              <c:pt idx="0">
                <c:v>2017</c:v>
              </c:pt>
            </c:numLit>
          </c:cat>
          <c:val>
            <c:numRef>
              <c:f>Sheet1!$BZ$15</c:f>
              <c:numCache>
                <c:formatCode>General</c:formatCode>
                <c:ptCount val="1"/>
                <c:pt idx="0">
                  <c:v>1.5560019607257392E-2</c:v>
                </c:pt>
              </c:numCache>
            </c:numRef>
          </c:val>
          <c:extLst>
            <c:ext xmlns:c16="http://schemas.microsoft.com/office/drawing/2014/chart" uri="{C3380CC4-5D6E-409C-BE32-E72D297353CC}">
              <c16:uniqueId val="{00000001-ACC7-4F7D-AF49-8902F2C8953F}"/>
            </c:ext>
          </c:extLst>
        </c:ser>
        <c:ser>
          <c:idx val="0"/>
          <c:order val="1"/>
          <c:tx>
            <c:v>The Rest of Canada</c:v>
          </c:tx>
          <c:spPr>
            <a:gradFill rotWithShape="1">
              <a:gsLst>
                <a:gs pos="0">
                  <a:schemeClr val="accent1"/>
                </a:gs>
                <a:gs pos="90000">
                  <a:schemeClr val="accent1">
                    <a:shade val="100000"/>
                    <a:satMod val="105000"/>
                  </a:schemeClr>
                </a:gs>
                <a:gs pos="100000">
                  <a:schemeClr val="accent1">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rgbClr r="0" g="0" b="0">
                  <a:shade val="27000"/>
                  <a:satMod val="120000"/>
                </a:scrgbClr>
              </a:contourClr>
            </a:sp3d>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numLit>
              <c:formatCode>General</c:formatCode>
              <c:ptCount val="1"/>
              <c:pt idx="0">
                <c:v>2017</c:v>
              </c:pt>
            </c:numLit>
          </c:cat>
          <c:val>
            <c:numRef>
              <c:f>Sheet1!$AL$18</c:f>
              <c:numCache>
                <c:formatCode>General</c:formatCode>
                <c:ptCount val="1"/>
                <c:pt idx="0">
                  <c:v>1.8760184920378755E-2</c:v>
                </c:pt>
              </c:numCache>
            </c:numRef>
          </c:val>
          <c:extLst>
            <c:ext xmlns:c16="http://schemas.microsoft.com/office/drawing/2014/chart" uri="{C3380CC4-5D6E-409C-BE32-E72D297353CC}">
              <c16:uniqueId val="{00000002-ACC7-4F7D-AF49-8902F2C8953F}"/>
            </c:ext>
          </c:extLst>
        </c:ser>
        <c:dLbls>
          <c:dLblPos val="ctr"/>
          <c:showLegendKey val="0"/>
          <c:showVal val="1"/>
          <c:showCatName val="0"/>
          <c:showSerName val="0"/>
          <c:showPercent val="0"/>
          <c:showBubbleSize val="0"/>
        </c:dLbls>
        <c:gapWidth val="100"/>
        <c:overlap val="-24"/>
        <c:axId val="450144504"/>
        <c:axId val="450147456"/>
      </c:barChart>
      <c:catAx>
        <c:axId val="450144504"/>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450147456"/>
        <c:crosses val="autoZero"/>
        <c:auto val="1"/>
        <c:lblAlgn val="ctr"/>
        <c:lblOffset val="100"/>
        <c:noMultiLvlLbl val="0"/>
      </c:catAx>
      <c:valAx>
        <c:axId val="450147456"/>
        <c:scaling>
          <c:orientation val="minMax"/>
        </c:scaling>
        <c:delete val="0"/>
        <c:axPos val="l"/>
        <c:majorGridlines>
          <c:spPr>
            <a:ln w="9525" cap="flat" cmpd="sng" algn="ctr">
              <a:solidFill>
                <a:schemeClr val="lt1">
                  <a:lumMod val="95000"/>
                  <a:alpha val="10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450144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CA"/>
              <a:t>Average Length of Hospital Stay, 2017/18</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('Inpatient Hospitalizations Vol'!$B$10:$B$19,'Inpatient Hospitalizations Vol'!$B$23)</c:f>
              <c:strCache>
                <c:ptCount val="11"/>
                <c:pt idx="0">
                  <c:v>NFLD.</c:v>
                </c:pt>
                <c:pt idx="1">
                  <c:v>PEI</c:v>
                </c:pt>
                <c:pt idx="2">
                  <c:v>Nova Scotia</c:v>
                </c:pt>
                <c:pt idx="3">
                  <c:v>New Brunswick</c:v>
                </c:pt>
                <c:pt idx="4">
                  <c:v>Quebec</c:v>
                </c:pt>
                <c:pt idx="5">
                  <c:v>Ontario</c:v>
                </c:pt>
                <c:pt idx="6">
                  <c:v>Manitoba</c:v>
                </c:pt>
                <c:pt idx="7">
                  <c:v>Saskatchewan</c:v>
                </c:pt>
                <c:pt idx="8">
                  <c:v>Alberta</c:v>
                </c:pt>
                <c:pt idx="9">
                  <c:v>BC</c:v>
                </c:pt>
                <c:pt idx="10">
                  <c:v>Canada</c:v>
                </c:pt>
              </c:strCache>
            </c:strRef>
          </c:cat>
          <c:val>
            <c:numRef>
              <c:f>('Inpatient Hospitalizations Vol'!$C$10:$C$19,'Inpatient Hospitalizations Vol'!$C$23)</c:f>
              <c:numCache>
                <c:formatCode>#,##0.0;\(#,##0.0\)</c:formatCode>
                <c:ptCount val="11"/>
                <c:pt idx="0">
                  <c:v>8.6</c:v>
                </c:pt>
                <c:pt idx="1">
                  <c:v>10.4</c:v>
                </c:pt>
                <c:pt idx="2">
                  <c:v>9.1</c:v>
                </c:pt>
                <c:pt idx="3">
                  <c:v>8.6999999999999993</c:v>
                </c:pt>
                <c:pt idx="4">
                  <c:v>7.4</c:v>
                </c:pt>
                <c:pt idx="5">
                  <c:v>6.7</c:v>
                </c:pt>
                <c:pt idx="6">
                  <c:v>9.6999999999999993</c:v>
                </c:pt>
                <c:pt idx="7">
                  <c:v>6.7</c:v>
                </c:pt>
                <c:pt idx="8">
                  <c:v>7.8</c:v>
                </c:pt>
                <c:pt idx="9">
                  <c:v>7.6</c:v>
                </c:pt>
                <c:pt idx="10">
                  <c:v>7.4</c:v>
                </c:pt>
              </c:numCache>
            </c:numRef>
          </c:val>
          <c:extLst>
            <c:ext xmlns:c16="http://schemas.microsoft.com/office/drawing/2014/chart" uri="{C3380CC4-5D6E-409C-BE32-E72D297353CC}">
              <c16:uniqueId val="{00000000-7AEC-4DC3-B8D4-3D5C06BDD385}"/>
            </c:ext>
          </c:extLst>
        </c:ser>
        <c:dLbls>
          <c:dLblPos val="inEnd"/>
          <c:showLegendKey val="0"/>
          <c:showVal val="1"/>
          <c:showCatName val="0"/>
          <c:showSerName val="0"/>
          <c:showPercent val="0"/>
          <c:showBubbleSize val="0"/>
        </c:dLbls>
        <c:gapWidth val="65"/>
        <c:axId val="188659624"/>
        <c:axId val="188664544"/>
      </c:barChart>
      <c:catAx>
        <c:axId val="188659624"/>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188664544"/>
        <c:crosses val="autoZero"/>
        <c:auto val="1"/>
        <c:lblAlgn val="ctr"/>
        <c:lblOffset val="100"/>
        <c:noMultiLvlLbl val="0"/>
      </c:catAx>
      <c:valAx>
        <c:axId val="188664544"/>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0;\(#,##0.0\)" sourceLinked="1"/>
        <c:majorTickMark val="none"/>
        <c:minorTickMark val="none"/>
        <c:tickLblPos val="nextTo"/>
        <c:crossAx val="1886596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19050" cap="flat" cmpd="sng" algn="ctr">
      <a:solidFill>
        <a:schemeClr val="tx1"/>
      </a:solidFill>
      <a:round/>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cap="all" spc="100" normalizeH="0" baseline="0">
                <a:solidFill>
                  <a:schemeClr val="lt1"/>
                </a:solidFill>
                <a:latin typeface="+mn-lt"/>
                <a:ea typeface="+mn-ea"/>
                <a:cs typeface="+mn-cs"/>
              </a:defRPr>
            </a:pPr>
            <a:br>
              <a:rPr lang="en-CA" sz="1800"/>
            </a:br>
            <a:r>
              <a:rPr lang="en-CA" sz="1800"/>
              <a:t>Paid "health care</a:t>
            </a:r>
            <a:r>
              <a:rPr lang="en-CA" sz="1800" baseline="0"/>
              <a:t>" </a:t>
            </a:r>
            <a:r>
              <a:rPr lang="en-CA" sz="1800"/>
              <a:t>staffing hours per resident Per day</a:t>
            </a:r>
          </a:p>
        </c:rich>
      </c:tx>
      <c:overlay val="0"/>
      <c:spPr>
        <a:noFill/>
        <a:ln>
          <a:noFill/>
        </a:ln>
        <a:effectLst/>
      </c:spPr>
      <c:txPr>
        <a:bodyPr rot="0" spcFirstLastPara="1" vertOverflow="ellipsis" vert="horz" wrap="square" anchor="ctr" anchorCtr="1"/>
        <a:lstStyle/>
        <a:p>
          <a:pPr>
            <a:defRPr sz="1800" b="1" i="0" u="none" strike="noStrike" kern="1200" cap="all" spc="100" normalizeH="0" baseline="0">
              <a:solidFill>
                <a:schemeClr val="lt1"/>
              </a:solidFill>
              <a:latin typeface="+mn-lt"/>
              <a:ea typeface="+mn-ea"/>
              <a:cs typeface="+mn-cs"/>
            </a:defRPr>
          </a:pPr>
          <a:endParaRPr lang="en-US"/>
        </a:p>
      </c:txPr>
    </c:title>
    <c:autoTitleDeleted val="0"/>
    <c:view3D>
      <c:rotX val="15"/>
      <c:rotY val="20"/>
      <c:depthPercent val="100"/>
      <c:rAngAx val="0"/>
    </c:view3D>
    <c:floor>
      <c:thickness val="0"/>
      <c:spPr>
        <a:solidFill>
          <a:schemeClr val="accent1">
            <a:alpha val="30000"/>
          </a:schemeClr>
        </a:solid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7.2886482939632541E-2"/>
          <c:y val="0.34689814814814812"/>
          <c:w val="0.92711351706036749"/>
          <c:h val="0.56885061242344703"/>
        </c:manualLayout>
      </c:layout>
      <c:bar3DChart>
        <c:barDir val="col"/>
        <c:grouping val="clustered"/>
        <c:varyColors val="0"/>
        <c:ser>
          <c:idx val="0"/>
          <c:order val="0"/>
          <c:spPr>
            <a:solidFill>
              <a:schemeClr val="accent1">
                <a:lumMod val="20000"/>
                <a:lumOff val="80000"/>
              </a:schemeClr>
            </a:solidFill>
            <a:ln>
              <a:noFill/>
            </a:ln>
            <a:effectLst/>
            <a:sp3d/>
          </c:spPr>
          <c:invertIfNegative val="0"/>
          <c:dLbls>
            <c:spPr>
              <a:solidFill>
                <a:srgbClr val="4F81BD">
                  <a:alpha val="70000"/>
                </a:srgbClr>
              </a:solid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l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accent1">
                          <a:lumMod val="60000"/>
                          <a:lumOff val="40000"/>
                        </a:schemeClr>
                      </a:solidFill>
                    </a:ln>
                    <a:effectLst/>
                  </c:spPr>
                </c15:leaderLines>
              </c:ext>
            </c:extLst>
          </c:dLbls>
          <c:cat>
            <c:strRef>
              <c:f>'[residential_long-term_care_financial_data_tablesweb.xlsx]05. FTE Breakdowns'!$I$35:$J$35</c:f>
              <c:strCache>
                <c:ptCount val="2"/>
                <c:pt idx="0">
                  <c:v>Ontario</c:v>
                </c:pt>
                <c:pt idx="1">
                  <c:v>Rest of Canada</c:v>
                </c:pt>
              </c:strCache>
            </c:strRef>
          </c:cat>
          <c:val>
            <c:numRef>
              <c:f>'[residential_long-term_care_financial_data_tablesweb.xlsx]05. FTE Breakdowns'!$I$36:$J$36</c:f>
              <c:numCache>
                <c:formatCode>General</c:formatCode>
                <c:ptCount val="2"/>
                <c:pt idx="0">
                  <c:v>3.15</c:v>
                </c:pt>
                <c:pt idx="1">
                  <c:v>3.67</c:v>
                </c:pt>
              </c:numCache>
            </c:numRef>
          </c:val>
          <c:extLst>
            <c:ext xmlns:c16="http://schemas.microsoft.com/office/drawing/2014/chart" uri="{C3380CC4-5D6E-409C-BE32-E72D297353CC}">
              <c16:uniqueId val="{00000000-F958-4964-AD63-81DEDDE42CA3}"/>
            </c:ext>
          </c:extLst>
        </c:ser>
        <c:dLbls>
          <c:showLegendKey val="0"/>
          <c:showVal val="1"/>
          <c:showCatName val="0"/>
          <c:showSerName val="0"/>
          <c:showPercent val="0"/>
          <c:showBubbleSize val="0"/>
        </c:dLbls>
        <c:gapWidth val="154"/>
        <c:gapDepth val="0"/>
        <c:shape val="box"/>
        <c:axId val="402637928"/>
        <c:axId val="402635632"/>
        <c:axId val="0"/>
      </c:bar3DChart>
      <c:catAx>
        <c:axId val="402637928"/>
        <c:scaling>
          <c:orientation val="minMax"/>
        </c:scaling>
        <c:delete val="0"/>
        <c:axPos val="b"/>
        <c:majorGridlines>
          <c:spPr>
            <a:ln w="9525" cap="flat" cmpd="sng" algn="ctr">
              <a:solidFill>
                <a:schemeClr val="lt1">
                  <a:lumMod val="60000"/>
                  <a:lumOff val="4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cap="all" spc="150" normalizeH="0" baseline="0">
                <a:solidFill>
                  <a:schemeClr val="lt1"/>
                </a:solidFill>
                <a:latin typeface="+mn-lt"/>
                <a:ea typeface="+mn-ea"/>
                <a:cs typeface="+mn-cs"/>
              </a:defRPr>
            </a:pPr>
            <a:endParaRPr lang="en-US"/>
          </a:p>
        </c:txPr>
        <c:crossAx val="402635632"/>
        <c:crosses val="autoZero"/>
        <c:auto val="1"/>
        <c:lblAlgn val="ctr"/>
        <c:lblOffset val="100"/>
        <c:noMultiLvlLbl val="0"/>
      </c:catAx>
      <c:valAx>
        <c:axId val="40263563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solidFill>
                <a:latin typeface="+mn-lt"/>
                <a:ea typeface="+mn-ea"/>
                <a:cs typeface="+mn-cs"/>
              </a:defRPr>
            </a:pPr>
            <a:endParaRPr lang="en-US"/>
          </a:p>
        </c:txPr>
        <c:crossAx val="402637928"/>
        <c:crosses val="autoZero"/>
        <c:crossBetween val="between"/>
      </c:valAx>
      <c:spPr>
        <a:noFill/>
        <a:ln>
          <a:noFill/>
        </a:ln>
        <a:effectLst/>
      </c:spPr>
    </c:plotArea>
    <c:plotVisOnly val="1"/>
    <c:dispBlanksAs val="gap"/>
    <c:showDLblsOverMax val="0"/>
  </c:chart>
  <c:spPr>
    <a:solidFill>
      <a:schemeClr val="accent1"/>
    </a:solidFill>
    <a:ln w="9525" cap="flat" cmpd="sng" algn="ctr">
      <a:solidFill>
        <a:schemeClr val="accent1"/>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36">
  <cs:axisTitle>
    <cs:lnRef idx="0"/>
    <cs:fillRef idx="0"/>
    <cs:effectRef idx="0"/>
    <cs:fontRef idx="minor">
      <a:schemeClr val="lt1">
        <a:lumMod val="75000"/>
      </a:schemeClr>
    </cs:fontRef>
    <cs:defRPr sz="900" b="1" kern="1200"/>
  </cs:axisTitle>
  <cs:categoryAxis>
    <cs:lnRef idx="0"/>
    <cs:fillRef idx="0"/>
    <cs:effectRef idx="0"/>
    <cs:fontRef idx="minor">
      <a:schemeClr val="lt1">
        <a:lumMod val="75000"/>
      </a:schemeClr>
    </cs:fontRef>
    <cs:defRPr sz="900" kern="1200"/>
  </cs:categoryAxis>
  <cs:chartArea>
    <cs:lnRef idx="0"/>
    <cs:fillRef idx="0"/>
    <cs:effectRef idx="0"/>
    <cs:fontRef idx="minor">
      <a:schemeClr val="dk1"/>
    </cs:fontRef>
    <cs:spPr>
      <a:solidFill>
        <a:schemeClr val="dk1">
          <a:lumMod val="75000"/>
          <a:lumOff val="25000"/>
        </a:schemeClr>
      </a:solidFill>
      <a:ln w="9525" cap="flat" cmpd="sng" algn="ctr">
        <a:solidFill>
          <a:schemeClr val="dk1">
            <a:lumMod val="15000"/>
            <a:lumOff val="85000"/>
          </a:schemeClr>
        </a:solidFill>
        <a:round/>
      </a:ln>
    </cs:spPr>
    <cs:defRPr sz="900" kern="1200"/>
  </cs:chartArea>
  <cs:dataLabel>
    <cs:lnRef idx="0"/>
    <cs:fillRef idx="0"/>
    <cs:effectRef idx="0"/>
    <cs:fontRef idx="minor">
      <a:schemeClr val="lt1">
        <a:lumMod val="75000"/>
      </a:schemeClr>
    </cs:fontRef>
    <cs:defRPr sz="900" kern="1200"/>
  </cs:dataLabel>
  <cs:dataLabelCallout>
    <cs:lnRef idx="0"/>
    <cs:fillRef idx="0"/>
    <cs:effectRef idx="0"/>
    <cs:fontRef idx="minor">
      <a:schemeClr val="lt1">
        <a:lumMod val="15000"/>
        <a:lumOff val="85000"/>
      </a:schemeClr>
    </cs:fontRef>
    <cs:spPr>
      <a:solidFill>
        <a:schemeClr val="dk1">
          <a:lumMod val="65000"/>
          <a:lumOff val="35000"/>
        </a:schemeClr>
      </a:solidFill>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
  <cs:dataPoint3D>
    <cs:lnRef idx="0">
      <cs:styleClr val="auto"/>
    </cs:lnRef>
    <cs:fillRef idx="0">
      <cs:styleClr val="auto"/>
    </cs:fillRef>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3D>
  <cs:dataPointLine>
    <cs:lnRef idx="0">
      <cs:styleClr val="auto"/>
    </cs:lnRef>
    <cs:fillRef idx="0">
      <cs:styleClr val="auto"/>
    </cs:fillRef>
    <cs:effectRef idx="0">
      <cs:styleClr val="auto"/>
    </cs:effectRef>
    <cs:fontRef idx="minor">
      <a:schemeClr val="dk1"/>
    </cs:fontRef>
    <cs:spPr>
      <a:ln w="22225" cap="rnd">
        <a:solidFill>
          <a:schemeClr val="phClr"/>
        </a:solidFill>
      </a:ln>
      <a:effectLst>
        <a:glow rad="139700">
          <a:schemeClr val="phClr">
            <a:satMod val="175000"/>
            <a:alpha val="14000"/>
          </a:schemeClr>
        </a:glow>
      </a:effectLst>
    </cs:spPr>
  </cs:dataPointLine>
  <cs:dataPointMarker>
    <cs:lnRef idx="0">
      <cs:styleClr val="auto"/>
    </cs:lnRef>
    <cs:fillRef idx="0">
      <cs:styleClr val="auto"/>
    </cs:fillRef>
    <cs:effectRef idx="0">
      <cs:styleClr val="auto"/>
    </cs:effectRef>
    <cs:fontRef idx="minor">
      <a:schemeClr val="dk1"/>
    </cs:fontRef>
    <cs:spPr>
      <a:solidFill>
        <a:schemeClr val="phClr">
          <a:lumMod val="60000"/>
          <a:lumOff val="40000"/>
        </a:schemeClr>
      </a:solidFill>
      <a:effectLst>
        <a:glow rad="63500">
          <a:schemeClr val="phClr">
            <a:satMod val="175000"/>
            <a:alpha val="25000"/>
          </a:schemeClr>
        </a:glow>
      </a:effectLst>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900"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75000"/>
                <a:lumOff val="25000"/>
              </a:schemeClr>
            </a:gs>
            <a:gs pos="0">
              <a:schemeClr val="dk1">
                <a:lumMod val="65000"/>
                <a:lumOff val="3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dk1">
                <a:lumMod val="75000"/>
                <a:lumOff val="25000"/>
                <a:alpha val="25000"/>
              </a:schemeClr>
            </a:gs>
            <a:gs pos="0">
              <a:schemeClr val="dk1">
                <a:lumMod val="65000"/>
                <a:lumOff val="35000"/>
                <a:alpha val="25000"/>
              </a:schemeClr>
            </a:gs>
          </a:gsLst>
          <a:lin ang="5400000" scaled="0"/>
        </a:gradFill>
        <a:round/>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lt1">
        <a:lumMod val="75000"/>
      </a:schemeClr>
    </cs:fontRef>
    <cs:defRPr sz="900"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a:lumMod val="85000"/>
      </a:schemeClr>
    </cs:fontRef>
    <cs:defRPr sz="1400" b="1" kern="1200" cap="none" baseline="0"/>
  </cs:title>
  <cs:trendline>
    <cs:lnRef idx="0">
      <cs:styleClr val="auto"/>
    </cs:lnRef>
    <cs:fillRef idx="0"/>
    <cs:effectRef idx="0"/>
    <cs:fontRef idx="minor">
      <a:schemeClr val="lt1"/>
    </cs:fontRef>
    <cs:spPr>
      <a:ln w="25400" cap="rnd">
        <a:solidFill>
          <a:schemeClr val="phClr">
            <a:alpha val="50000"/>
          </a:schemeClr>
        </a:solidFill>
      </a:ln>
    </cs:spPr>
  </cs:trendline>
  <cs:trendlineLabel>
    <cs:lnRef idx="0"/>
    <cs:fillRef idx="0"/>
    <cs:effectRef idx="0"/>
    <cs:fontRef idx="minor">
      <a:schemeClr val="lt1">
        <a:lumMod val="75000"/>
      </a:schemeClr>
    </cs:fontRef>
    <cs:defRPr sz="900"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5.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8">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8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1600"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7.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8.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295">
  <cs:axisTitle>
    <cs:lnRef idx="0"/>
    <cs:fillRef idx="0"/>
    <cs:effectRef idx="0"/>
    <cs:fontRef idx="minor">
      <a:schemeClr val="lt1"/>
    </cs:fontRef>
    <cs:defRPr sz="900" b="1" kern="1200"/>
  </cs:axisTitle>
  <cs:categoryAxis>
    <cs:lnRef idx="0">
      <cs:styleClr val="0"/>
    </cs:lnRef>
    <cs:fillRef idx="0"/>
    <cs:effectRef idx="0"/>
    <cs:fontRef idx="minor">
      <a:schemeClr val="lt1"/>
    </cs:fontRef>
    <cs:defRPr sz="900" kern="1200" cap="all" spc="150" normalizeH="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000" kern="1200"/>
  </cs:chartArea>
  <cs:dataLabel>
    <cs:lnRef idx="0"/>
    <cs:fillRef idx="0">
      <cs:styleClr val="auto"/>
    </cs:fillRef>
    <cs:effectRef idx="0"/>
    <cs:fontRef idx="minor">
      <a:schemeClr val="lt1"/>
    </cs:fontRef>
    <cs:spPr>
      <a:solidFill>
        <a:schemeClr val="phClr">
          <a:alpha val="70000"/>
        </a:schemeClr>
      </a:solidFill>
    </cs:spPr>
    <cs:defRPr sz="900" kern="1200"/>
  </cs:dataLabel>
  <cs:dataLabelCallout>
    <cs:lnRef idx="0">
      <cs:styleClr val="auto"/>
    </cs:lnRef>
    <cs:fillRef idx="0"/>
    <cs:effectRef idx="0"/>
    <cs:fontRef idx="minor">
      <cs:styleClr val="auto"/>
    </cs:fontRef>
    <cs:spPr>
      <a:solidFill>
        <a:schemeClr val="lt1"/>
      </a:solidFill>
      <a:ln>
        <a:solidFill>
          <a:schemeClr val="ph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lumMod val="20000"/>
          <a:lumOff val="80000"/>
        </a:schemeClr>
      </a:solidFill>
    </cs:spPr>
  </cs:dataPoint>
  <cs:dataPoint3D>
    <cs:lnRef idx="0"/>
    <cs:fillRef idx="0">
      <cs:styleClr val="auto"/>
    </cs:fillRef>
    <cs:effectRef idx="0"/>
    <cs:fontRef idx="minor">
      <a:schemeClr val="dk1"/>
    </cs:fontRef>
    <cs:spPr>
      <a:solidFill>
        <a:schemeClr val="phClr">
          <a:lumMod val="20000"/>
          <a:lumOff val="80000"/>
        </a:schemeClr>
      </a:solidFill>
      <a:sp3d/>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a:solidFill>
          <a:schemeClr val="phClr">
            <a:lumMod val="60000"/>
            <a:lumOff val="40000"/>
          </a:schemeClr>
        </a:solidFill>
        <a:prstDash val="dash"/>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styleClr val="0"/>
    </cs:fillRef>
    <cs:effectRef idx="0"/>
    <cs:fontRef idx="minor">
      <a:schemeClr val="dk1"/>
    </cs:fontRef>
    <cs:spPr>
      <a:solidFill>
        <a:schemeClr val="phClr">
          <a:alpha val="30000"/>
        </a:schemeClr>
      </a:solidFill>
      <a:sp3d/>
    </cs:spPr>
  </cs:floor>
  <cs:gridlineMajor>
    <cs:lnRef idx="0">
      <cs:styleClr val="0"/>
    </cs:lnRef>
    <cs:fillRef idx="0"/>
    <cs:effectRef idx="0"/>
    <cs:fontRef idx="minor">
      <a:schemeClr val="dk1"/>
    </cs:fontRef>
    <cs:spPr>
      <a:ln w="9525" cap="flat" cmpd="sng" algn="ctr">
        <a:solidFill>
          <a:schemeClr val="lt1">
            <a:lumMod val="60000"/>
            <a:lumOff val="40000"/>
          </a:schemeClr>
        </a:solidFill>
        <a:round/>
      </a:ln>
    </cs:spPr>
  </cs:gridlineMajor>
  <cs:gridlineMinor>
    <cs:lnRef idx="0">
      <cs:styleClr val="0"/>
    </cs:lnRef>
    <cs:fillRef idx="0"/>
    <cs:effectRef idx="0"/>
    <cs:fontRef idx="minor">
      <a:schemeClr val="dk1"/>
    </cs:fontRef>
    <cs:spPr>
      <a:ln>
        <a:solidFill>
          <a:schemeClr val="lt1">
            <a:lumMod val="50000"/>
            <a:lumOff val="5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CB42AE-362F-43A7-B939-5585B5D830D6}" type="doc">
      <dgm:prSet loTypeId="urn:microsoft.com/office/officeart/2005/8/layout/vProcess5" loCatId="process" qsTypeId="urn:microsoft.com/office/officeart/2005/8/quickstyle/simple1" qsCatId="simple" csTypeId="urn:microsoft.com/office/officeart/2005/8/colors/colorful2" csCatId="colorful"/>
      <dgm:spPr/>
      <dgm:t>
        <a:bodyPr/>
        <a:lstStyle/>
        <a:p>
          <a:endParaRPr lang="en-US"/>
        </a:p>
      </dgm:t>
    </dgm:pt>
    <dgm:pt modelId="{E051CC4D-EE6B-458F-A494-679E4658B00E}">
      <dgm:prSet/>
      <dgm:spPr/>
      <dgm:t>
        <a:bodyPr/>
        <a:lstStyle/>
        <a:p>
          <a:r>
            <a:rPr lang="en-CA" dirty="0"/>
            <a:t>Planned program spending in 2020-21 of $174.2 billion is </a:t>
          </a:r>
          <a:r>
            <a:rPr lang="en-CA" b="1" dirty="0"/>
            <a:t>$19.9 billion </a:t>
          </a:r>
          <a:r>
            <a:rPr lang="en-CA" dirty="0"/>
            <a:t>higher than actual 2019-20 program spending of $152.3 billion. </a:t>
          </a:r>
          <a:endParaRPr lang="en-US" dirty="0"/>
        </a:p>
      </dgm:t>
    </dgm:pt>
    <dgm:pt modelId="{FB72DC10-1C39-412A-A13B-7E8BB5CEDA4D}" type="parTrans" cxnId="{D242E573-1828-4A75-920D-76F09E718147}">
      <dgm:prSet/>
      <dgm:spPr/>
      <dgm:t>
        <a:bodyPr/>
        <a:lstStyle/>
        <a:p>
          <a:endParaRPr lang="en-US"/>
        </a:p>
      </dgm:t>
    </dgm:pt>
    <dgm:pt modelId="{3B63B426-045B-4814-AB18-D1F693033848}" type="sibTrans" cxnId="{D242E573-1828-4A75-920D-76F09E718147}">
      <dgm:prSet/>
      <dgm:spPr/>
      <dgm:t>
        <a:bodyPr/>
        <a:lstStyle/>
        <a:p>
          <a:endParaRPr lang="en-US"/>
        </a:p>
      </dgm:t>
    </dgm:pt>
    <dgm:pt modelId="{3AB711A0-42A1-4338-94FA-C16CE2B86A90}">
      <dgm:prSet/>
      <dgm:spPr/>
      <dgm:t>
        <a:bodyPr/>
        <a:lstStyle/>
        <a:p>
          <a:r>
            <a:rPr lang="en-CA"/>
            <a:t>If implemented that would be a WHOPPING 14.4% increase.</a:t>
          </a:r>
          <a:endParaRPr lang="en-US"/>
        </a:p>
      </dgm:t>
    </dgm:pt>
    <dgm:pt modelId="{503CD36E-E47B-4937-8AC7-8D15A164059D}" type="parTrans" cxnId="{91FB9790-DF5C-4BEA-9C4A-CEAD51CD4A31}">
      <dgm:prSet/>
      <dgm:spPr/>
      <dgm:t>
        <a:bodyPr/>
        <a:lstStyle/>
        <a:p>
          <a:endParaRPr lang="en-US"/>
        </a:p>
      </dgm:t>
    </dgm:pt>
    <dgm:pt modelId="{05A5BFA0-C94D-4F76-A64D-DA4539261F65}" type="sibTrans" cxnId="{91FB9790-DF5C-4BEA-9C4A-CEAD51CD4A31}">
      <dgm:prSet/>
      <dgm:spPr/>
      <dgm:t>
        <a:bodyPr/>
        <a:lstStyle/>
        <a:p>
          <a:endParaRPr lang="en-US"/>
        </a:p>
      </dgm:t>
    </dgm:pt>
    <dgm:pt modelId="{5307C884-3C74-4D09-A743-5398A1A88F60}" type="pres">
      <dgm:prSet presAssocID="{DFCB42AE-362F-43A7-B939-5585B5D830D6}" presName="outerComposite" presStyleCnt="0">
        <dgm:presLayoutVars>
          <dgm:chMax val="5"/>
          <dgm:dir/>
          <dgm:resizeHandles val="exact"/>
        </dgm:presLayoutVars>
      </dgm:prSet>
      <dgm:spPr/>
    </dgm:pt>
    <dgm:pt modelId="{93B275B0-D762-4D99-9C4B-3AB6D4B27962}" type="pres">
      <dgm:prSet presAssocID="{DFCB42AE-362F-43A7-B939-5585B5D830D6}" presName="dummyMaxCanvas" presStyleCnt="0">
        <dgm:presLayoutVars/>
      </dgm:prSet>
      <dgm:spPr/>
    </dgm:pt>
    <dgm:pt modelId="{FC21E921-8857-4902-8888-F3FA8472EFF2}" type="pres">
      <dgm:prSet presAssocID="{DFCB42AE-362F-43A7-B939-5585B5D830D6}" presName="TwoNodes_1" presStyleLbl="node1" presStyleIdx="0" presStyleCnt="2">
        <dgm:presLayoutVars>
          <dgm:bulletEnabled val="1"/>
        </dgm:presLayoutVars>
      </dgm:prSet>
      <dgm:spPr/>
    </dgm:pt>
    <dgm:pt modelId="{B8A502F7-E9AB-4015-9C35-532BB70D4664}" type="pres">
      <dgm:prSet presAssocID="{DFCB42AE-362F-43A7-B939-5585B5D830D6}" presName="TwoNodes_2" presStyleLbl="node1" presStyleIdx="1" presStyleCnt="2">
        <dgm:presLayoutVars>
          <dgm:bulletEnabled val="1"/>
        </dgm:presLayoutVars>
      </dgm:prSet>
      <dgm:spPr/>
    </dgm:pt>
    <dgm:pt modelId="{0A6442EC-B63D-4869-A31C-F25A0D2E42B7}" type="pres">
      <dgm:prSet presAssocID="{DFCB42AE-362F-43A7-B939-5585B5D830D6}" presName="TwoConn_1-2" presStyleLbl="fgAccFollowNode1" presStyleIdx="0" presStyleCnt="1">
        <dgm:presLayoutVars>
          <dgm:bulletEnabled val="1"/>
        </dgm:presLayoutVars>
      </dgm:prSet>
      <dgm:spPr/>
    </dgm:pt>
    <dgm:pt modelId="{5A2ABB12-3228-4A4B-A81F-B201817AA44A}" type="pres">
      <dgm:prSet presAssocID="{DFCB42AE-362F-43A7-B939-5585B5D830D6}" presName="TwoNodes_1_text" presStyleLbl="node1" presStyleIdx="1" presStyleCnt="2">
        <dgm:presLayoutVars>
          <dgm:bulletEnabled val="1"/>
        </dgm:presLayoutVars>
      </dgm:prSet>
      <dgm:spPr/>
    </dgm:pt>
    <dgm:pt modelId="{14335CD6-22CF-4548-B261-1055ADBD3C9E}" type="pres">
      <dgm:prSet presAssocID="{DFCB42AE-362F-43A7-B939-5585B5D830D6}" presName="TwoNodes_2_text" presStyleLbl="node1" presStyleIdx="1" presStyleCnt="2">
        <dgm:presLayoutVars>
          <dgm:bulletEnabled val="1"/>
        </dgm:presLayoutVars>
      </dgm:prSet>
      <dgm:spPr/>
    </dgm:pt>
  </dgm:ptLst>
  <dgm:cxnLst>
    <dgm:cxn modelId="{EF10134E-8FB6-4F3E-B45D-F581F737E9F2}" type="presOf" srcId="{DFCB42AE-362F-43A7-B939-5585B5D830D6}" destId="{5307C884-3C74-4D09-A743-5398A1A88F60}" srcOrd="0" destOrd="0" presId="urn:microsoft.com/office/officeart/2005/8/layout/vProcess5"/>
    <dgm:cxn modelId="{9026826F-ACE2-4C00-8003-1C4EEBEA8F2F}" type="presOf" srcId="{3B63B426-045B-4814-AB18-D1F693033848}" destId="{0A6442EC-B63D-4869-A31C-F25A0D2E42B7}" srcOrd="0" destOrd="0" presId="urn:microsoft.com/office/officeart/2005/8/layout/vProcess5"/>
    <dgm:cxn modelId="{D242E573-1828-4A75-920D-76F09E718147}" srcId="{DFCB42AE-362F-43A7-B939-5585B5D830D6}" destId="{E051CC4D-EE6B-458F-A494-679E4658B00E}" srcOrd="0" destOrd="0" parTransId="{FB72DC10-1C39-412A-A13B-7E8BB5CEDA4D}" sibTransId="{3B63B426-045B-4814-AB18-D1F693033848}"/>
    <dgm:cxn modelId="{91FB9790-DF5C-4BEA-9C4A-CEAD51CD4A31}" srcId="{DFCB42AE-362F-43A7-B939-5585B5D830D6}" destId="{3AB711A0-42A1-4338-94FA-C16CE2B86A90}" srcOrd="1" destOrd="0" parTransId="{503CD36E-E47B-4937-8AC7-8D15A164059D}" sibTransId="{05A5BFA0-C94D-4F76-A64D-DA4539261F65}"/>
    <dgm:cxn modelId="{BC104A9D-5877-415E-80F2-98E146AEF0A3}" type="presOf" srcId="{E051CC4D-EE6B-458F-A494-679E4658B00E}" destId="{FC21E921-8857-4902-8888-F3FA8472EFF2}" srcOrd="0" destOrd="0" presId="urn:microsoft.com/office/officeart/2005/8/layout/vProcess5"/>
    <dgm:cxn modelId="{36E5D0D3-487F-48FD-B224-EDA476D9D661}" type="presOf" srcId="{3AB711A0-42A1-4338-94FA-C16CE2B86A90}" destId="{14335CD6-22CF-4548-B261-1055ADBD3C9E}" srcOrd="1" destOrd="0" presId="urn:microsoft.com/office/officeart/2005/8/layout/vProcess5"/>
    <dgm:cxn modelId="{83E634DD-5EBF-485F-AE44-00AF73CB2CE3}" type="presOf" srcId="{E051CC4D-EE6B-458F-A494-679E4658B00E}" destId="{5A2ABB12-3228-4A4B-A81F-B201817AA44A}" srcOrd="1" destOrd="0" presId="urn:microsoft.com/office/officeart/2005/8/layout/vProcess5"/>
    <dgm:cxn modelId="{73B873F4-4B55-4B00-82FE-FE15F52565F4}" type="presOf" srcId="{3AB711A0-42A1-4338-94FA-C16CE2B86A90}" destId="{B8A502F7-E9AB-4015-9C35-532BB70D4664}" srcOrd="0" destOrd="0" presId="urn:microsoft.com/office/officeart/2005/8/layout/vProcess5"/>
    <dgm:cxn modelId="{C3EED37A-6444-4896-A331-10D979BC251C}" type="presParOf" srcId="{5307C884-3C74-4D09-A743-5398A1A88F60}" destId="{93B275B0-D762-4D99-9C4B-3AB6D4B27962}" srcOrd="0" destOrd="0" presId="urn:microsoft.com/office/officeart/2005/8/layout/vProcess5"/>
    <dgm:cxn modelId="{D767D1FE-FCDB-4CF7-9DFB-B5C419602A13}" type="presParOf" srcId="{5307C884-3C74-4D09-A743-5398A1A88F60}" destId="{FC21E921-8857-4902-8888-F3FA8472EFF2}" srcOrd="1" destOrd="0" presId="urn:microsoft.com/office/officeart/2005/8/layout/vProcess5"/>
    <dgm:cxn modelId="{CB345CA3-3DBF-48E8-A06A-4D19C0156CBA}" type="presParOf" srcId="{5307C884-3C74-4D09-A743-5398A1A88F60}" destId="{B8A502F7-E9AB-4015-9C35-532BB70D4664}" srcOrd="2" destOrd="0" presId="urn:microsoft.com/office/officeart/2005/8/layout/vProcess5"/>
    <dgm:cxn modelId="{E4E1427A-5CCF-4D66-89D1-E2B6979EB33D}" type="presParOf" srcId="{5307C884-3C74-4D09-A743-5398A1A88F60}" destId="{0A6442EC-B63D-4869-A31C-F25A0D2E42B7}" srcOrd="3" destOrd="0" presId="urn:microsoft.com/office/officeart/2005/8/layout/vProcess5"/>
    <dgm:cxn modelId="{17EF94FC-9C24-4946-BD81-59FC0A705ED0}" type="presParOf" srcId="{5307C884-3C74-4D09-A743-5398A1A88F60}" destId="{5A2ABB12-3228-4A4B-A81F-B201817AA44A}" srcOrd="4" destOrd="0" presId="urn:microsoft.com/office/officeart/2005/8/layout/vProcess5"/>
    <dgm:cxn modelId="{5DBA2E20-A1FD-4D69-A1F3-1FFC41CE4BDC}" type="presParOf" srcId="{5307C884-3C74-4D09-A743-5398A1A88F60}" destId="{14335CD6-22CF-4548-B261-1055ADBD3C9E}" srcOrd="5"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21E921-8857-4902-8888-F3FA8472EFF2}">
      <dsp:nvSpPr>
        <dsp:cNvPr id="0" name=""/>
        <dsp:cNvSpPr/>
      </dsp:nvSpPr>
      <dsp:spPr>
        <a:xfrm>
          <a:off x="0" y="0"/>
          <a:ext cx="8391763" cy="1708861"/>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CA" sz="2600" kern="1200" dirty="0"/>
            <a:t>Planned program spending in 2020-21 of $174.2 billion is </a:t>
          </a:r>
          <a:r>
            <a:rPr lang="en-CA" sz="2600" b="1" kern="1200" dirty="0"/>
            <a:t>$19.9 billion </a:t>
          </a:r>
          <a:r>
            <a:rPr lang="en-CA" sz="2600" kern="1200" dirty="0"/>
            <a:t>higher than actual 2019-20 program spending of $152.3 billion. </a:t>
          </a:r>
          <a:endParaRPr lang="en-US" sz="2600" kern="1200" dirty="0"/>
        </a:p>
      </dsp:txBody>
      <dsp:txXfrm>
        <a:off x="50051" y="50051"/>
        <a:ext cx="6625521" cy="1608759"/>
      </dsp:txXfrm>
    </dsp:sp>
    <dsp:sp modelId="{B8A502F7-E9AB-4015-9C35-532BB70D4664}">
      <dsp:nvSpPr>
        <dsp:cNvPr id="0" name=""/>
        <dsp:cNvSpPr/>
      </dsp:nvSpPr>
      <dsp:spPr>
        <a:xfrm>
          <a:off x="1480899" y="2088608"/>
          <a:ext cx="8391763" cy="1708861"/>
        </a:xfrm>
        <a:prstGeom prst="roundRect">
          <a:avLst>
            <a:gd name="adj" fmla="val 10000"/>
          </a:avLst>
        </a:prstGeom>
        <a:solidFill>
          <a:schemeClr val="accent2">
            <a:hueOff val="1378517"/>
            <a:satOff val="25807"/>
            <a:lumOff val="-1569"/>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CA" sz="2600" kern="1200"/>
            <a:t>If implemented that would be a WHOPPING 14.4% increase.</a:t>
          </a:r>
          <a:endParaRPr lang="en-US" sz="2600" kern="1200"/>
        </a:p>
      </dsp:txBody>
      <dsp:txXfrm>
        <a:off x="1530950" y="2138659"/>
        <a:ext cx="5700002" cy="1608759"/>
      </dsp:txXfrm>
    </dsp:sp>
    <dsp:sp modelId="{0A6442EC-B63D-4869-A31C-F25A0D2E42B7}">
      <dsp:nvSpPr>
        <dsp:cNvPr id="0" name=""/>
        <dsp:cNvSpPr/>
      </dsp:nvSpPr>
      <dsp:spPr>
        <a:xfrm>
          <a:off x="7281003" y="1343355"/>
          <a:ext cx="1110759" cy="1110759"/>
        </a:xfrm>
        <a:prstGeom prst="downArrow">
          <a:avLst>
            <a:gd name="adj1" fmla="val 55000"/>
            <a:gd name="adj2" fmla="val 45000"/>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7530924" y="1343355"/>
        <a:ext cx="610917" cy="835846"/>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6D608D-16BB-4458-AE7E-865164C2AD46}" type="datetimeFigureOut">
              <a:rPr lang="en-US" smtClean="0"/>
              <a:t>10/26/2020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131E49-9364-4B20-BF35-6EE17FF6AD74}" type="slidenum">
              <a:rPr lang="en-US" smtClean="0"/>
              <a:t>‹#›</a:t>
            </a:fld>
            <a:endParaRPr lang="en-US" dirty="0"/>
          </a:p>
        </p:txBody>
      </p:sp>
    </p:spTree>
    <p:extLst>
      <p:ext uri="{BB962C8B-B14F-4D97-AF65-F5344CB8AC3E}">
        <p14:creationId xmlns:p14="http://schemas.microsoft.com/office/powerpoint/2010/main" val="22757749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C491E443-C5BB-474D-BA24-1BF1A381F207}" type="datetime1">
              <a:rPr lang="en-US" smtClean="0"/>
              <a:t>10/26/2020</a:t>
            </a:fld>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6D22F896-40B5-4ADD-8801-0D06FADFA095}" type="slidenum">
              <a:rPr lang="en-US" smtClean="0"/>
              <a:t>‹#›</a:t>
            </a:fld>
            <a:endParaRPr lang="en-US" dirty="0"/>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15110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80D5DCC-A545-44A0-BBCB-B0D288F03C36}" type="datetime1">
              <a:rPr lang="en-US" smtClean="0"/>
              <a:t>10/26/2020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609965182"/>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139038-5D82-482C-AC4F-3C97712803DA}" type="datetime1">
              <a:rPr lang="en-US" smtClean="0"/>
              <a:t>10/26/2020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81613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80D5DCC-A545-44A0-BBCB-B0D288F03C36}" type="datetime1">
              <a:rPr lang="en-US" smtClean="0"/>
              <a:t>10/26/2020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609920973"/>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80D5DCC-A545-44A0-BBCB-B0D288F03C36}" type="datetime1">
              <a:rPr lang="en-US" smtClean="0"/>
              <a:t>10/26/2020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162842559"/>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549C1DD-2F1B-4614-A80A-F21934A66FEA}" type="datetime1">
              <a:rPr lang="en-US" smtClean="0"/>
              <a:t>10/26/2020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155584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CA1C02-F7F9-45F6-923C-1DE19E28F894}" type="datetime1">
              <a:rPr lang="en-US" smtClean="0"/>
              <a:t>10/26/2020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73881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0D5DCC-A545-44A0-BBCB-B0D288F03C36}" type="datetime1">
              <a:rPr lang="en-US" smtClean="0"/>
              <a:t>10/26/2020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177011466"/>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50A916-3949-4DEA-A601-6F8CA08648FD}" type="datetime1">
              <a:rPr lang="en-US" smtClean="0"/>
              <a:t>10/26/2020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65994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80D5DCC-A545-44A0-BBCB-B0D288F03C36}" type="datetime1">
              <a:rPr lang="en-US" smtClean="0"/>
              <a:t>10/26/2020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678576114"/>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80D5DCC-A545-44A0-BBCB-B0D288F03C36}" type="datetime1">
              <a:rPr lang="en-US" smtClean="0"/>
              <a:t>10/26/2020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595420728"/>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080D5DCC-A545-44A0-BBCB-B0D288F03C36}" type="datetime1">
              <a:rPr lang="en-US" smtClean="0"/>
              <a:t>10/26/2020</a:t>
            </a:fld>
            <a:endParaRPr lang="en-US"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149234332"/>
      </p:ext>
    </p:extLst>
  </p:cSld>
  <p:clrMap bg1="lt1" tx1="dk1" bg2="lt2" tx2="dk2" accent1="accent1" accent2="accent2" accent3="accent3" accent4="accent4" accent5="accent5" accent6="accent6" hlink="hlink" folHlink="folHlink"/>
  <p:sldLayoutIdLst>
    <p:sldLayoutId id="2147484180" r:id="rId1"/>
    <p:sldLayoutId id="2147484181" r:id="rId2"/>
    <p:sldLayoutId id="2147484182" r:id="rId3"/>
    <p:sldLayoutId id="2147484183" r:id="rId4"/>
    <p:sldLayoutId id="2147484184" r:id="rId5"/>
    <p:sldLayoutId id="2147484185" r:id="rId6"/>
    <p:sldLayoutId id="2147484186" r:id="rId7"/>
    <p:sldLayoutId id="2147484187" r:id="rId8"/>
    <p:sldLayoutId id="2147484188" r:id="rId9"/>
    <p:sldLayoutId id="2147484189" r:id="rId10"/>
    <p:sldLayoutId id="2147484190" r:id="rId11"/>
  </p:sldLayoutIdLst>
  <p:hf hdr="0" ftr="0" dt="0"/>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B0EDF540"/><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AF37F0-1E8F-443E-AA28-4BC6348204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11">
            <a:extLst>
              <a:ext uri="{FF2B5EF4-FFF2-40B4-BE49-F238E27FC236}">
                <a16:creationId xmlns:a16="http://schemas.microsoft.com/office/drawing/2014/main" id="{3DBE9D54-6250-40F2-A23A-F9CEBF5F91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3840" y="256540"/>
            <a:ext cx="11704320" cy="63652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E46E6328-0D82-4747-8B39-60373321BB3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978660" y="545896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E7A4066-04AC-4357-A960-B09B4E1C8A96}"/>
              </a:ext>
            </a:extLst>
          </p:cNvPr>
          <p:cNvSpPr>
            <a:spLocks noGrp="1"/>
          </p:cNvSpPr>
          <p:nvPr>
            <p:ph type="ctrTitle"/>
          </p:nvPr>
        </p:nvSpPr>
        <p:spPr>
          <a:xfrm>
            <a:off x="1109980" y="3870256"/>
            <a:ext cx="9966960" cy="1275895"/>
          </a:xfrm>
        </p:spPr>
        <p:txBody>
          <a:bodyPr>
            <a:normAutofit fontScale="90000"/>
          </a:bodyPr>
          <a:lstStyle/>
          <a:p>
            <a:r>
              <a:rPr lang="en-CA" sz="4600" dirty="0">
                <a:solidFill>
                  <a:schemeClr val="accent1"/>
                </a:solidFill>
                <a:cs typeface="Arial" panose="020B0604020202020204" pitchFamily="34" charset="0"/>
              </a:rPr>
              <a:t>The Ontario Fiscal Situation, </a:t>
            </a:r>
            <a:br>
              <a:rPr lang="en-CA" sz="4600" dirty="0">
                <a:solidFill>
                  <a:schemeClr val="accent1"/>
                </a:solidFill>
                <a:cs typeface="Arial" panose="020B0604020202020204" pitchFamily="34" charset="0"/>
              </a:rPr>
            </a:br>
            <a:r>
              <a:rPr lang="en-CA" sz="4600" dirty="0">
                <a:solidFill>
                  <a:schemeClr val="accent1"/>
                </a:solidFill>
                <a:cs typeface="Arial" panose="020B0604020202020204" pitchFamily="34" charset="0"/>
              </a:rPr>
              <a:t>the Economy, and health care</a:t>
            </a:r>
          </a:p>
        </p:txBody>
      </p:sp>
      <p:sp>
        <p:nvSpPr>
          <p:cNvPr id="3" name="Subtitle 2">
            <a:extLst>
              <a:ext uri="{FF2B5EF4-FFF2-40B4-BE49-F238E27FC236}">
                <a16:creationId xmlns:a16="http://schemas.microsoft.com/office/drawing/2014/main" id="{80F79E45-8417-4EF2-9FE1-58C9853A62C9}"/>
              </a:ext>
            </a:extLst>
          </p:cNvPr>
          <p:cNvSpPr>
            <a:spLocks noGrp="1"/>
          </p:cNvSpPr>
          <p:nvPr>
            <p:ph type="subTitle" idx="1"/>
          </p:nvPr>
        </p:nvSpPr>
        <p:spPr>
          <a:xfrm>
            <a:off x="1709530" y="5361798"/>
            <a:ext cx="8767860" cy="751220"/>
          </a:xfrm>
        </p:spPr>
        <p:txBody>
          <a:bodyPr>
            <a:noAutofit/>
          </a:bodyPr>
          <a:lstStyle/>
          <a:p>
            <a:endParaRPr lang="en-CA" sz="400" dirty="0">
              <a:solidFill>
                <a:schemeClr val="accent1"/>
              </a:solidFill>
              <a:cs typeface="Arial" panose="020B0604020202020204" pitchFamily="34" charset="0"/>
            </a:endParaRPr>
          </a:p>
          <a:p>
            <a:r>
              <a:rPr lang="en-CA" sz="2000" dirty="0">
                <a:solidFill>
                  <a:schemeClr val="accent1"/>
                </a:solidFill>
                <a:cs typeface="Arial" panose="020B0604020202020204" pitchFamily="34" charset="0"/>
              </a:rPr>
              <a:t>Report to the Ontario Health Coalition Assembly</a:t>
            </a:r>
          </a:p>
          <a:p>
            <a:r>
              <a:rPr lang="en-CA" sz="1600" dirty="0">
                <a:solidFill>
                  <a:schemeClr val="accent1"/>
                </a:solidFill>
                <a:cs typeface="Arial" panose="020B0604020202020204" pitchFamily="34" charset="0"/>
              </a:rPr>
              <a:t>Doug Allan, October 25, 2020</a:t>
            </a:r>
          </a:p>
        </p:txBody>
      </p:sp>
      <p:pic>
        <p:nvPicPr>
          <p:cNvPr id="7" name="Graphic 6" descr="Money">
            <a:extLst>
              <a:ext uri="{FF2B5EF4-FFF2-40B4-BE49-F238E27FC236}">
                <a16:creationId xmlns:a16="http://schemas.microsoft.com/office/drawing/2014/main" id="{A4E12763-13B4-44D0-8854-1CB4BE4BBF3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456178" y="741172"/>
            <a:ext cx="3279644" cy="3279644"/>
          </a:xfrm>
          <a:prstGeom prst="rect">
            <a:avLst/>
          </a:prstGeom>
        </p:spPr>
      </p:pic>
      <p:sp>
        <p:nvSpPr>
          <p:cNvPr id="4" name="TextBox 3">
            <a:extLst>
              <a:ext uri="{FF2B5EF4-FFF2-40B4-BE49-F238E27FC236}">
                <a16:creationId xmlns:a16="http://schemas.microsoft.com/office/drawing/2014/main" id="{6DA58906-82E7-4551-9F59-53F7EBE205FF}"/>
              </a:ext>
            </a:extLst>
          </p:cNvPr>
          <p:cNvSpPr txBox="1"/>
          <p:nvPr/>
        </p:nvSpPr>
        <p:spPr>
          <a:xfrm>
            <a:off x="11076940" y="6382185"/>
            <a:ext cx="776708" cy="219275"/>
          </a:xfrm>
          <a:prstGeom prst="rect">
            <a:avLst/>
          </a:prstGeom>
          <a:noFill/>
        </p:spPr>
        <p:txBody>
          <a:bodyPr wrap="square" rtlCol="0">
            <a:spAutoFit/>
          </a:bodyPr>
          <a:lstStyle/>
          <a:p>
            <a:r>
              <a:rPr lang="en-US" sz="800" dirty="0">
                <a:solidFill>
                  <a:schemeClr val="accent1"/>
                </a:solidFill>
                <a:cs typeface="Arial" panose="020B0604020202020204" pitchFamily="34" charset="0"/>
              </a:rPr>
              <a:t>COPE491/ND</a:t>
            </a:r>
          </a:p>
        </p:txBody>
      </p:sp>
    </p:spTree>
    <p:extLst>
      <p:ext uri="{BB962C8B-B14F-4D97-AF65-F5344CB8AC3E}">
        <p14:creationId xmlns:p14="http://schemas.microsoft.com/office/powerpoint/2010/main" val="27042615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4C362-6B2A-4C78-BF9D-6BD710291578}"/>
              </a:ext>
            </a:extLst>
          </p:cNvPr>
          <p:cNvSpPr>
            <a:spLocks noGrp="1"/>
          </p:cNvSpPr>
          <p:nvPr>
            <p:ph type="title"/>
          </p:nvPr>
        </p:nvSpPr>
        <p:spPr/>
        <p:txBody>
          <a:bodyPr/>
          <a:lstStyle/>
          <a:p>
            <a:r>
              <a:rPr lang="en-CA" dirty="0"/>
              <a:t>Ontario funding has fallen far behind</a:t>
            </a:r>
          </a:p>
        </p:txBody>
      </p:sp>
      <p:sp>
        <p:nvSpPr>
          <p:cNvPr id="4" name="Slide Number Placeholder 3">
            <a:extLst>
              <a:ext uri="{FF2B5EF4-FFF2-40B4-BE49-F238E27FC236}">
                <a16:creationId xmlns:a16="http://schemas.microsoft.com/office/drawing/2014/main" id="{B35DA9F3-2164-4200-BFCF-BCF2B23191E7}"/>
              </a:ext>
            </a:extLst>
          </p:cNvPr>
          <p:cNvSpPr>
            <a:spLocks noGrp="1"/>
          </p:cNvSpPr>
          <p:nvPr>
            <p:ph type="sldNum" sz="quarter" idx="12"/>
          </p:nvPr>
        </p:nvSpPr>
        <p:spPr/>
        <p:txBody>
          <a:bodyPr/>
          <a:lstStyle/>
          <a:p>
            <a:fld id="{6D22F896-40B5-4ADD-8801-0D06FADFA095}" type="slidenum">
              <a:rPr lang="en-US" smtClean="0"/>
              <a:pPr/>
              <a:t>2</a:t>
            </a:fld>
            <a:endParaRPr lang="en-US" dirty="0"/>
          </a:p>
        </p:txBody>
      </p:sp>
      <p:graphicFrame>
        <p:nvGraphicFramePr>
          <p:cNvPr id="5" name="Content Placeholder 4">
            <a:extLst>
              <a:ext uri="{FF2B5EF4-FFF2-40B4-BE49-F238E27FC236}">
                <a16:creationId xmlns:a16="http://schemas.microsoft.com/office/drawing/2014/main" id="{82C5E6D9-7534-4007-BD9C-669F4D0A2848}"/>
              </a:ext>
            </a:extLst>
          </p:cNvPr>
          <p:cNvGraphicFramePr>
            <a:graphicFrameLocks noGrp="1"/>
          </p:cNvGraphicFramePr>
          <p:nvPr>
            <p:ph idx="1"/>
            <p:extLst>
              <p:ext uri="{D42A27DB-BD31-4B8C-83A1-F6EECF244321}">
                <p14:modId xmlns:p14="http://schemas.microsoft.com/office/powerpoint/2010/main" val="321946390"/>
              </p:ext>
            </p:extLst>
          </p:nvPr>
        </p:nvGraphicFramePr>
        <p:xfrm>
          <a:off x="1143000" y="1711842"/>
          <a:ext cx="9872663" cy="438415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82173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937F6-85C0-4166-8CA2-9BCAAD649628}"/>
              </a:ext>
            </a:extLst>
          </p:cNvPr>
          <p:cNvSpPr>
            <a:spLocks noGrp="1"/>
          </p:cNvSpPr>
          <p:nvPr>
            <p:ph type="title"/>
          </p:nvPr>
        </p:nvSpPr>
        <p:spPr/>
        <p:txBody>
          <a:bodyPr/>
          <a:lstStyle/>
          <a:p>
            <a:r>
              <a:rPr lang="en-CA" dirty="0"/>
              <a:t>It wasn’t always thus…</a:t>
            </a:r>
          </a:p>
        </p:txBody>
      </p:sp>
      <p:sp>
        <p:nvSpPr>
          <p:cNvPr id="4" name="Slide Number Placeholder 3">
            <a:extLst>
              <a:ext uri="{FF2B5EF4-FFF2-40B4-BE49-F238E27FC236}">
                <a16:creationId xmlns:a16="http://schemas.microsoft.com/office/drawing/2014/main" id="{61FF9EDF-382F-4D51-ADFE-85776ED90860}"/>
              </a:ext>
            </a:extLst>
          </p:cNvPr>
          <p:cNvSpPr>
            <a:spLocks noGrp="1"/>
          </p:cNvSpPr>
          <p:nvPr>
            <p:ph type="sldNum" sz="quarter" idx="12"/>
          </p:nvPr>
        </p:nvSpPr>
        <p:spPr/>
        <p:txBody>
          <a:bodyPr/>
          <a:lstStyle/>
          <a:p>
            <a:fld id="{6D22F896-40B5-4ADD-8801-0D06FADFA095}" type="slidenum">
              <a:rPr lang="en-US" smtClean="0"/>
              <a:pPr/>
              <a:t>3</a:t>
            </a:fld>
            <a:endParaRPr lang="en-US" dirty="0"/>
          </a:p>
        </p:txBody>
      </p:sp>
      <p:graphicFrame>
        <p:nvGraphicFramePr>
          <p:cNvPr id="6" name="Content Placeholder 5">
            <a:extLst>
              <a:ext uri="{FF2B5EF4-FFF2-40B4-BE49-F238E27FC236}">
                <a16:creationId xmlns:a16="http://schemas.microsoft.com/office/drawing/2014/main" id="{0EBC5631-1162-4FC7-A703-7FE647DBEBD9}"/>
              </a:ext>
            </a:extLst>
          </p:cNvPr>
          <p:cNvGraphicFramePr>
            <a:graphicFrameLocks noGrp="1"/>
          </p:cNvGraphicFramePr>
          <p:nvPr>
            <p:ph idx="1"/>
            <p:extLst>
              <p:ext uri="{D42A27DB-BD31-4B8C-83A1-F6EECF244321}">
                <p14:modId xmlns:p14="http://schemas.microsoft.com/office/powerpoint/2010/main" val="3173903268"/>
              </p:ext>
            </p:extLst>
          </p:nvPr>
        </p:nvGraphicFramePr>
        <p:xfrm>
          <a:off x="1143000" y="1711842"/>
          <a:ext cx="9872663" cy="438415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054588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FF18A-1355-4A9F-B38C-F7235155257A}"/>
              </a:ext>
            </a:extLst>
          </p:cNvPr>
          <p:cNvSpPr>
            <a:spLocks noGrp="1"/>
          </p:cNvSpPr>
          <p:nvPr>
            <p:ph type="title"/>
          </p:nvPr>
        </p:nvSpPr>
        <p:spPr>
          <a:xfrm>
            <a:off x="1143000" y="609600"/>
            <a:ext cx="9875520" cy="1123507"/>
          </a:xfrm>
        </p:spPr>
        <p:txBody>
          <a:bodyPr/>
          <a:lstStyle/>
          <a:p>
            <a:r>
              <a:rPr lang="en-CA" dirty="0"/>
              <a:t>Same for overall health care funding</a:t>
            </a:r>
          </a:p>
        </p:txBody>
      </p:sp>
      <p:sp>
        <p:nvSpPr>
          <p:cNvPr id="4" name="Slide Number Placeholder 3">
            <a:extLst>
              <a:ext uri="{FF2B5EF4-FFF2-40B4-BE49-F238E27FC236}">
                <a16:creationId xmlns:a16="http://schemas.microsoft.com/office/drawing/2014/main" id="{34D768B2-DFBE-47AB-9EE2-FB8154E548F9}"/>
              </a:ext>
            </a:extLst>
          </p:cNvPr>
          <p:cNvSpPr>
            <a:spLocks noGrp="1"/>
          </p:cNvSpPr>
          <p:nvPr>
            <p:ph type="sldNum" sz="quarter" idx="12"/>
          </p:nvPr>
        </p:nvSpPr>
        <p:spPr/>
        <p:txBody>
          <a:bodyPr/>
          <a:lstStyle/>
          <a:p>
            <a:fld id="{6D22F896-40B5-4ADD-8801-0D06FADFA095}" type="slidenum">
              <a:rPr lang="en-US" smtClean="0"/>
              <a:pPr/>
              <a:t>4</a:t>
            </a:fld>
            <a:endParaRPr lang="en-US" dirty="0"/>
          </a:p>
        </p:txBody>
      </p:sp>
      <p:graphicFrame>
        <p:nvGraphicFramePr>
          <p:cNvPr id="6" name="Content Placeholder 5">
            <a:extLst>
              <a:ext uri="{FF2B5EF4-FFF2-40B4-BE49-F238E27FC236}">
                <a16:creationId xmlns:a16="http://schemas.microsoft.com/office/drawing/2014/main" id="{714DE8CD-5490-48A5-A251-329761EAB19B}"/>
              </a:ext>
            </a:extLst>
          </p:cNvPr>
          <p:cNvGraphicFramePr>
            <a:graphicFrameLocks noGrp="1"/>
          </p:cNvGraphicFramePr>
          <p:nvPr>
            <p:ph idx="1"/>
            <p:extLst>
              <p:ext uri="{D42A27DB-BD31-4B8C-83A1-F6EECF244321}">
                <p14:modId xmlns:p14="http://schemas.microsoft.com/office/powerpoint/2010/main" val="2425261867"/>
              </p:ext>
            </p:extLst>
          </p:nvPr>
        </p:nvGraphicFramePr>
        <p:xfrm>
          <a:off x="1143000" y="1733107"/>
          <a:ext cx="9872663" cy="436289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04457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2305B-C2E3-4454-92CB-1E8A5C240C0C}"/>
              </a:ext>
            </a:extLst>
          </p:cNvPr>
          <p:cNvSpPr>
            <a:spLocks noGrp="1"/>
          </p:cNvSpPr>
          <p:nvPr>
            <p:ph type="title"/>
          </p:nvPr>
        </p:nvSpPr>
        <p:spPr/>
        <p:txBody>
          <a:bodyPr/>
          <a:lstStyle/>
          <a:p>
            <a:r>
              <a:rPr lang="en-CA" dirty="0"/>
              <a:t>Hospital underfunding accounts for 69% of the gap</a:t>
            </a:r>
          </a:p>
        </p:txBody>
      </p:sp>
      <p:sp>
        <p:nvSpPr>
          <p:cNvPr id="4" name="Slide Number Placeholder 3">
            <a:extLst>
              <a:ext uri="{FF2B5EF4-FFF2-40B4-BE49-F238E27FC236}">
                <a16:creationId xmlns:a16="http://schemas.microsoft.com/office/drawing/2014/main" id="{1AEFEFD4-3B08-474F-A76D-50E374EC095A}"/>
              </a:ext>
            </a:extLst>
          </p:cNvPr>
          <p:cNvSpPr>
            <a:spLocks noGrp="1"/>
          </p:cNvSpPr>
          <p:nvPr>
            <p:ph type="sldNum" sz="quarter" idx="12"/>
          </p:nvPr>
        </p:nvSpPr>
        <p:spPr/>
        <p:txBody>
          <a:bodyPr/>
          <a:lstStyle/>
          <a:p>
            <a:fld id="{6D22F896-40B5-4ADD-8801-0D06FADFA095}" type="slidenum">
              <a:rPr lang="en-US" smtClean="0"/>
              <a:pPr/>
              <a:t>5</a:t>
            </a:fld>
            <a:endParaRPr lang="en-US" dirty="0"/>
          </a:p>
        </p:txBody>
      </p:sp>
      <p:graphicFrame>
        <p:nvGraphicFramePr>
          <p:cNvPr id="5" name="Content Placeholder 4">
            <a:extLst>
              <a:ext uri="{FF2B5EF4-FFF2-40B4-BE49-F238E27FC236}">
                <a16:creationId xmlns:a16="http://schemas.microsoft.com/office/drawing/2014/main" id="{7C734756-7B95-4C37-BE7E-A7F03D434C2E}"/>
              </a:ext>
            </a:extLst>
          </p:cNvPr>
          <p:cNvGraphicFramePr>
            <a:graphicFrameLocks noGrp="1"/>
          </p:cNvGraphicFramePr>
          <p:nvPr>
            <p:ph idx="1"/>
            <p:extLst>
              <p:ext uri="{D42A27DB-BD31-4B8C-83A1-F6EECF244321}">
                <p14:modId xmlns:p14="http://schemas.microsoft.com/office/powerpoint/2010/main" val="1839967315"/>
              </p:ext>
            </p:extLst>
          </p:nvPr>
        </p:nvGraphicFramePr>
        <p:xfrm>
          <a:off x="1143000" y="2057400"/>
          <a:ext cx="9872663" cy="4038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363238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383C9-26D2-46FF-A957-71DB64E51895}"/>
              </a:ext>
            </a:extLst>
          </p:cNvPr>
          <p:cNvSpPr>
            <a:spLocks noGrp="1"/>
          </p:cNvSpPr>
          <p:nvPr>
            <p:ph type="title"/>
          </p:nvPr>
        </p:nvSpPr>
        <p:spPr/>
        <p:txBody>
          <a:bodyPr/>
          <a:lstStyle/>
          <a:p>
            <a:r>
              <a:rPr lang="en-CA" dirty="0"/>
              <a:t>Whole series of effects…</a:t>
            </a:r>
          </a:p>
        </p:txBody>
      </p:sp>
      <p:sp>
        <p:nvSpPr>
          <p:cNvPr id="4" name="Slide Number Placeholder 3">
            <a:extLst>
              <a:ext uri="{FF2B5EF4-FFF2-40B4-BE49-F238E27FC236}">
                <a16:creationId xmlns:a16="http://schemas.microsoft.com/office/drawing/2014/main" id="{69B211D2-D79C-4529-9619-10DB7ED63480}"/>
              </a:ext>
            </a:extLst>
          </p:cNvPr>
          <p:cNvSpPr>
            <a:spLocks noGrp="1"/>
          </p:cNvSpPr>
          <p:nvPr>
            <p:ph type="sldNum" sz="quarter" idx="12"/>
          </p:nvPr>
        </p:nvSpPr>
        <p:spPr/>
        <p:txBody>
          <a:bodyPr/>
          <a:lstStyle/>
          <a:p>
            <a:fld id="{6D22F896-40B5-4ADD-8801-0D06FADFA095}" type="slidenum">
              <a:rPr lang="en-US" smtClean="0"/>
              <a:pPr/>
              <a:t>6</a:t>
            </a:fld>
            <a:endParaRPr lang="en-US" dirty="0"/>
          </a:p>
        </p:txBody>
      </p:sp>
      <p:graphicFrame>
        <p:nvGraphicFramePr>
          <p:cNvPr id="5" name="Content Placeholder 4">
            <a:extLst>
              <a:ext uri="{FF2B5EF4-FFF2-40B4-BE49-F238E27FC236}">
                <a16:creationId xmlns:a16="http://schemas.microsoft.com/office/drawing/2014/main" id="{6300198B-6283-4010-9694-B3EEF33600F7}"/>
              </a:ext>
            </a:extLst>
          </p:cNvPr>
          <p:cNvGraphicFramePr>
            <a:graphicFrameLocks noGrp="1"/>
          </p:cNvGraphicFramePr>
          <p:nvPr>
            <p:ph idx="1"/>
          </p:nvPr>
        </p:nvGraphicFramePr>
        <p:xfrm>
          <a:off x="1143000" y="2057400"/>
          <a:ext cx="9872663" cy="4038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09701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037B4-047B-4F8E-9E53-BBEBF6414E2C}"/>
              </a:ext>
            </a:extLst>
          </p:cNvPr>
          <p:cNvSpPr>
            <a:spLocks noGrp="1"/>
          </p:cNvSpPr>
          <p:nvPr>
            <p:ph type="title"/>
          </p:nvPr>
        </p:nvSpPr>
        <p:spPr/>
        <p:txBody>
          <a:bodyPr/>
          <a:lstStyle/>
          <a:p>
            <a:r>
              <a:rPr lang="en-CA" dirty="0"/>
              <a:t>Fewer admissions</a:t>
            </a:r>
          </a:p>
        </p:txBody>
      </p:sp>
      <p:sp>
        <p:nvSpPr>
          <p:cNvPr id="4" name="Slide Number Placeholder 3">
            <a:extLst>
              <a:ext uri="{FF2B5EF4-FFF2-40B4-BE49-F238E27FC236}">
                <a16:creationId xmlns:a16="http://schemas.microsoft.com/office/drawing/2014/main" id="{D21854FF-7078-4EF2-B743-C8301A80C670}"/>
              </a:ext>
            </a:extLst>
          </p:cNvPr>
          <p:cNvSpPr>
            <a:spLocks noGrp="1"/>
          </p:cNvSpPr>
          <p:nvPr>
            <p:ph type="sldNum" sz="quarter" idx="12"/>
          </p:nvPr>
        </p:nvSpPr>
        <p:spPr/>
        <p:txBody>
          <a:bodyPr/>
          <a:lstStyle/>
          <a:p>
            <a:fld id="{6D22F896-40B5-4ADD-8801-0D06FADFA095}" type="slidenum">
              <a:rPr lang="en-US" smtClean="0"/>
              <a:pPr/>
              <a:t>7</a:t>
            </a:fld>
            <a:endParaRPr lang="en-US" dirty="0"/>
          </a:p>
        </p:txBody>
      </p:sp>
      <p:graphicFrame>
        <p:nvGraphicFramePr>
          <p:cNvPr id="5" name="Content Placeholder 4">
            <a:extLst>
              <a:ext uri="{FF2B5EF4-FFF2-40B4-BE49-F238E27FC236}">
                <a16:creationId xmlns:a16="http://schemas.microsoft.com/office/drawing/2014/main" id="{6EFC3FFA-8E3A-468B-9AB5-6C9FB4EEC276}"/>
              </a:ext>
            </a:extLst>
          </p:cNvPr>
          <p:cNvGraphicFramePr>
            <a:graphicFrameLocks noGrp="1"/>
          </p:cNvGraphicFramePr>
          <p:nvPr>
            <p:ph idx="1"/>
            <p:extLst>
              <p:ext uri="{D42A27DB-BD31-4B8C-83A1-F6EECF244321}">
                <p14:modId xmlns:p14="http://schemas.microsoft.com/office/powerpoint/2010/main" val="888975786"/>
              </p:ext>
            </p:extLst>
          </p:nvPr>
        </p:nvGraphicFramePr>
        <p:xfrm>
          <a:off x="1143000" y="2057400"/>
          <a:ext cx="9872663" cy="4038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75951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995EE-C3FF-4EAC-B821-99AD1FB87162}"/>
              </a:ext>
            </a:extLst>
          </p:cNvPr>
          <p:cNvSpPr>
            <a:spLocks noGrp="1"/>
          </p:cNvSpPr>
          <p:nvPr>
            <p:ph type="title"/>
          </p:nvPr>
        </p:nvSpPr>
        <p:spPr/>
        <p:txBody>
          <a:bodyPr/>
          <a:lstStyle/>
          <a:p>
            <a:r>
              <a:rPr lang="en-CA" dirty="0"/>
              <a:t>Fewer hospital beds</a:t>
            </a:r>
          </a:p>
        </p:txBody>
      </p:sp>
      <p:sp>
        <p:nvSpPr>
          <p:cNvPr id="4" name="Slide Number Placeholder 3">
            <a:extLst>
              <a:ext uri="{FF2B5EF4-FFF2-40B4-BE49-F238E27FC236}">
                <a16:creationId xmlns:a16="http://schemas.microsoft.com/office/drawing/2014/main" id="{8D4429E5-EB0D-49BB-981D-BC40A1495F54}"/>
              </a:ext>
            </a:extLst>
          </p:cNvPr>
          <p:cNvSpPr>
            <a:spLocks noGrp="1"/>
          </p:cNvSpPr>
          <p:nvPr>
            <p:ph type="sldNum" sz="quarter" idx="12"/>
          </p:nvPr>
        </p:nvSpPr>
        <p:spPr/>
        <p:txBody>
          <a:bodyPr/>
          <a:lstStyle/>
          <a:p>
            <a:fld id="{6D22F896-40B5-4ADD-8801-0D06FADFA095}" type="slidenum">
              <a:rPr lang="en-US" smtClean="0"/>
              <a:pPr/>
              <a:t>8</a:t>
            </a:fld>
            <a:endParaRPr lang="en-US" dirty="0"/>
          </a:p>
        </p:txBody>
      </p:sp>
      <p:pic>
        <p:nvPicPr>
          <p:cNvPr id="5" name="Content Placeholder 4">
            <a:extLst>
              <a:ext uri="{FF2B5EF4-FFF2-40B4-BE49-F238E27FC236}">
                <a16:creationId xmlns:a16="http://schemas.microsoft.com/office/drawing/2014/main" id="{FACE3FA2-CEB5-4A3D-9294-CD33094F5A93}"/>
              </a:ext>
            </a:extLst>
          </p:cNvPr>
          <p:cNvPicPr>
            <a:picLocks noGrp="1"/>
          </p:cNvPicPr>
          <p:nvPr>
            <p:ph idx="1"/>
          </p:nvPr>
        </p:nvPicPr>
        <p:blipFill>
          <a:blip r:embed="rId2"/>
          <a:stretch>
            <a:fillRect/>
          </a:stretch>
        </p:blipFill>
        <p:spPr>
          <a:xfrm>
            <a:off x="2307266" y="1765006"/>
            <a:ext cx="6834354" cy="4002382"/>
          </a:xfrm>
          <a:prstGeom prst="rect">
            <a:avLst/>
          </a:prstGeom>
          <a:ln w="19050">
            <a:solidFill>
              <a:schemeClr val="tx1"/>
            </a:solidFill>
          </a:ln>
        </p:spPr>
      </p:pic>
    </p:spTree>
    <p:extLst>
      <p:ext uri="{BB962C8B-B14F-4D97-AF65-F5344CB8AC3E}">
        <p14:creationId xmlns:p14="http://schemas.microsoft.com/office/powerpoint/2010/main" val="20381927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9CBD3C9-4E66-426D-948E-7CF4778107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DDB95FCF-AD96-482F-9FB8-CD95725E6E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cxnSp>
        <p:nvCxnSpPr>
          <p:cNvPr id="15" name="Straight Connector 14">
            <a:extLst>
              <a:ext uri="{FF2B5EF4-FFF2-40B4-BE49-F238E27FC236}">
                <a16:creationId xmlns:a16="http://schemas.microsoft.com/office/drawing/2014/main" id="{64EEEC00-AD80-4734-BEE6-04CBDEC830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24AF37F0-1E8F-443E-AA28-4BC6348204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DBE9D54-6250-40F2-A23A-F9CEBF5F91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3840" y="256540"/>
            <a:ext cx="11704320" cy="63652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cxnSp>
        <p:nvCxnSpPr>
          <p:cNvPr id="21" name="Straight Connector 20">
            <a:extLst>
              <a:ext uri="{FF2B5EF4-FFF2-40B4-BE49-F238E27FC236}">
                <a16:creationId xmlns:a16="http://schemas.microsoft.com/office/drawing/2014/main" id="{E46E6328-0D82-4747-8B39-60373321BB3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978660" y="545896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61C650A-C1BC-4AF8-8CC7-0E88A561190B}"/>
              </a:ext>
            </a:extLst>
          </p:cNvPr>
          <p:cNvSpPr>
            <a:spLocks noGrp="1"/>
          </p:cNvSpPr>
          <p:nvPr>
            <p:ph type="title"/>
          </p:nvPr>
        </p:nvSpPr>
        <p:spPr>
          <a:xfrm>
            <a:off x="1109980" y="5270964"/>
            <a:ext cx="9966960" cy="1108042"/>
          </a:xfrm>
        </p:spPr>
        <p:txBody>
          <a:bodyPr vert="horz" lIns="91440" tIns="45720" rIns="91440" bIns="45720" rtlCol="0" anchor="b">
            <a:normAutofit/>
          </a:bodyPr>
          <a:lstStyle/>
          <a:p>
            <a:pPr algn="ctr">
              <a:lnSpc>
                <a:spcPct val="85000"/>
              </a:lnSpc>
            </a:pPr>
            <a:r>
              <a:rPr lang="en-US" dirty="0"/>
              <a:t>Few beds on international basis</a:t>
            </a:r>
          </a:p>
        </p:txBody>
      </p:sp>
      <p:pic>
        <p:nvPicPr>
          <p:cNvPr id="6" name="Content Placeholder 5">
            <a:extLst>
              <a:ext uri="{FF2B5EF4-FFF2-40B4-BE49-F238E27FC236}">
                <a16:creationId xmlns:a16="http://schemas.microsoft.com/office/drawing/2014/main" id="{D836A655-F43C-4EC9-95D0-5013AEBEC03E}"/>
              </a:ext>
            </a:extLst>
          </p:cNvPr>
          <p:cNvPicPr>
            <a:picLocks noGrp="1" noChangeAspect="1"/>
          </p:cNvPicPr>
          <p:nvPr>
            <p:ph idx="1"/>
          </p:nvPr>
        </p:nvPicPr>
        <p:blipFill>
          <a:blip r:embed="rId2"/>
          <a:stretch>
            <a:fillRect/>
          </a:stretch>
        </p:blipFill>
        <p:spPr>
          <a:xfrm>
            <a:off x="1360141" y="429811"/>
            <a:ext cx="9471719" cy="4996331"/>
          </a:xfrm>
          <a:prstGeom prst="rect">
            <a:avLst/>
          </a:prstGeom>
        </p:spPr>
      </p:pic>
      <p:sp>
        <p:nvSpPr>
          <p:cNvPr id="4" name="Slide Number Placeholder 3">
            <a:extLst>
              <a:ext uri="{FF2B5EF4-FFF2-40B4-BE49-F238E27FC236}">
                <a16:creationId xmlns:a16="http://schemas.microsoft.com/office/drawing/2014/main" id="{98002651-13AC-4984-B680-D90AB91D6DE1}"/>
              </a:ext>
            </a:extLst>
          </p:cNvPr>
          <p:cNvSpPr>
            <a:spLocks noGrp="1"/>
          </p:cNvSpPr>
          <p:nvPr>
            <p:ph type="sldNum" sz="quarter" idx="12"/>
          </p:nvPr>
        </p:nvSpPr>
        <p:spPr>
          <a:xfrm>
            <a:off x="9329530" y="6223828"/>
            <a:ext cx="1706217" cy="365125"/>
          </a:xfrm>
        </p:spPr>
        <p:txBody>
          <a:bodyPr vert="horz" lIns="91440" tIns="45720" rIns="91440" bIns="45720" rtlCol="0" anchor="ctr">
            <a:normAutofit/>
          </a:bodyPr>
          <a:lstStyle/>
          <a:p>
            <a:pPr defTabSz="914400">
              <a:spcAft>
                <a:spcPts val="600"/>
              </a:spcAft>
            </a:pPr>
            <a:fld id="{6D22F896-40B5-4ADD-8801-0D06FADFA095}" type="slidenum">
              <a:rPr lang="en-US" smtClean="0"/>
              <a:pPr defTabSz="914400">
                <a:spcAft>
                  <a:spcPts val="600"/>
                </a:spcAft>
              </a:pPr>
              <a:t>9</a:t>
            </a:fld>
            <a:endParaRPr lang="en-US"/>
          </a:p>
        </p:txBody>
      </p:sp>
    </p:spTree>
    <p:extLst>
      <p:ext uri="{BB962C8B-B14F-4D97-AF65-F5344CB8AC3E}">
        <p14:creationId xmlns:p14="http://schemas.microsoft.com/office/powerpoint/2010/main" val="11217107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4E48F-4E2E-4AEE-AB53-133205FF6658}"/>
              </a:ext>
            </a:extLst>
          </p:cNvPr>
          <p:cNvSpPr>
            <a:spLocks noGrp="1"/>
          </p:cNvSpPr>
          <p:nvPr>
            <p:ph type="title"/>
          </p:nvPr>
        </p:nvSpPr>
        <p:spPr/>
        <p:txBody>
          <a:bodyPr/>
          <a:lstStyle/>
          <a:p>
            <a:r>
              <a:rPr lang="en-CA" dirty="0"/>
              <a:t>Very high bed occupancy</a:t>
            </a:r>
          </a:p>
        </p:txBody>
      </p:sp>
      <p:pic>
        <p:nvPicPr>
          <p:cNvPr id="6" name="Content Placeholder 5">
            <a:extLst>
              <a:ext uri="{FF2B5EF4-FFF2-40B4-BE49-F238E27FC236}">
                <a16:creationId xmlns:a16="http://schemas.microsoft.com/office/drawing/2014/main" id="{EA0A38B0-E922-45A4-A055-0A7FED18ACD9}"/>
              </a:ext>
            </a:extLst>
          </p:cNvPr>
          <p:cNvPicPr>
            <a:picLocks noGrp="1" noChangeAspect="1"/>
          </p:cNvPicPr>
          <p:nvPr>
            <p:ph idx="1"/>
          </p:nvPr>
        </p:nvPicPr>
        <p:blipFill>
          <a:blip r:embed="rId2"/>
          <a:stretch>
            <a:fillRect/>
          </a:stretch>
        </p:blipFill>
        <p:spPr>
          <a:xfrm>
            <a:off x="2159830" y="1706880"/>
            <a:ext cx="7654730" cy="4628224"/>
          </a:xfrm>
        </p:spPr>
      </p:pic>
      <p:sp>
        <p:nvSpPr>
          <p:cNvPr id="4" name="Slide Number Placeholder 3">
            <a:extLst>
              <a:ext uri="{FF2B5EF4-FFF2-40B4-BE49-F238E27FC236}">
                <a16:creationId xmlns:a16="http://schemas.microsoft.com/office/drawing/2014/main" id="{1626586F-614B-4368-9E4E-3606EEEA0478}"/>
              </a:ext>
            </a:extLst>
          </p:cNvPr>
          <p:cNvSpPr>
            <a:spLocks noGrp="1"/>
          </p:cNvSpPr>
          <p:nvPr>
            <p:ph type="sldNum" sz="quarter" idx="12"/>
          </p:nvPr>
        </p:nvSpPr>
        <p:spPr/>
        <p:txBody>
          <a:bodyPr/>
          <a:lstStyle/>
          <a:p>
            <a:fld id="{6D22F896-40B5-4ADD-8801-0D06FADFA095}" type="slidenum">
              <a:rPr lang="en-US" smtClean="0"/>
              <a:pPr/>
              <a:t>10</a:t>
            </a:fld>
            <a:endParaRPr lang="en-US" dirty="0"/>
          </a:p>
        </p:txBody>
      </p:sp>
    </p:spTree>
    <p:extLst>
      <p:ext uri="{BB962C8B-B14F-4D97-AF65-F5344CB8AC3E}">
        <p14:creationId xmlns:p14="http://schemas.microsoft.com/office/powerpoint/2010/main" val="20509590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C72EE-F627-4212-A57D-FCA1332CEF67}"/>
              </a:ext>
            </a:extLst>
          </p:cNvPr>
          <p:cNvSpPr>
            <a:spLocks noGrp="1"/>
          </p:cNvSpPr>
          <p:nvPr>
            <p:ph type="title"/>
          </p:nvPr>
        </p:nvSpPr>
        <p:spPr/>
        <p:txBody>
          <a:bodyPr/>
          <a:lstStyle/>
          <a:p>
            <a:r>
              <a:rPr lang="en-CA" dirty="0"/>
              <a:t>Fewer hospital employees</a:t>
            </a:r>
          </a:p>
        </p:txBody>
      </p:sp>
      <p:sp>
        <p:nvSpPr>
          <p:cNvPr id="4" name="Slide Number Placeholder 3">
            <a:extLst>
              <a:ext uri="{FF2B5EF4-FFF2-40B4-BE49-F238E27FC236}">
                <a16:creationId xmlns:a16="http://schemas.microsoft.com/office/drawing/2014/main" id="{3DB7B8F2-6CC7-46C0-96BA-BA1EF68CEFA4}"/>
              </a:ext>
            </a:extLst>
          </p:cNvPr>
          <p:cNvSpPr>
            <a:spLocks noGrp="1"/>
          </p:cNvSpPr>
          <p:nvPr>
            <p:ph type="sldNum" sz="quarter" idx="12"/>
          </p:nvPr>
        </p:nvSpPr>
        <p:spPr/>
        <p:txBody>
          <a:bodyPr/>
          <a:lstStyle/>
          <a:p>
            <a:fld id="{6D22F896-40B5-4ADD-8801-0D06FADFA095}" type="slidenum">
              <a:rPr lang="en-US" smtClean="0"/>
              <a:pPr/>
              <a:t>11</a:t>
            </a:fld>
            <a:endParaRPr lang="en-US" dirty="0"/>
          </a:p>
        </p:txBody>
      </p:sp>
      <p:graphicFrame>
        <p:nvGraphicFramePr>
          <p:cNvPr id="5" name="Content Placeholder 4">
            <a:extLst>
              <a:ext uri="{FF2B5EF4-FFF2-40B4-BE49-F238E27FC236}">
                <a16:creationId xmlns:a16="http://schemas.microsoft.com/office/drawing/2014/main" id="{99A47FF3-6F4B-4208-B92C-5CA9586CA8B8}"/>
              </a:ext>
            </a:extLst>
          </p:cNvPr>
          <p:cNvGraphicFramePr>
            <a:graphicFrameLocks noGrp="1"/>
          </p:cNvGraphicFramePr>
          <p:nvPr>
            <p:ph idx="1"/>
            <p:extLst>
              <p:ext uri="{D42A27DB-BD31-4B8C-83A1-F6EECF244321}">
                <p14:modId xmlns:p14="http://schemas.microsoft.com/office/powerpoint/2010/main" val="4172169174"/>
              </p:ext>
            </p:extLst>
          </p:nvPr>
        </p:nvGraphicFramePr>
        <p:xfrm>
          <a:off x="1143000" y="1775637"/>
          <a:ext cx="9872663" cy="43203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296827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50086-5838-4151-A3BD-33A2F547183D}"/>
              </a:ext>
            </a:extLst>
          </p:cNvPr>
          <p:cNvSpPr>
            <a:spLocks noGrp="1"/>
          </p:cNvSpPr>
          <p:nvPr>
            <p:ph type="title"/>
          </p:nvPr>
        </p:nvSpPr>
        <p:spPr/>
        <p:txBody>
          <a:bodyPr/>
          <a:lstStyle/>
          <a:p>
            <a:r>
              <a:rPr lang="en-CA" dirty="0"/>
              <a:t>Shorter length of stay</a:t>
            </a:r>
          </a:p>
        </p:txBody>
      </p:sp>
      <p:sp>
        <p:nvSpPr>
          <p:cNvPr id="4" name="Slide Number Placeholder 3">
            <a:extLst>
              <a:ext uri="{FF2B5EF4-FFF2-40B4-BE49-F238E27FC236}">
                <a16:creationId xmlns:a16="http://schemas.microsoft.com/office/drawing/2014/main" id="{34EEA83A-20DB-4472-82C9-6EC4D876A924}"/>
              </a:ext>
            </a:extLst>
          </p:cNvPr>
          <p:cNvSpPr>
            <a:spLocks noGrp="1"/>
          </p:cNvSpPr>
          <p:nvPr>
            <p:ph type="sldNum" sz="quarter" idx="12"/>
          </p:nvPr>
        </p:nvSpPr>
        <p:spPr/>
        <p:txBody>
          <a:bodyPr/>
          <a:lstStyle/>
          <a:p>
            <a:fld id="{6D22F896-40B5-4ADD-8801-0D06FADFA095}" type="slidenum">
              <a:rPr lang="en-US" smtClean="0"/>
              <a:pPr/>
              <a:t>12</a:t>
            </a:fld>
            <a:endParaRPr lang="en-US" dirty="0"/>
          </a:p>
        </p:txBody>
      </p:sp>
      <p:graphicFrame>
        <p:nvGraphicFramePr>
          <p:cNvPr id="5" name="Content Placeholder 4">
            <a:extLst>
              <a:ext uri="{FF2B5EF4-FFF2-40B4-BE49-F238E27FC236}">
                <a16:creationId xmlns:a16="http://schemas.microsoft.com/office/drawing/2014/main" id="{8B30E7BF-25DB-413D-8F49-D9C103126094}"/>
              </a:ext>
            </a:extLst>
          </p:cNvPr>
          <p:cNvGraphicFramePr>
            <a:graphicFrameLocks noGrp="1"/>
          </p:cNvGraphicFramePr>
          <p:nvPr>
            <p:ph idx="1"/>
          </p:nvPr>
        </p:nvGraphicFramePr>
        <p:xfrm>
          <a:off x="1143000" y="2057400"/>
          <a:ext cx="9872663" cy="4038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119146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0F734-3043-4CF1-97A4-D0F8E1AA62C7}"/>
              </a:ext>
            </a:extLst>
          </p:cNvPr>
          <p:cNvSpPr>
            <a:spLocks noGrp="1"/>
          </p:cNvSpPr>
          <p:nvPr>
            <p:ph type="title"/>
          </p:nvPr>
        </p:nvSpPr>
        <p:spPr/>
        <p:txBody>
          <a:bodyPr/>
          <a:lstStyle/>
          <a:p>
            <a:r>
              <a:rPr lang="en-CA" dirty="0"/>
              <a:t>Rising readmissions and high sepsis rate</a:t>
            </a:r>
          </a:p>
        </p:txBody>
      </p:sp>
      <p:sp>
        <p:nvSpPr>
          <p:cNvPr id="3" name="Content Placeholder 2">
            <a:extLst>
              <a:ext uri="{FF2B5EF4-FFF2-40B4-BE49-F238E27FC236}">
                <a16:creationId xmlns:a16="http://schemas.microsoft.com/office/drawing/2014/main" id="{C6FF2ADB-CD5A-44AE-964B-BE8198378BC3}"/>
              </a:ext>
            </a:extLst>
          </p:cNvPr>
          <p:cNvSpPr>
            <a:spLocks noGrp="1"/>
          </p:cNvSpPr>
          <p:nvPr>
            <p:ph idx="1"/>
          </p:nvPr>
        </p:nvSpPr>
        <p:spPr/>
        <p:txBody>
          <a:bodyPr/>
          <a:lstStyle/>
          <a:p>
            <a:r>
              <a:rPr lang="en-CA" sz="2400" dirty="0">
                <a:effectLst/>
                <a:latin typeface="Calibri" panose="020F0502020204030204" pitchFamily="34" charset="0"/>
                <a:ea typeface="Times New Roman" panose="02020603050405020304" pitchFamily="18" charset="0"/>
                <a:cs typeface="Calibri" panose="020F0502020204030204" pitchFamily="34" charset="0"/>
              </a:rPr>
              <a:t>Hospital re-admissions continue to increase</a:t>
            </a:r>
            <a:r>
              <a:rPr lang="en-CA" sz="2400" dirty="0">
                <a:effectLst/>
                <a:latin typeface="Calibri" panose="020F0502020204030204" pitchFamily="34" charset="0"/>
                <a:ea typeface="Calibri" panose="020F0502020204030204" pitchFamily="34" charset="0"/>
                <a:cs typeface="Calibri" panose="020F0502020204030204" pitchFamily="34" charset="0"/>
              </a:rPr>
              <a:t>. In 2012-13, 30-day hospital re-admissions were 8.9 per 1000 patients but rose to 9.6 in 2018-19 according to CIHI. This is a 7.6% increase in six years. The Ontario re-admission rate is 2.1% higher than the Canadian average.  </a:t>
            </a:r>
            <a:endParaRPr lang="en-CA" sz="2400" dirty="0">
              <a:effectLst/>
              <a:latin typeface="Calibri" panose="020F0502020204030204" pitchFamily="34" charset="0"/>
              <a:ea typeface="Calibri" panose="020F0502020204030204" pitchFamily="34" charset="0"/>
            </a:endParaRPr>
          </a:p>
          <a:p>
            <a:pPr marL="45720" indent="0">
              <a:buNone/>
            </a:pPr>
            <a:r>
              <a:rPr lang="en-CA" sz="2400" dirty="0">
                <a:effectLst/>
                <a:latin typeface="Calibri" panose="020F0502020204030204" pitchFamily="34" charset="0"/>
                <a:ea typeface="Calibri" panose="020F0502020204030204" pitchFamily="34" charset="0"/>
                <a:cs typeface="Calibri" panose="020F0502020204030204" pitchFamily="34" charset="0"/>
              </a:rPr>
              <a:t> </a:t>
            </a:r>
            <a:endParaRPr lang="en-CA" sz="2400" dirty="0">
              <a:effectLst/>
              <a:latin typeface="Calibri" panose="020F0502020204030204" pitchFamily="34" charset="0"/>
              <a:ea typeface="Calibri" panose="020F0502020204030204" pitchFamily="34" charset="0"/>
            </a:endParaRPr>
          </a:p>
          <a:p>
            <a:r>
              <a:rPr lang="en-CA" sz="2400" dirty="0">
                <a:effectLst/>
                <a:latin typeface="Calibri" panose="020F0502020204030204" pitchFamily="34" charset="0"/>
                <a:ea typeface="Calibri" panose="020F0502020204030204" pitchFamily="34" charset="0"/>
                <a:cs typeface="Calibri" panose="020F0502020204030204" pitchFamily="34" charset="0"/>
              </a:rPr>
              <a:t>The in-hospital sepsis rate is 17.9% higher in Ontario hospitals than the Canadian average</a:t>
            </a:r>
            <a:r>
              <a:rPr lang="en-CA" sz="1800" dirty="0">
                <a:effectLst/>
                <a:latin typeface="Calibri" panose="020F0502020204030204" pitchFamily="34" charset="0"/>
                <a:ea typeface="Calibri" panose="020F0502020204030204" pitchFamily="34" charset="0"/>
                <a:cs typeface="Calibri" panose="020F0502020204030204" pitchFamily="34" charset="0"/>
              </a:rPr>
              <a:t>. </a:t>
            </a:r>
            <a:endParaRPr lang="en-CA" sz="1800" dirty="0">
              <a:effectLst/>
              <a:latin typeface="Calibri" panose="020F0502020204030204" pitchFamily="34" charset="0"/>
              <a:ea typeface="Calibri" panose="020F0502020204030204" pitchFamily="34" charset="0"/>
            </a:endParaRPr>
          </a:p>
          <a:p>
            <a:endParaRPr lang="en-CA" dirty="0"/>
          </a:p>
        </p:txBody>
      </p:sp>
      <p:sp>
        <p:nvSpPr>
          <p:cNvPr id="4" name="Slide Number Placeholder 3">
            <a:extLst>
              <a:ext uri="{FF2B5EF4-FFF2-40B4-BE49-F238E27FC236}">
                <a16:creationId xmlns:a16="http://schemas.microsoft.com/office/drawing/2014/main" id="{3C288DEC-A808-43A9-A044-3B8153288F60}"/>
              </a:ext>
            </a:extLst>
          </p:cNvPr>
          <p:cNvSpPr>
            <a:spLocks noGrp="1"/>
          </p:cNvSpPr>
          <p:nvPr>
            <p:ph type="sldNum" sz="quarter" idx="12"/>
          </p:nvPr>
        </p:nvSpPr>
        <p:spPr/>
        <p:txBody>
          <a:bodyPr/>
          <a:lstStyle/>
          <a:p>
            <a:fld id="{6D22F896-40B5-4ADD-8801-0D06FADFA095}" type="slidenum">
              <a:rPr lang="en-US" smtClean="0"/>
              <a:pPr/>
              <a:t>13</a:t>
            </a:fld>
            <a:endParaRPr lang="en-US" dirty="0"/>
          </a:p>
        </p:txBody>
      </p:sp>
    </p:spTree>
    <p:extLst>
      <p:ext uri="{BB962C8B-B14F-4D97-AF65-F5344CB8AC3E}">
        <p14:creationId xmlns:p14="http://schemas.microsoft.com/office/powerpoint/2010/main" val="5027590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D8BE1-D3F1-41A1-AD13-0B3117608927}"/>
              </a:ext>
            </a:extLst>
          </p:cNvPr>
          <p:cNvSpPr>
            <a:spLocks noGrp="1"/>
          </p:cNvSpPr>
          <p:nvPr>
            <p:ph type="title"/>
          </p:nvPr>
        </p:nvSpPr>
        <p:spPr/>
        <p:txBody>
          <a:bodyPr/>
          <a:lstStyle/>
          <a:p>
            <a:r>
              <a:rPr lang="en-CA" dirty="0"/>
              <a:t>Low LTC staffing</a:t>
            </a:r>
          </a:p>
        </p:txBody>
      </p:sp>
      <p:sp>
        <p:nvSpPr>
          <p:cNvPr id="4" name="Slide Number Placeholder 3">
            <a:extLst>
              <a:ext uri="{FF2B5EF4-FFF2-40B4-BE49-F238E27FC236}">
                <a16:creationId xmlns:a16="http://schemas.microsoft.com/office/drawing/2014/main" id="{5F272F48-9689-468C-99E3-9D8D019A905C}"/>
              </a:ext>
            </a:extLst>
          </p:cNvPr>
          <p:cNvSpPr>
            <a:spLocks noGrp="1"/>
          </p:cNvSpPr>
          <p:nvPr>
            <p:ph type="sldNum" sz="quarter" idx="12"/>
          </p:nvPr>
        </p:nvSpPr>
        <p:spPr/>
        <p:txBody>
          <a:bodyPr/>
          <a:lstStyle/>
          <a:p>
            <a:fld id="{6D22F896-40B5-4ADD-8801-0D06FADFA095}" type="slidenum">
              <a:rPr lang="en-US" smtClean="0"/>
              <a:pPr/>
              <a:t>14</a:t>
            </a:fld>
            <a:endParaRPr lang="en-US" dirty="0"/>
          </a:p>
        </p:txBody>
      </p:sp>
      <p:graphicFrame>
        <p:nvGraphicFramePr>
          <p:cNvPr id="5" name="Content Placeholder 4">
            <a:extLst>
              <a:ext uri="{FF2B5EF4-FFF2-40B4-BE49-F238E27FC236}">
                <a16:creationId xmlns:a16="http://schemas.microsoft.com/office/drawing/2014/main" id="{28D4BD4B-ACD4-4DC1-A897-F370F8AD6BFE}"/>
              </a:ext>
            </a:extLst>
          </p:cNvPr>
          <p:cNvGraphicFramePr>
            <a:graphicFrameLocks noGrp="1"/>
          </p:cNvGraphicFramePr>
          <p:nvPr>
            <p:ph idx="1"/>
            <p:extLst>
              <p:ext uri="{D42A27DB-BD31-4B8C-83A1-F6EECF244321}">
                <p14:modId xmlns:p14="http://schemas.microsoft.com/office/powerpoint/2010/main" val="3728832792"/>
              </p:ext>
            </p:extLst>
          </p:nvPr>
        </p:nvGraphicFramePr>
        <p:xfrm>
          <a:off x="1143000" y="1775637"/>
          <a:ext cx="9872663" cy="43203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878671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D4291-11D0-439C-9923-00203FACAF73}"/>
              </a:ext>
            </a:extLst>
          </p:cNvPr>
          <p:cNvSpPr>
            <a:spLocks noGrp="1"/>
          </p:cNvSpPr>
          <p:nvPr>
            <p:ph type="title"/>
          </p:nvPr>
        </p:nvSpPr>
        <p:spPr/>
        <p:txBody>
          <a:bodyPr/>
          <a:lstStyle/>
          <a:p>
            <a:r>
              <a:rPr lang="en-CA" dirty="0"/>
              <a:t>Home care distress</a:t>
            </a:r>
          </a:p>
        </p:txBody>
      </p:sp>
      <p:sp>
        <p:nvSpPr>
          <p:cNvPr id="3" name="Content Placeholder 2">
            <a:extLst>
              <a:ext uri="{FF2B5EF4-FFF2-40B4-BE49-F238E27FC236}">
                <a16:creationId xmlns:a16="http://schemas.microsoft.com/office/drawing/2014/main" id="{22156C4C-7130-4CB9-A093-6AE6AC82AEA2}"/>
              </a:ext>
            </a:extLst>
          </p:cNvPr>
          <p:cNvSpPr>
            <a:spLocks noGrp="1"/>
          </p:cNvSpPr>
          <p:nvPr>
            <p:ph idx="1"/>
          </p:nvPr>
        </p:nvSpPr>
        <p:spPr>
          <a:xfrm>
            <a:off x="1143000" y="2185228"/>
            <a:ext cx="9872871" cy="4038600"/>
          </a:xfrm>
        </p:spPr>
        <p:txBody>
          <a:bodyPr/>
          <a:lstStyle/>
          <a:p>
            <a:endParaRPr lang="en-CA" sz="1800" dirty="0">
              <a:latin typeface="Calibri" panose="020F0502020204030204" pitchFamily="34" charset="0"/>
              <a:ea typeface="Calibri" panose="020F0502020204030204" pitchFamily="34" charset="0"/>
            </a:endParaRPr>
          </a:p>
          <a:p>
            <a:endParaRPr lang="en-CA" sz="1800" dirty="0">
              <a:latin typeface="Calibri" panose="020F0502020204030204" pitchFamily="34" charset="0"/>
              <a:ea typeface="Calibri" panose="020F0502020204030204" pitchFamily="34" charset="0"/>
            </a:endParaRPr>
          </a:p>
          <a:p>
            <a:endParaRPr lang="en-CA" sz="1800" dirty="0">
              <a:latin typeface="Calibri" panose="020F0502020204030204" pitchFamily="34" charset="0"/>
              <a:ea typeface="Calibri" panose="020F0502020204030204" pitchFamily="34" charset="0"/>
            </a:endParaRPr>
          </a:p>
          <a:p>
            <a:endParaRPr lang="en-CA" sz="1800" dirty="0">
              <a:latin typeface="Calibri" panose="020F0502020204030204" pitchFamily="34" charset="0"/>
              <a:ea typeface="Calibri" panose="020F0502020204030204" pitchFamily="34" charset="0"/>
            </a:endParaRPr>
          </a:p>
          <a:p>
            <a:endParaRPr lang="en-CA" sz="1800" dirty="0">
              <a:latin typeface="Calibri" panose="020F0502020204030204" pitchFamily="34" charset="0"/>
              <a:ea typeface="Calibri" panose="020F0502020204030204" pitchFamily="34" charset="0"/>
            </a:endParaRPr>
          </a:p>
          <a:p>
            <a:endParaRPr lang="en-CA" sz="1800" dirty="0">
              <a:latin typeface="Calibri" panose="020F0502020204030204" pitchFamily="34" charset="0"/>
              <a:ea typeface="Calibri" panose="020F0502020204030204" pitchFamily="34" charset="0"/>
            </a:endParaRPr>
          </a:p>
          <a:p>
            <a:r>
              <a:rPr lang="en-CA" sz="1800" dirty="0">
                <a:latin typeface="Calibri" panose="020F0502020204030204" pitchFamily="34" charset="0"/>
                <a:ea typeface="Calibri" panose="020F0502020204030204" pitchFamily="34" charset="0"/>
              </a:rPr>
              <a:t>O</a:t>
            </a:r>
            <a:r>
              <a:rPr lang="en-CA" sz="1800" dirty="0">
                <a:effectLst/>
                <a:latin typeface="Calibri" panose="020F0502020204030204" pitchFamily="34" charset="0"/>
                <a:ea typeface="Calibri" panose="020F0502020204030204" pitchFamily="34" charset="0"/>
              </a:rPr>
              <a:t>ne-third of long-term home care patients had unpaid caregivers who experienced distress, anger or depression in relation to their caregiving role, or who were unable to continue in that role. That rate of distress even in 2013-14 had more than doubled from 15.6% just four years earlier. Over the same period, the proportion of patients with caregivers who were not able to continue looking after them also more than doubled, to 13.8% from 6.6%.</a:t>
            </a:r>
          </a:p>
          <a:p>
            <a:endParaRPr lang="en-CA" dirty="0"/>
          </a:p>
        </p:txBody>
      </p:sp>
      <p:sp>
        <p:nvSpPr>
          <p:cNvPr id="4" name="Slide Number Placeholder 3">
            <a:extLst>
              <a:ext uri="{FF2B5EF4-FFF2-40B4-BE49-F238E27FC236}">
                <a16:creationId xmlns:a16="http://schemas.microsoft.com/office/drawing/2014/main" id="{F16FF788-C67C-4912-85F8-ECB75040AE91}"/>
              </a:ext>
            </a:extLst>
          </p:cNvPr>
          <p:cNvSpPr>
            <a:spLocks noGrp="1"/>
          </p:cNvSpPr>
          <p:nvPr>
            <p:ph type="sldNum" sz="quarter" idx="12"/>
          </p:nvPr>
        </p:nvSpPr>
        <p:spPr/>
        <p:txBody>
          <a:bodyPr/>
          <a:lstStyle/>
          <a:p>
            <a:fld id="{6D22F896-40B5-4ADD-8801-0D06FADFA095}" type="slidenum">
              <a:rPr lang="en-US" smtClean="0"/>
              <a:pPr/>
              <a:t>15</a:t>
            </a:fld>
            <a:endParaRPr lang="en-US" dirty="0"/>
          </a:p>
        </p:txBody>
      </p:sp>
      <p:pic>
        <p:nvPicPr>
          <p:cNvPr id="5" name="Picture 4">
            <a:extLst>
              <a:ext uri="{FF2B5EF4-FFF2-40B4-BE49-F238E27FC236}">
                <a16:creationId xmlns:a16="http://schemas.microsoft.com/office/drawing/2014/main" id="{96559D28-2EC0-4B14-9A56-9586D3590617}"/>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764465" y="1584251"/>
            <a:ext cx="6145619" cy="3019647"/>
          </a:xfrm>
          <a:prstGeom prst="rect">
            <a:avLst/>
          </a:prstGeom>
          <a:noFill/>
          <a:ln w="9525" cmpd="sng">
            <a:solidFill>
              <a:srgbClr val="000000"/>
            </a:solidFill>
            <a:miter lim="800000"/>
            <a:headEnd/>
            <a:tailEnd/>
          </a:ln>
          <a:effectLst/>
        </p:spPr>
      </p:pic>
    </p:spTree>
    <p:extLst>
      <p:ext uri="{BB962C8B-B14F-4D97-AF65-F5344CB8AC3E}">
        <p14:creationId xmlns:p14="http://schemas.microsoft.com/office/powerpoint/2010/main" val="37863937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B66F2-0765-4E1F-8B91-95E2648E7985}"/>
              </a:ext>
            </a:extLst>
          </p:cNvPr>
          <p:cNvSpPr>
            <a:spLocks noGrp="1"/>
          </p:cNvSpPr>
          <p:nvPr>
            <p:ph type="title"/>
          </p:nvPr>
        </p:nvSpPr>
        <p:spPr>
          <a:xfrm>
            <a:off x="1143000" y="609600"/>
            <a:ext cx="9875520" cy="1356360"/>
          </a:xfrm>
        </p:spPr>
        <p:txBody>
          <a:bodyPr>
            <a:normAutofit/>
          </a:bodyPr>
          <a:lstStyle/>
          <a:p>
            <a:r>
              <a:rPr lang="en-CA" altLang="en-US" dirty="0">
                <a:ea typeface="Calibri" panose="020F0502020204030204" pitchFamily="34" charset="0"/>
              </a:rPr>
              <a:t>COVID-19: Huge program spending increase </a:t>
            </a:r>
            <a:r>
              <a:rPr lang="en-CA" altLang="en-US" i="1" dirty="0">
                <a:ea typeface="Calibri" panose="020F0502020204030204" pitchFamily="34" charset="0"/>
              </a:rPr>
              <a:t>budgeted</a:t>
            </a:r>
            <a:endParaRPr lang="en-CA" i="1" dirty="0"/>
          </a:p>
        </p:txBody>
      </p:sp>
      <p:sp>
        <p:nvSpPr>
          <p:cNvPr id="4" name="Slide Number Placeholder 3">
            <a:extLst>
              <a:ext uri="{FF2B5EF4-FFF2-40B4-BE49-F238E27FC236}">
                <a16:creationId xmlns:a16="http://schemas.microsoft.com/office/drawing/2014/main" id="{05FFF84C-2EB7-4AC2-89E9-52D1D53A822F}"/>
              </a:ext>
            </a:extLst>
          </p:cNvPr>
          <p:cNvSpPr>
            <a:spLocks noGrp="1"/>
          </p:cNvSpPr>
          <p:nvPr>
            <p:ph type="sldNum" sz="quarter" idx="12"/>
          </p:nvPr>
        </p:nvSpPr>
        <p:spPr>
          <a:xfrm>
            <a:off x="9329530" y="6223828"/>
            <a:ext cx="1706217" cy="365125"/>
          </a:xfrm>
        </p:spPr>
        <p:txBody>
          <a:bodyPr>
            <a:normAutofit/>
          </a:bodyPr>
          <a:lstStyle/>
          <a:p>
            <a:pPr>
              <a:spcAft>
                <a:spcPts val="600"/>
              </a:spcAft>
            </a:pPr>
            <a:fld id="{6D22F896-40B5-4ADD-8801-0D06FADFA095}" type="slidenum">
              <a:rPr lang="en-US" smtClean="0"/>
              <a:pPr>
                <a:spcAft>
                  <a:spcPts val="600"/>
                </a:spcAft>
              </a:pPr>
              <a:t>16</a:t>
            </a:fld>
            <a:endParaRPr lang="en-US"/>
          </a:p>
        </p:txBody>
      </p:sp>
      <p:graphicFrame>
        <p:nvGraphicFramePr>
          <p:cNvPr id="8" name="Content Placeholder 2">
            <a:extLst>
              <a:ext uri="{FF2B5EF4-FFF2-40B4-BE49-F238E27FC236}">
                <a16:creationId xmlns:a16="http://schemas.microsoft.com/office/drawing/2014/main" id="{9C5EA06F-01E5-4253-8821-EFFA9060C52A}"/>
              </a:ext>
            </a:extLst>
          </p:cNvPr>
          <p:cNvGraphicFramePr>
            <a:graphicFrameLocks noGrp="1"/>
          </p:cNvGraphicFramePr>
          <p:nvPr>
            <p:ph idx="1"/>
            <p:extLst>
              <p:ext uri="{D42A27DB-BD31-4B8C-83A1-F6EECF244321}">
                <p14:modId xmlns:p14="http://schemas.microsoft.com/office/powerpoint/2010/main" val="3792649011"/>
              </p:ext>
            </p:extLst>
          </p:nvPr>
        </p:nvGraphicFramePr>
        <p:xfrm>
          <a:off x="1143000" y="2298530"/>
          <a:ext cx="9872663" cy="37974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472675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E8DBDA3-652C-4F87-B53B-7F73AC8F4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1999" cy="6857999"/>
          </a:xfrm>
          <a:prstGeom prst="rect">
            <a:avLst/>
          </a:prstGeom>
          <a:ln w="12700">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42187232-3845-418F-A17C-C138F01D9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55058" cy="6858000"/>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EC253897-95DF-44FE-8256-54497FA47D0E}"/>
              </a:ext>
            </a:extLst>
          </p:cNvPr>
          <p:cNvSpPr>
            <a:spLocks noGrp="1"/>
          </p:cNvSpPr>
          <p:nvPr>
            <p:ph type="title"/>
          </p:nvPr>
        </p:nvSpPr>
        <p:spPr>
          <a:xfrm>
            <a:off x="441009" y="873457"/>
            <a:ext cx="3273042" cy="5222543"/>
          </a:xfrm>
        </p:spPr>
        <p:txBody>
          <a:bodyPr>
            <a:normAutofit/>
          </a:bodyPr>
          <a:lstStyle/>
          <a:p>
            <a:r>
              <a:rPr lang="en-CA" sz="2800">
                <a:solidFill>
                  <a:srgbClr val="FFFFFF"/>
                </a:solidFill>
              </a:rPr>
              <a:t>But, but, but…</a:t>
            </a:r>
          </a:p>
        </p:txBody>
      </p:sp>
      <p:sp>
        <p:nvSpPr>
          <p:cNvPr id="3" name="Content Placeholder 2">
            <a:extLst>
              <a:ext uri="{FF2B5EF4-FFF2-40B4-BE49-F238E27FC236}">
                <a16:creationId xmlns:a16="http://schemas.microsoft.com/office/drawing/2014/main" id="{CC3568BA-EE20-4C1A-B4A0-5691CFE2A5D6}"/>
              </a:ext>
            </a:extLst>
          </p:cNvPr>
          <p:cNvSpPr>
            <a:spLocks noGrp="1"/>
          </p:cNvSpPr>
          <p:nvPr>
            <p:ph idx="1"/>
          </p:nvPr>
        </p:nvSpPr>
        <p:spPr>
          <a:xfrm>
            <a:off x="4995081" y="873457"/>
            <a:ext cx="6020790" cy="5222543"/>
          </a:xfrm>
        </p:spPr>
        <p:txBody>
          <a:bodyPr anchor="ctr">
            <a:normAutofit/>
          </a:bodyPr>
          <a:lstStyle/>
          <a:p>
            <a:pPr>
              <a:spcBef>
                <a:spcPts val="0"/>
              </a:spcBef>
              <a:spcAft>
                <a:spcPts val="0"/>
              </a:spcAft>
            </a:pPr>
            <a:r>
              <a:rPr lang="en-CA" sz="2000" dirty="0">
                <a:solidFill>
                  <a:schemeClr val="tx1"/>
                </a:solidFill>
              </a:rPr>
              <a:t>The $19.9 billion increase includes approximately $9.3 billion in program spending for 2020-21 that has yet to be allocated to actual programs.</a:t>
            </a:r>
          </a:p>
          <a:p>
            <a:pPr marL="0" indent="0">
              <a:spcBef>
                <a:spcPts val="0"/>
              </a:spcBef>
              <a:spcAft>
                <a:spcPts val="0"/>
              </a:spcAft>
              <a:buNone/>
            </a:pPr>
            <a:br>
              <a:rPr lang="en-CA" sz="2000" dirty="0">
                <a:solidFill>
                  <a:schemeClr val="tx1"/>
                </a:solidFill>
              </a:rPr>
            </a:br>
            <a:r>
              <a:rPr lang="en-CA" sz="2000" dirty="0">
                <a:solidFill>
                  <a:schemeClr val="tx1"/>
                </a:solidFill>
              </a:rPr>
              <a:t>Specifically:</a:t>
            </a:r>
          </a:p>
          <a:p>
            <a:pPr marL="285750" indent="-285750">
              <a:buFont typeface="Arial" panose="020B0604020202020204" pitchFamily="34" charset="0"/>
              <a:buChar char="•"/>
            </a:pPr>
            <a:r>
              <a:rPr lang="en-CA" sz="2000" dirty="0">
                <a:solidFill>
                  <a:schemeClr val="tx1"/>
                </a:solidFill>
              </a:rPr>
              <a:t>$6.7 billion from the COVID-19 Health Sector Response Fund and the Support for People and Jobs Fund.</a:t>
            </a:r>
          </a:p>
          <a:p>
            <a:pPr marL="285750" indent="-285750">
              <a:buFont typeface="Arial" panose="020B0604020202020204" pitchFamily="34" charset="0"/>
              <a:buChar char="•"/>
            </a:pPr>
            <a:r>
              <a:rPr lang="en-CA" sz="2000" dirty="0">
                <a:solidFill>
                  <a:schemeClr val="tx1"/>
                </a:solidFill>
              </a:rPr>
              <a:t>$2.6 billion increase in the standard Contingency Fund.</a:t>
            </a:r>
          </a:p>
          <a:p>
            <a:endParaRPr lang="en-CA" sz="2000" dirty="0">
              <a:solidFill>
                <a:schemeClr val="tx1"/>
              </a:solidFill>
            </a:endParaRPr>
          </a:p>
        </p:txBody>
      </p:sp>
      <p:sp>
        <p:nvSpPr>
          <p:cNvPr id="4" name="Slide Number Placeholder 3">
            <a:extLst>
              <a:ext uri="{FF2B5EF4-FFF2-40B4-BE49-F238E27FC236}">
                <a16:creationId xmlns:a16="http://schemas.microsoft.com/office/drawing/2014/main" id="{FBF39596-F743-4453-9E07-B60D9994E8D9}"/>
              </a:ext>
            </a:extLst>
          </p:cNvPr>
          <p:cNvSpPr>
            <a:spLocks noGrp="1"/>
          </p:cNvSpPr>
          <p:nvPr>
            <p:ph type="sldNum" sz="quarter" idx="12"/>
          </p:nvPr>
        </p:nvSpPr>
        <p:spPr>
          <a:xfrm>
            <a:off x="9969690" y="6223828"/>
            <a:ext cx="1066057" cy="365125"/>
          </a:xfrm>
        </p:spPr>
        <p:txBody>
          <a:bodyPr>
            <a:normAutofit/>
          </a:bodyPr>
          <a:lstStyle/>
          <a:p>
            <a:pPr>
              <a:spcAft>
                <a:spcPts val="600"/>
              </a:spcAft>
            </a:pPr>
            <a:fld id="{6D22F896-40B5-4ADD-8801-0D06FADFA095}" type="slidenum">
              <a:rPr lang="en-US" smtClean="0"/>
              <a:pPr>
                <a:spcAft>
                  <a:spcPts val="600"/>
                </a:spcAft>
              </a:pPr>
              <a:t>17</a:t>
            </a:fld>
            <a:endParaRPr lang="en-US"/>
          </a:p>
        </p:txBody>
      </p:sp>
    </p:spTree>
    <p:extLst>
      <p:ext uri="{BB962C8B-B14F-4D97-AF65-F5344CB8AC3E}">
        <p14:creationId xmlns:p14="http://schemas.microsoft.com/office/powerpoint/2010/main" val="1540317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9CBD3C9-4E66-426D-948E-7CF4778107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DDB95FCF-AD96-482F-9FB8-CD95725E6E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cxnSp>
        <p:nvCxnSpPr>
          <p:cNvPr id="15" name="Straight Connector 14">
            <a:extLst>
              <a:ext uri="{FF2B5EF4-FFF2-40B4-BE49-F238E27FC236}">
                <a16:creationId xmlns:a16="http://schemas.microsoft.com/office/drawing/2014/main" id="{64EEEC00-AD80-4734-BEE6-04CBDEC830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C6896D1-BFB1-4C84-82DD-31073BED3F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978660" y="5462458"/>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BB32424-EBEE-4920-9F7D-7687CFDF248D}"/>
              </a:ext>
            </a:extLst>
          </p:cNvPr>
          <p:cNvSpPr>
            <a:spLocks noGrp="1"/>
          </p:cNvSpPr>
          <p:nvPr>
            <p:ph type="title"/>
          </p:nvPr>
        </p:nvSpPr>
        <p:spPr>
          <a:xfrm>
            <a:off x="1109980" y="4208424"/>
            <a:ext cx="9966960" cy="1325880"/>
          </a:xfrm>
        </p:spPr>
        <p:txBody>
          <a:bodyPr vert="horz" lIns="91440" tIns="45720" rIns="91440" bIns="45720" rtlCol="0" anchor="b">
            <a:normAutofit/>
          </a:bodyPr>
          <a:lstStyle/>
          <a:p>
            <a:pPr algn="ctr">
              <a:lnSpc>
                <a:spcPct val="85000"/>
              </a:lnSpc>
            </a:pPr>
            <a:r>
              <a:rPr lang="en-US" sz="4600" b="1" cap="all">
                <a:solidFill>
                  <a:srgbClr val="FFFFFF"/>
                </a:solidFill>
              </a:rPr>
              <a:t>$9.3 billion in unallocated program spending</a:t>
            </a:r>
          </a:p>
        </p:txBody>
      </p:sp>
      <p:sp>
        <p:nvSpPr>
          <p:cNvPr id="19" name="Rectangle 18">
            <a:extLst>
              <a:ext uri="{FF2B5EF4-FFF2-40B4-BE49-F238E27FC236}">
                <a16:creationId xmlns:a16="http://schemas.microsoft.com/office/drawing/2014/main" id="{8A2FDFB1-2B6D-49EB-B6C0-FA923806E0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1"/>
            <a:ext cx="11722100" cy="3964584"/>
          </a:xfrm>
          <a:prstGeom prst="rect">
            <a:avLst/>
          </a:prstGeom>
          <a:solidFill>
            <a:schemeClr val="bg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pic>
        <p:nvPicPr>
          <p:cNvPr id="6" name="Content Placeholder 5">
            <a:extLst>
              <a:ext uri="{FF2B5EF4-FFF2-40B4-BE49-F238E27FC236}">
                <a16:creationId xmlns:a16="http://schemas.microsoft.com/office/drawing/2014/main" id="{CFF0FD38-9E69-4675-AE86-D12E06297E09}"/>
              </a:ext>
            </a:extLst>
          </p:cNvPr>
          <p:cNvPicPr>
            <a:picLocks noGrp="1" noChangeAspect="1"/>
          </p:cNvPicPr>
          <p:nvPr>
            <p:ph idx="1"/>
          </p:nvPr>
        </p:nvPicPr>
        <p:blipFill>
          <a:blip r:embed="rId2"/>
          <a:stretch>
            <a:fillRect/>
          </a:stretch>
        </p:blipFill>
        <p:spPr>
          <a:xfrm>
            <a:off x="2353444" y="531653"/>
            <a:ext cx="7483386" cy="3423650"/>
          </a:xfrm>
          <a:prstGeom prst="rect">
            <a:avLst/>
          </a:prstGeom>
        </p:spPr>
      </p:pic>
      <p:sp>
        <p:nvSpPr>
          <p:cNvPr id="4" name="Slide Number Placeholder 3">
            <a:extLst>
              <a:ext uri="{FF2B5EF4-FFF2-40B4-BE49-F238E27FC236}">
                <a16:creationId xmlns:a16="http://schemas.microsoft.com/office/drawing/2014/main" id="{A28BC957-4C63-4AB0-B879-570E649D90EA}"/>
              </a:ext>
            </a:extLst>
          </p:cNvPr>
          <p:cNvSpPr>
            <a:spLocks noGrp="1"/>
          </p:cNvSpPr>
          <p:nvPr>
            <p:ph type="sldNum" sz="quarter" idx="12"/>
          </p:nvPr>
        </p:nvSpPr>
        <p:spPr>
          <a:xfrm>
            <a:off x="9329530" y="6223828"/>
            <a:ext cx="1706217" cy="365125"/>
          </a:xfrm>
        </p:spPr>
        <p:txBody>
          <a:bodyPr vert="horz" lIns="91440" tIns="45720" rIns="91440" bIns="45720" rtlCol="0" anchor="ctr">
            <a:normAutofit/>
          </a:bodyPr>
          <a:lstStyle/>
          <a:p>
            <a:pPr defTabSz="914400">
              <a:spcAft>
                <a:spcPts val="600"/>
              </a:spcAft>
            </a:pPr>
            <a:fld id="{6D22F896-40B5-4ADD-8801-0D06FADFA095}" type="slidenum">
              <a:rPr lang="en-US" smtClean="0">
                <a:solidFill>
                  <a:srgbClr val="FFFFFF"/>
                </a:solidFill>
              </a:rPr>
              <a:pPr defTabSz="914400">
                <a:spcAft>
                  <a:spcPts val="600"/>
                </a:spcAft>
              </a:pPr>
              <a:t>18</a:t>
            </a:fld>
            <a:endParaRPr lang="en-US">
              <a:solidFill>
                <a:srgbClr val="FFFFFF"/>
              </a:solidFill>
            </a:endParaRPr>
          </a:p>
        </p:txBody>
      </p:sp>
    </p:spTree>
    <p:extLst>
      <p:ext uri="{BB962C8B-B14F-4D97-AF65-F5344CB8AC3E}">
        <p14:creationId xmlns:p14="http://schemas.microsoft.com/office/powerpoint/2010/main" val="2338529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EEFB5-1E34-4B4F-BB4A-E1D9DF164323}"/>
              </a:ext>
            </a:extLst>
          </p:cNvPr>
          <p:cNvSpPr>
            <a:spLocks noGrp="1"/>
          </p:cNvSpPr>
          <p:nvPr>
            <p:ph type="title"/>
          </p:nvPr>
        </p:nvSpPr>
        <p:spPr>
          <a:xfrm>
            <a:off x="1624508" y="787400"/>
            <a:ext cx="8781259" cy="1456267"/>
          </a:xfrm>
        </p:spPr>
        <p:txBody>
          <a:bodyPr>
            <a:normAutofit/>
          </a:bodyPr>
          <a:lstStyle/>
          <a:p>
            <a:r>
              <a:rPr lang="en-CA" dirty="0">
                <a:cs typeface="Arial" panose="020B0604020202020204" pitchFamily="34" charset="0"/>
              </a:rPr>
              <a:t>Unallocated special funds as reported by FAO on September 10</a:t>
            </a:r>
          </a:p>
        </p:txBody>
      </p:sp>
      <p:pic>
        <p:nvPicPr>
          <p:cNvPr id="6" name="Content Placeholder 5">
            <a:extLst>
              <a:ext uri="{FF2B5EF4-FFF2-40B4-BE49-F238E27FC236}">
                <a16:creationId xmlns:a16="http://schemas.microsoft.com/office/drawing/2014/main" id="{1B433229-C5CC-40BF-9EE5-C8124CC9EB1B}"/>
              </a:ext>
            </a:extLst>
          </p:cNvPr>
          <p:cNvPicPr>
            <a:picLocks noGrp="1" noChangeAspect="1"/>
          </p:cNvPicPr>
          <p:nvPr>
            <p:ph idx="1"/>
          </p:nvPr>
        </p:nvPicPr>
        <p:blipFill>
          <a:blip r:embed="rId2"/>
          <a:stretch>
            <a:fillRect/>
          </a:stretch>
        </p:blipFill>
        <p:spPr>
          <a:xfrm>
            <a:off x="1651866" y="2541182"/>
            <a:ext cx="8487099" cy="3199218"/>
          </a:xfrm>
        </p:spPr>
      </p:pic>
      <p:sp>
        <p:nvSpPr>
          <p:cNvPr id="4" name="Slide Number Placeholder 3">
            <a:extLst>
              <a:ext uri="{FF2B5EF4-FFF2-40B4-BE49-F238E27FC236}">
                <a16:creationId xmlns:a16="http://schemas.microsoft.com/office/drawing/2014/main" id="{1FD52BB5-F191-4A82-9304-4465B69F70B6}"/>
              </a:ext>
            </a:extLst>
          </p:cNvPr>
          <p:cNvSpPr>
            <a:spLocks noGrp="1"/>
          </p:cNvSpPr>
          <p:nvPr>
            <p:ph type="sldNum" sz="quarter" idx="12"/>
          </p:nvPr>
        </p:nvSpPr>
        <p:spPr/>
        <p:txBody>
          <a:bodyPr/>
          <a:lstStyle/>
          <a:p>
            <a:fld id="{6D22F896-40B5-4ADD-8801-0D06FADFA095}" type="slidenum">
              <a:rPr lang="en-US" smtClean="0">
                <a:latin typeface="Arial" panose="020B0604020202020204" pitchFamily="34" charset="0"/>
                <a:cs typeface="Arial" panose="020B0604020202020204" pitchFamily="34" charset="0"/>
              </a:rPr>
              <a:t>19</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654117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E8DBDA3-652C-4F87-B53B-7F73AC8F4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1999" cy="6857999"/>
          </a:xfrm>
          <a:prstGeom prst="rect">
            <a:avLst/>
          </a:prstGeom>
          <a:ln w="12700">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42187232-3845-418F-A17C-C138F01D9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55058" cy="6858000"/>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4B544E8C-F148-4E17-AA23-E9D417DD384D}"/>
              </a:ext>
            </a:extLst>
          </p:cNvPr>
          <p:cNvSpPr>
            <a:spLocks noGrp="1"/>
          </p:cNvSpPr>
          <p:nvPr>
            <p:ph type="title"/>
          </p:nvPr>
        </p:nvSpPr>
        <p:spPr>
          <a:xfrm>
            <a:off x="441009" y="873457"/>
            <a:ext cx="3273042" cy="5222543"/>
          </a:xfrm>
        </p:spPr>
        <p:txBody>
          <a:bodyPr>
            <a:normAutofit/>
          </a:bodyPr>
          <a:lstStyle/>
          <a:p>
            <a:r>
              <a:rPr lang="en-CA" sz="3200" dirty="0">
                <a:solidFill>
                  <a:srgbClr val="FFFFFF"/>
                </a:solidFill>
              </a:rPr>
              <a:t>Health budget up </a:t>
            </a:r>
          </a:p>
        </p:txBody>
      </p:sp>
      <p:sp>
        <p:nvSpPr>
          <p:cNvPr id="3" name="Content Placeholder 2">
            <a:extLst>
              <a:ext uri="{FF2B5EF4-FFF2-40B4-BE49-F238E27FC236}">
                <a16:creationId xmlns:a16="http://schemas.microsoft.com/office/drawing/2014/main" id="{E4EBD963-D9FD-4E36-B903-0E3D49C4F7B8}"/>
              </a:ext>
            </a:extLst>
          </p:cNvPr>
          <p:cNvSpPr>
            <a:spLocks noGrp="1"/>
          </p:cNvSpPr>
          <p:nvPr>
            <p:ph idx="1"/>
          </p:nvPr>
        </p:nvSpPr>
        <p:spPr>
          <a:xfrm>
            <a:off x="4995081" y="873457"/>
            <a:ext cx="6020790" cy="5222543"/>
          </a:xfrm>
        </p:spPr>
        <p:txBody>
          <a:bodyPr anchor="ctr">
            <a:normAutofit/>
          </a:bodyPr>
          <a:lstStyle/>
          <a:p>
            <a:r>
              <a:rPr lang="en-CA" sz="2000">
                <a:solidFill>
                  <a:schemeClr val="tx1"/>
                </a:solidFill>
              </a:rPr>
              <a:t>$67.7 billion budgeted.</a:t>
            </a:r>
          </a:p>
          <a:p>
            <a:r>
              <a:rPr lang="en-CA" sz="2000">
                <a:solidFill>
                  <a:schemeClr val="tx1"/>
                </a:solidFill>
              </a:rPr>
              <a:t>Up $4.2 billion or 6.6% over 2019-20 actual health care spend.</a:t>
            </a:r>
          </a:p>
          <a:p>
            <a:r>
              <a:rPr lang="en-CA" sz="2000">
                <a:solidFill>
                  <a:schemeClr val="tx1"/>
                </a:solidFill>
              </a:rPr>
              <a:t>But there is more </a:t>
            </a:r>
            <a:r>
              <a:rPr lang="en-CA" sz="2000" i="1">
                <a:solidFill>
                  <a:schemeClr val="tx1"/>
                </a:solidFill>
              </a:rPr>
              <a:t>available</a:t>
            </a:r>
            <a:r>
              <a:rPr lang="en-CA" sz="2000">
                <a:solidFill>
                  <a:schemeClr val="tx1"/>
                </a:solidFill>
              </a:rPr>
              <a:t> – through special funds, especially COVID-19 Health Sector Support Fund, which was set at $6.167 billion.</a:t>
            </a:r>
          </a:p>
          <a:p>
            <a:r>
              <a:rPr lang="en-CA" sz="2000">
                <a:solidFill>
                  <a:schemeClr val="tx1"/>
                </a:solidFill>
              </a:rPr>
              <a:t>As noted, a lot of the special funds have not been allocated – and may never be allocated.</a:t>
            </a:r>
          </a:p>
        </p:txBody>
      </p:sp>
      <p:sp>
        <p:nvSpPr>
          <p:cNvPr id="4" name="Slide Number Placeholder 3">
            <a:extLst>
              <a:ext uri="{FF2B5EF4-FFF2-40B4-BE49-F238E27FC236}">
                <a16:creationId xmlns:a16="http://schemas.microsoft.com/office/drawing/2014/main" id="{1BCAD057-3AD4-46E3-B8CE-74D1AF44F3D5}"/>
              </a:ext>
            </a:extLst>
          </p:cNvPr>
          <p:cNvSpPr>
            <a:spLocks noGrp="1"/>
          </p:cNvSpPr>
          <p:nvPr>
            <p:ph type="sldNum" sz="quarter" idx="12"/>
          </p:nvPr>
        </p:nvSpPr>
        <p:spPr>
          <a:xfrm>
            <a:off x="9969690" y="6223828"/>
            <a:ext cx="1066057" cy="365125"/>
          </a:xfrm>
        </p:spPr>
        <p:txBody>
          <a:bodyPr>
            <a:normAutofit/>
          </a:bodyPr>
          <a:lstStyle/>
          <a:p>
            <a:pPr>
              <a:spcAft>
                <a:spcPts val="600"/>
              </a:spcAft>
            </a:pPr>
            <a:fld id="{6D22F896-40B5-4ADD-8801-0D06FADFA095}" type="slidenum">
              <a:rPr lang="en-US" smtClean="0"/>
              <a:pPr>
                <a:spcAft>
                  <a:spcPts val="600"/>
                </a:spcAft>
              </a:pPr>
              <a:t>20</a:t>
            </a:fld>
            <a:endParaRPr lang="en-US"/>
          </a:p>
        </p:txBody>
      </p:sp>
    </p:spTree>
    <p:extLst>
      <p:ext uri="{BB962C8B-B14F-4D97-AF65-F5344CB8AC3E}">
        <p14:creationId xmlns:p14="http://schemas.microsoft.com/office/powerpoint/2010/main" val="28116083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5A2A3-8E68-463D-ABDD-88FC922B49DE}"/>
              </a:ext>
            </a:extLst>
          </p:cNvPr>
          <p:cNvSpPr>
            <a:spLocks noGrp="1"/>
          </p:cNvSpPr>
          <p:nvPr>
            <p:ph type="title"/>
          </p:nvPr>
        </p:nvSpPr>
        <p:spPr/>
        <p:txBody>
          <a:bodyPr>
            <a:normAutofit/>
          </a:bodyPr>
          <a:lstStyle/>
          <a:p>
            <a:r>
              <a:rPr lang="en-CA" dirty="0">
                <a:cs typeface="Arial" panose="020B0604020202020204" pitchFamily="34" charset="0"/>
              </a:rPr>
              <a:t>Federal government provides much of the extra COVID funding to the province</a:t>
            </a:r>
          </a:p>
        </p:txBody>
      </p:sp>
      <p:sp>
        <p:nvSpPr>
          <p:cNvPr id="3" name="Content Placeholder 2">
            <a:extLst>
              <a:ext uri="{FF2B5EF4-FFF2-40B4-BE49-F238E27FC236}">
                <a16:creationId xmlns:a16="http://schemas.microsoft.com/office/drawing/2014/main" id="{33974800-82DA-4EBD-A159-1607574B7AF0}"/>
              </a:ext>
            </a:extLst>
          </p:cNvPr>
          <p:cNvSpPr>
            <a:spLocks noGrp="1"/>
          </p:cNvSpPr>
          <p:nvPr>
            <p:ph idx="1"/>
          </p:nvPr>
        </p:nvSpPr>
        <p:spPr>
          <a:xfrm>
            <a:off x="1295401" y="2556932"/>
            <a:ext cx="9058500" cy="3318936"/>
          </a:xfrm>
        </p:spPr>
        <p:txBody>
          <a:bodyPr>
            <a:normAutofit/>
          </a:bodyPr>
          <a:lstStyle/>
          <a:p>
            <a:r>
              <a:rPr lang="en-CA" dirty="0">
                <a:cs typeface="Arial" panose="020B0604020202020204" pitchFamily="34" charset="0"/>
              </a:rPr>
              <a:t>FAO: “A total of 126 federal and provincial direct support measures will provide Ontario with a net total of $105.6 billion in support in 2019-20 and 2020-21, including 61 federal measures totalling $102.0 billion and 65 provincial measures totalling $10.8 billion. Although the FAO identified $10.8 billion in provincial measures, the net cost to the Province is only $3.6 billion after accounting for federal cash transfers to the Ontario government of $7.2 billion.”</a:t>
            </a:r>
          </a:p>
        </p:txBody>
      </p:sp>
      <p:sp>
        <p:nvSpPr>
          <p:cNvPr id="4" name="Slide Number Placeholder 3">
            <a:extLst>
              <a:ext uri="{FF2B5EF4-FFF2-40B4-BE49-F238E27FC236}">
                <a16:creationId xmlns:a16="http://schemas.microsoft.com/office/drawing/2014/main" id="{D1CF31D5-5486-4806-9A01-5D34DC0AC00C}"/>
              </a:ext>
            </a:extLst>
          </p:cNvPr>
          <p:cNvSpPr>
            <a:spLocks noGrp="1"/>
          </p:cNvSpPr>
          <p:nvPr>
            <p:ph type="sldNum" sz="quarter" idx="12"/>
          </p:nvPr>
        </p:nvSpPr>
        <p:spPr/>
        <p:txBody>
          <a:bodyPr/>
          <a:lstStyle/>
          <a:p>
            <a:fld id="{6D22F896-40B5-4ADD-8801-0D06FADFA095}" type="slidenum">
              <a:rPr lang="en-US" smtClean="0">
                <a:latin typeface="Arial" panose="020B0604020202020204" pitchFamily="34" charset="0"/>
                <a:cs typeface="Arial" panose="020B0604020202020204" pitchFamily="34" charset="0"/>
              </a:rPr>
              <a:t>21</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650426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578A52D-2496-4956-A9A4-EA5C38B2F1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9809C8E2-EF9B-4E0B-A17E-836DE0508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8533" cy="1886373"/>
          </a:xfrm>
          <a:prstGeom prst="rect">
            <a:avLst/>
          </a:pr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5A5B098D-CE3C-449C-8845-73453C0E002F}"/>
              </a:ext>
            </a:extLst>
          </p:cNvPr>
          <p:cNvSpPr>
            <a:spLocks noGrp="1"/>
          </p:cNvSpPr>
          <p:nvPr>
            <p:ph type="title"/>
          </p:nvPr>
        </p:nvSpPr>
        <p:spPr>
          <a:xfrm>
            <a:off x="1143000" y="609600"/>
            <a:ext cx="9875520" cy="1356360"/>
          </a:xfrm>
        </p:spPr>
        <p:txBody>
          <a:bodyPr>
            <a:normAutofit/>
          </a:bodyPr>
          <a:lstStyle/>
          <a:p>
            <a:r>
              <a:rPr lang="en-CA" sz="3700" dirty="0">
                <a:solidFill>
                  <a:srgbClr val="FFFFFF"/>
                </a:solidFill>
                <a:cs typeface="Arial" panose="020B0604020202020204" pitchFamily="34" charset="0"/>
              </a:rPr>
              <a:t>In-year spending in the first quarter of 2020-21  </a:t>
            </a:r>
            <a:br>
              <a:rPr lang="en-CA" sz="3700" dirty="0">
                <a:solidFill>
                  <a:srgbClr val="FFFFFF"/>
                </a:solidFill>
                <a:cs typeface="Arial" panose="020B0604020202020204" pitchFamily="34" charset="0"/>
              </a:rPr>
            </a:br>
            <a:r>
              <a:rPr lang="en-CA" sz="3700" dirty="0">
                <a:solidFill>
                  <a:srgbClr val="FFFFFF"/>
                </a:solidFill>
                <a:cs typeface="Arial" panose="020B0604020202020204" pitchFamily="34" charset="0"/>
              </a:rPr>
              <a:t>Financial Accountability Office report</a:t>
            </a:r>
          </a:p>
        </p:txBody>
      </p:sp>
      <p:sp useBgFill="1">
        <p:nvSpPr>
          <p:cNvPr id="13" name="Rectangle 12">
            <a:extLst>
              <a:ext uri="{FF2B5EF4-FFF2-40B4-BE49-F238E27FC236}">
                <a16:creationId xmlns:a16="http://schemas.microsoft.com/office/drawing/2014/main" id="{61EB557E-621E-4254-B750-85274C5F4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29841"/>
            <a:ext cx="12192000" cy="432815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7485E5A-AC18-47FB-8705-BE2F97013487}"/>
              </a:ext>
            </a:extLst>
          </p:cNvPr>
          <p:cNvSpPr>
            <a:spLocks noGrp="1"/>
          </p:cNvSpPr>
          <p:nvPr>
            <p:ph idx="1"/>
          </p:nvPr>
        </p:nvSpPr>
        <p:spPr>
          <a:xfrm>
            <a:off x="1143000" y="2852530"/>
            <a:ext cx="9872871" cy="3243469"/>
          </a:xfrm>
        </p:spPr>
        <p:txBody>
          <a:bodyPr>
            <a:normAutofit/>
          </a:bodyPr>
          <a:lstStyle/>
          <a:p>
            <a:pPr marL="342900" lvl="0" indent="-342900">
              <a:spcAft>
                <a:spcPts val="720"/>
              </a:spcAft>
              <a:buSzPts val="1000"/>
              <a:buFont typeface="Symbol" panose="05050102010706020507" pitchFamily="18" charset="2"/>
              <a:buChar char=""/>
              <a:tabLst>
                <a:tab pos="457200" algn="l"/>
              </a:tabLst>
            </a:pPr>
            <a:r>
              <a:rPr lang="en-CA" sz="2000" dirty="0">
                <a:solidFill>
                  <a:schemeClr val="tx1"/>
                </a:solidFill>
                <a:effectLst/>
                <a:ea typeface="Calibri" panose="020F0502020204030204" pitchFamily="34" charset="0"/>
                <a:cs typeface="Arial" panose="020B0604020202020204" pitchFamily="34" charset="0"/>
              </a:rPr>
              <a:t>At $37.9 billion, spending in the first quarter of 2020-21 was </a:t>
            </a:r>
            <a:r>
              <a:rPr lang="en-CA" sz="2000" b="1" dirty="0">
                <a:solidFill>
                  <a:schemeClr val="tx1"/>
                </a:solidFill>
                <a:effectLst/>
                <a:ea typeface="Calibri" panose="020F0502020204030204" pitchFamily="34" charset="0"/>
                <a:cs typeface="Arial" panose="020B0604020202020204" pitchFamily="34" charset="0"/>
              </a:rPr>
              <a:t>$4.0 billion, or 11.9 per cent</a:t>
            </a:r>
            <a:r>
              <a:rPr lang="en-CA" sz="2000" dirty="0">
                <a:solidFill>
                  <a:schemeClr val="tx1"/>
                </a:solidFill>
                <a:effectLst/>
                <a:ea typeface="Calibri" panose="020F0502020204030204" pitchFamily="34" charset="0"/>
                <a:cs typeface="Arial" panose="020B0604020202020204" pitchFamily="34" charset="0"/>
              </a:rPr>
              <a:t>, </a:t>
            </a:r>
            <a:br>
              <a:rPr lang="en-CA" sz="2000" dirty="0">
                <a:solidFill>
                  <a:schemeClr val="tx1"/>
                </a:solidFill>
                <a:effectLst/>
                <a:ea typeface="Calibri" panose="020F0502020204030204" pitchFamily="34" charset="0"/>
                <a:cs typeface="Arial" panose="020B0604020202020204" pitchFamily="34" charset="0"/>
              </a:rPr>
            </a:br>
            <a:r>
              <a:rPr lang="en-CA" sz="2000" b="1" dirty="0">
                <a:solidFill>
                  <a:schemeClr val="tx1"/>
                </a:solidFill>
                <a:effectLst/>
                <a:ea typeface="Calibri" panose="020F0502020204030204" pitchFamily="34" charset="0"/>
                <a:cs typeface="Arial" panose="020B0604020202020204" pitchFamily="34" charset="0"/>
              </a:rPr>
              <a:t>higher than in the first quarter of 2019-20.</a:t>
            </a:r>
            <a:r>
              <a:rPr lang="en-CA" sz="2000" dirty="0">
                <a:solidFill>
                  <a:schemeClr val="tx1"/>
                </a:solidFill>
                <a:effectLst/>
                <a:ea typeface="Calibri" panose="020F0502020204030204" pitchFamily="34" charset="0"/>
                <a:cs typeface="Arial" panose="020B0604020202020204" pitchFamily="34" charset="0"/>
              </a:rPr>
              <a:t> The vast majority of the year-over-year spending increase (94 per cent) occurred in two sectors: health ($1.5 billion) and education ($2.3 billion). </a:t>
            </a:r>
          </a:p>
          <a:p>
            <a:pPr marL="342900" lvl="0" indent="-342900">
              <a:spcAft>
                <a:spcPts val="720"/>
              </a:spcAft>
              <a:buSzPts val="1000"/>
              <a:buFont typeface="Symbol" panose="05050102010706020507" pitchFamily="18" charset="2"/>
              <a:buChar char=""/>
              <a:tabLst>
                <a:tab pos="457200" algn="l"/>
              </a:tabLst>
            </a:pPr>
            <a:r>
              <a:rPr lang="en-CA" sz="2000" dirty="0">
                <a:solidFill>
                  <a:schemeClr val="tx1"/>
                </a:solidFill>
                <a:effectLst/>
                <a:ea typeface="Calibri" panose="020F0502020204030204" pitchFamily="34" charset="0"/>
                <a:cs typeface="Arial" panose="020B0604020202020204" pitchFamily="34" charset="0"/>
              </a:rPr>
              <a:t>The increased spending in the education sector, however, is just an accounting issue that will be reversed in the 3</a:t>
            </a:r>
            <a:r>
              <a:rPr lang="en-CA" sz="2000" baseline="30000" dirty="0">
                <a:solidFill>
                  <a:schemeClr val="tx1"/>
                </a:solidFill>
                <a:effectLst/>
                <a:ea typeface="Calibri" panose="020F0502020204030204" pitchFamily="34" charset="0"/>
                <a:cs typeface="Arial" panose="020B0604020202020204" pitchFamily="34" charset="0"/>
              </a:rPr>
              <a:t>rd</a:t>
            </a:r>
            <a:r>
              <a:rPr lang="en-CA" sz="2000" dirty="0">
                <a:solidFill>
                  <a:schemeClr val="tx1"/>
                </a:solidFill>
                <a:effectLst/>
                <a:ea typeface="Calibri" panose="020F0502020204030204" pitchFamily="34" charset="0"/>
                <a:cs typeface="Arial" panose="020B0604020202020204" pitchFamily="34" charset="0"/>
              </a:rPr>
              <a:t> quarter.</a:t>
            </a:r>
          </a:p>
          <a:p>
            <a:pPr marL="342900" lvl="0" indent="-342900">
              <a:spcAft>
                <a:spcPts val="0"/>
              </a:spcAft>
              <a:buSzPts val="1000"/>
              <a:buFont typeface="Symbol" panose="05050102010706020507" pitchFamily="18" charset="2"/>
              <a:buChar char=""/>
              <a:tabLst>
                <a:tab pos="457200" algn="l"/>
              </a:tabLst>
            </a:pPr>
            <a:r>
              <a:rPr lang="en-CA" sz="2000" dirty="0">
                <a:solidFill>
                  <a:schemeClr val="tx1"/>
                </a:solidFill>
                <a:effectLst/>
                <a:ea typeface="Calibri" panose="020F0502020204030204" pitchFamily="34" charset="0"/>
                <a:cs typeface="Arial" panose="020B0604020202020204" pitchFamily="34" charset="0"/>
              </a:rPr>
              <a:t>The </a:t>
            </a:r>
            <a:r>
              <a:rPr lang="en-CA" sz="2000" b="1" dirty="0">
                <a:solidFill>
                  <a:schemeClr val="tx1"/>
                </a:solidFill>
                <a:effectLst/>
                <a:ea typeface="Calibri" panose="020F0502020204030204" pitchFamily="34" charset="0"/>
                <a:cs typeface="Arial" panose="020B0604020202020204" pitchFamily="34" charset="0"/>
              </a:rPr>
              <a:t>$1.5 billion (or 10.6 per cent) increase</a:t>
            </a:r>
            <a:r>
              <a:rPr lang="en-CA" sz="2000" dirty="0">
                <a:solidFill>
                  <a:schemeClr val="tx1"/>
                </a:solidFill>
                <a:effectLst/>
                <a:ea typeface="Calibri" panose="020F0502020204030204" pitchFamily="34" charset="0"/>
                <a:cs typeface="Arial" panose="020B0604020202020204" pitchFamily="34" charset="0"/>
              </a:rPr>
              <a:t> in health sector spending, compared to the first quarter of 2019-20, reflects the government’s response to the COVID-19 pandemic. </a:t>
            </a:r>
          </a:p>
        </p:txBody>
      </p:sp>
      <p:sp>
        <p:nvSpPr>
          <p:cNvPr id="4" name="Slide Number Placeholder 3">
            <a:extLst>
              <a:ext uri="{FF2B5EF4-FFF2-40B4-BE49-F238E27FC236}">
                <a16:creationId xmlns:a16="http://schemas.microsoft.com/office/drawing/2014/main" id="{5046586A-AE12-4909-B7F1-05452DB24F5A}"/>
              </a:ext>
            </a:extLst>
          </p:cNvPr>
          <p:cNvSpPr>
            <a:spLocks noGrp="1"/>
          </p:cNvSpPr>
          <p:nvPr>
            <p:ph type="sldNum" sz="quarter" idx="12"/>
          </p:nvPr>
        </p:nvSpPr>
        <p:spPr>
          <a:xfrm>
            <a:off x="9329530" y="6223828"/>
            <a:ext cx="1706217" cy="365125"/>
          </a:xfrm>
        </p:spPr>
        <p:txBody>
          <a:bodyPr>
            <a:normAutofit/>
          </a:bodyPr>
          <a:lstStyle/>
          <a:p>
            <a:pPr>
              <a:spcAft>
                <a:spcPts val="600"/>
              </a:spcAft>
            </a:pPr>
            <a:fld id="{6D22F896-40B5-4ADD-8801-0D06FADFA095}" type="slidenum">
              <a:rPr lang="en-US">
                <a:solidFill>
                  <a:schemeClr val="tx1"/>
                </a:solidFill>
                <a:latin typeface="Arial" panose="020B0604020202020204" pitchFamily="34" charset="0"/>
                <a:cs typeface="Arial" panose="020B0604020202020204" pitchFamily="34" charset="0"/>
              </a:rPr>
              <a:pPr>
                <a:spcAft>
                  <a:spcPts val="600"/>
                </a:spcAft>
              </a:pPr>
              <a:t>22</a:t>
            </a:fld>
            <a:endParaRPr lang="en-US">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694592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2ABE273-A57A-4523-99C5-F4D7F45110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1A15CF5-392D-404A-8095-DD2085F2FB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CE66AFA5-EA05-44B9-A895-DD75C34E8D25}"/>
              </a:ext>
            </a:extLst>
          </p:cNvPr>
          <p:cNvSpPr>
            <a:spLocks noGrp="1"/>
          </p:cNvSpPr>
          <p:nvPr>
            <p:ph type="title"/>
          </p:nvPr>
        </p:nvSpPr>
        <p:spPr>
          <a:xfrm>
            <a:off x="661855" y="696686"/>
            <a:ext cx="3570511" cy="5399314"/>
          </a:xfrm>
        </p:spPr>
        <p:txBody>
          <a:bodyPr>
            <a:normAutofit/>
          </a:bodyPr>
          <a:lstStyle/>
          <a:p>
            <a:r>
              <a:rPr lang="en-CA" sz="3200" dirty="0">
                <a:solidFill>
                  <a:srgbClr val="FFFFFF"/>
                </a:solidFill>
                <a:cs typeface="Arial" panose="020B0604020202020204" pitchFamily="34" charset="0"/>
              </a:rPr>
              <a:t>In-Year spending – 1</a:t>
            </a:r>
            <a:r>
              <a:rPr lang="en-CA" sz="3200" baseline="30000" dirty="0">
                <a:solidFill>
                  <a:srgbClr val="FFFFFF"/>
                </a:solidFill>
                <a:cs typeface="Arial" panose="020B0604020202020204" pitchFamily="34" charset="0"/>
              </a:rPr>
              <a:t>st</a:t>
            </a:r>
            <a:r>
              <a:rPr lang="en-CA" sz="3200" dirty="0">
                <a:solidFill>
                  <a:srgbClr val="FFFFFF"/>
                </a:solidFill>
                <a:cs typeface="Arial" panose="020B0604020202020204" pitchFamily="34" charset="0"/>
              </a:rPr>
              <a:t> quarter (Cont’d)</a:t>
            </a:r>
          </a:p>
        </p:txBody>
      </p:sp>
      <p:cxnSp>
        <p:nvCxnSpPr>
          <p:cNvPr id="13" name="Straight Connector 12">
            <a:extLst>
              <a:ext uri="{FF2B5EF4-FFF2-40B4-BE49-F238E27FC236}">
                <a16:creationId xmlns:a16="http://schemas.microsoft.com/office/drawing/2014/main" id="{3D0F74E7-7AA9-4171-BCD1-C325B7632D0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653842" y="2054826"/>
            <a:ext cx="0" cy="274320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A0554F4-3FE5-4C85-806D-9005B08D44EF}"/>
              </a:ext>
            </a:extLst>
          </p:cNvPr>
          <p:cNvSpPr>
            <a:spLocks noGrp="1"/>
          </p:cNvSpPr>
          <p:nvPr>
            <p:ph idx="1"/>
          </p:nvPr>
        </p:nvSpPr>
        <p:spPr>
          <a:xfrm>
            <a:off x="5075318" y="609600"/>
            <a:ext cx="6359029" cy="5486400"/>
          </a:xfrm>
        </p:spPr>
        <p:txBody>
          <a:bodyPr anchor="ctr">
            <a:normAutofit/>
          </a:bodyPr>
          <a:lstStyle/>
          <a:p>
            <a:pPr marL="342900" lvl="0" indent="-342900">
              <a:spcAft>
                <a:spcPts val="720"/>
              </a:spcAft>
              <a:buSzPts val="1000"/>
              <a:buFont typeface="Symbol" panose="05050102010706020507" pitchFamily="18" charset="2"/>
              <a:buChar char=""/>
              <a:tabLst>
                <a:tab pos="457200" algn="l"/>
              </a:tabLst>
            </a:pPr>
            <a:r>
              <a:rPr lang="en-CA" sz="1800" dirty="0">
                <a:solidFill>
                  <a:schemeClr val="bg1"/>
                </a:solidFill>
                <a:effectLst/>
                <a:ea typeface="Calibri" panose="020F0502020204030204" pitchFamily="34" charset="0"/>
                <a:cs typeface="Arial" panose="020B0604020202020204" pitchFamily="34" charset="0"/>
              </a:rPr>
              <a:t>Over the first three months of the 2020-21 fiscal year, the Province spent $37.9 billion. Overall, this is $0.7 billion, </a:t>
            </a:r>
            <a:br>
              <a:rPr lang="en-CA" sz="1800" dirty="0">
                <a:solidFill>
                  <a:schemeClr val="bg1"/>
                </a:solidFill>
                <a:effectLst/>
                <a:ea typeface="Calibri" panose="020F0502020204030204" pitchFamily="34" charset="0"/>
                <a:cs typeface="Arial" panose="020B0604020202020204" pitchFamily="34" charset="0"/>
              </a:rPr>
            </a:br>
            <a:r>
              <a:rPr lang="en-CA" sz="1800" dirty="0">
                <a:solidFill>
                  <a:schemeClr val="bg1"/>
                </a:solidFill>
                <a:effectLst/>
                <a:ea typeface="Calibri" panose="020F0502020204030204" pitchFamily="34" charset="0"/>
                <a:cs typeface="Arial" panose="020B0604020202020204" pitchFamily="34" charset="0"/>
              </a:rPr>
              <a:t>or 1.9%, more than the (revised) plan. However, this is more than accounted for by the extra spend on education, which, is only a temporary accounting issue. All other sectors spent less than the revised budget planned.</a:t>
            </a:r>
          </a:p>
          <a:p>
            <a:pPr marL="342900" lvl="0" indent="-342900">
              <a:spcAft>
                <a:spcPts val="720"/>
              </a:spcAft>
              <a:buSzPts val="1000"/>
              <a:buFont typeface="Symbol" panose="05050102010706020507" pitchFamily="18" charset="2"/>
              <a:buChar char=""/>
              <a:tabLst>
                <a:tab pos="457200" algn="l"/>
              </a:tabLst>
            </a:pPr>
            <a:r>
              <a:rPr lang="en-CA" sz="1800" b="1" dirty="0">
                <a:solidFill>
                  <a:schemeClr val="bg1"/>
                </a:solidFill>
                <a:effectLst/>
                <a:ea typeface="Calibri" panose="020F0502020204030204" pitchFamily="34" charset="0"/>
                <a:cs typeface="Arial" panose="020B0604020202020204" pitchFamily="34" charset="0"/>
              </a:rPr>
              <a:t>Health sector spending: $179 million below the revised plan</a:t>
            </a:r>
            <a:r>
              <a:rPr lang="en-CA" sz="1800" dirty="0">
                <a:solidFill>
                  <a:schemeClr val="bg1"/>
                </a:solidFill>
                <a:effectLst/>
                <a:ea typeface="Calibri" panose="020F0502020204030204" pitchFamily="34" charset="0"/>
                <a:cs typeface="Arial" panose="020B0604020202020204" pitchFamily="34" charset="0"/>
              </a:rPr>
              <a:t> </a:t>
            </a:r>
            <a:r>
              <a:rPr lang="en-CA" sz="1800" b="1" dirty="0">
                <a:solidFill>
                  <a:schemeClr val="bg1"/>
                </a:solidFill>
                <a:effectLst/>
                <a:ea typeface="Calibri" panose="020F0502020204030204" pitchFamily="34" charset="0"/>
                <a:cs typeface="Arial" panose="020B0604020202020204" pitchFamily="34" charset="0"/>
              </a:rPr>
              <a:t>through the first quarter</a:t>
            </a:r>
            <a:r>
              <a:rPr lang="en-CA" sz="1800" dirty="0">
                <a:solidFill>
                  <a:schemeClr val="bg1"/>
                </a:solidFill>
                <a:effectLst/>
                <a:ea typeface="Calibri" panose="020F0502020204030204" pitchFamily="34" charset="0"/>
                <a:cs typeface="Arial" panose="020B0604020202020204" pitchFamily="34" charset="0"/>
              </a:rPr>
              <a:t>, including: $161 million above plan in Long-Term Care Homes Program. $132 million above plan in Drug Programs. $123 million below plan in Population and Public Health, which funds public health agencies and other public health measures. $291 million below plan in Ontario Health Insurance.</a:t>
            </a:r>
            <a:endParaRPr lang="en-CA" sz="1800" dirty="0">
              <a:solidFill>
                <a:schemeClr val="bg1"/>
              </a:solidFill>
              <a:ea typeface="Calibri" panose="020F0502020204030204" pitchFamily="34" charset="0"/>
              <a:cs typeface="Arial" panose="020B0604020202020204" pitchFamily="34" charset="0"/>
            </a:endParaRPr>
          </a:p>
          <a:p>
            <a:pPr marL="342900" lvl="0" indent="-342900">
              <a:spcAft>
                <a:spcPts val="720"/>
              </a:spcAft>
              <a:buSzPts val="1000"/>
              <a:buFont typeface="Symbol" panose="05050102010706020507" pitchFamily="18" charset="2"/>
              <a:buChar char=""/>
              <a:tabLst>
                <a:tab pos="457200" algn="l"/>
              </a:tabLst>
            </a:pPr>
            <a:r>
              <a:rPr lang="en-CA" sz="1800" dirty="0">
                <a:solidFill>
                  <a:schemeClr val="bg1"/>
                </a:solidFill>
                <a:effectLst/>
                <a:ea typeface="Calibri" panose="020F0502020204030204" pitchFamily="34" charset="0"/>
                <a:cs typeface="Arial" panose="020B0604020202020204" pitchFamily="34" charset="0"/>
              </a:rPr>
              <a:t>Hospital operations spending over the quarter was $5.33 billion, or 26.6% of the annual hospital operations revised spending plan </a:t>
            </a:r>
            <a:r>
              <a:rPr lang="en-CA" sz="1800" dirty="0">
                <a:solidFill>
                  <a:schemeClr val="bg1"/>
                </a:solidFill>
                <a:cs typeface="Arial" panose="020B0604020202020204" pitchFamily="34" charset="0"/>
              </a:rPr>
              <a:t>–</a:t>
            </a:r>
            <a:r>
              <a:rPr lang="en-CA" sz="1800" dirty="0">
                <a:solidFill>
                  <a:schemeClr val="bg1"/>
                </a:solidFill>
                <a:effectLst/>
                <a:ea typeface="Calibri" panose="020F0502020204030204" pitchFamily="34" charset="0"/>
                <a:cs typeface="Arial" panose="020B0604020202020204" pitchFamily="34" charset="0"/>
              </a:rPr>
              <a:t> a little above 25%. </a:t>
            </a:r>
            <a:endParaRPr lang="en-CA" sz="1800" dirty="0">
              <a:solidFill>
                <a:schemeClr val="bg1"/>
              </a:solidFill>
              <a:cs typeface="Arial" panose="020B0604020202020204" pitchFamily="34" charset="0"/>
            </a:endParaRPr>
          </a:p>
          <a:p>
            <a:endParaRPr lang="en-CA" sz="1900" dirty="0">
              <a:solidFill>
                <a:srgbClr val="FFFFFF"/>
              </a:solidFill>
            </a:endParaRPr>
          </a:p>
        </p:txBody>
      </p:sp>
      <p:sp>
        <p:nvSpPr>
          <p:cNvPr id="4" name="Slide Number Placeholder 3">
            <a:extLst>
              <a:ext uri="{FF2B5EF4-FFF2-40B4-BE49-F238E27FC236}">
                <a16:creationId xmlns:a16="http://schemas.microsoft.com/office/drawing/2014/main" id="{89DDA5B6-9FC6-43F1-8046-2E41EF7681C8}"/>
              </a:ext>
            </a:extLst>
          </p:cNvPr>
          <p:cNvSpPr>
            <a:spLocks noGrp="1"/>
          </p:cNvSpPr>
          <p:nvPr>
            <p:ph type="sldNum" sz="quarter" idx="12"/>
          </p:nvPr>
        </p:nvSpPr>
        <p:spPr>
          <a:xfrm>
            <a:off x="9329530" y="6223828"/>
            <a:ext cx="1706217" cy="365125"/>
          </a:xfrm>
        </p:spPr>
        <p:txBody>
          <a:bodyPr>
            <a:normAutofit/>
          </a:bodyPr>
          <a:lstStyle/>
          <a:p>
            <a:pPr>
              <a:spcAft>
                <a:spcPts val="600"/>
              </a:spcAft>
            </a:pPr>
            <a:fld id="{6D22F896-40B5-4ADD-8801-0D06FADFA095}" type="slidenum">
              <a:rPr lang="en-US">
                <a:solidFill>
                  <a:srgbClr val="FFFFFF"/>
                </a:solidFill>
                <a:latin typeface="Arial" panose="020B0604020202020204" pitchFamily="34" charset="0"/>
                <a:cs typeface="Arial" panose="020B0604020202020204" pitchFamily="34" charset="0"/>
              </a:rPr>
              <a:pPr>
                <a:spcAft>
                  <a:spcPts val="600"/>
                </a:spcAft>
              </a:pPr>
              <a:t>23</a:t>
            </a:fld>
            <a:endParaRPr lang="en-US">
              <a:solidFill>
                <a:srgbClr val="FFFF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13695734"/>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137E2-2877-4D4E-B860-A9E598C9FE9B}"/>
              </a:ext>
            </a:extLst>
          </p:cNvPr>
          <p:cNvSpPr>
            <a:spLocks noGrp="1"/>
          </p:cNvSpPr>
          <p:nvPr>
            <p:ph type="title"/>
          </p:nvPr>
        </p:nvSpPr>
        <p:spPr/>
        <p:txBody>
          <a:bodyPr>
            <a:normAutofit/>
          </a:bodyPr>
          <a:lstStyle/>
          <a:p>
            <a:r>
              <a:rPr lang="en-CA" sz="3200" dirty="0">
                <a:cs typeface="Arial" panose="020B0604020202020204" pitchFamily="34" charset="0"/>
              </a:rPr>
              <a:t>Overall funding increase will likely be less than advertised</a:t>
            </a:r>
          </a:p>
        </p:txBody>
      </p:sp>
      <p:sp>
        <p:nvSpPr>
          <p:cNvPr id="3" name="Content Placeholder 2">
            <a:extLst>
              <a:ext uri="{FF2B5EF4-FFF2-40B4-BE49-F238E27FC236}">
                <a16:creationId xmlns:a16="http://schemas.microsoft.com/office/drawing/2014/main" id="{FAF007B0-B38D-49B0-A01D-B38A882B92D3}"/>
              </a:ext>
            </a:extLst>
          </p:cNvPr>
          <p:cNvSpPr>
            <a:spLocks noGrp="1"/>
          </p:cNvSpPr>
          <p:nvPr>
            <p:ph idx="1"/>
          </p:nvPr>
        </p:nvSpPr>
        <p:spPr>
          <a:xfrm>
            <a:off x="1295400" y="2556932"/>
            <a:ext cx="9699977" cy="3318936"/>
          </a:xfrm>
        </p:spPr>
        <p:txBody>
          <a:bodyPr>
            <a:normAutofit/>
          </a:bodyPr>
          <a:lstStyle/>
          <a:p>
            <a:pPr marL="342900" lvl="0" indent="-342900">
              <a:buFont typeface="Symbol" panose="05050102010706020507" pitchFamily="18" charset="2"/>
              <a:buChar char=""/>
            </a:pPr>
            <a:r>
              <a:rPr lang="en-CA" dirty="0"/>
              <a:t>Whether the PCs will actually spend all of this is however doubtful. A big portion of the increased funding was placed into special funds (a COVID-19 fund and a Support for People and Jobs fund) which may or may not be spent. The FAO reports that $6.7 billion of those special funds had not even been allocated, never mind spent.</a:t>
            </a:r>
          </a:p>
          <a:p>
            <a:pPr marL="342900" lvl="0" indent="-342900">
              <a:buFont typeface="Symbol" panose="05050102010706020507" pitchFamily="18" charset="2"/>
              <a:buChar char=""/>
            </a:pPr>
            <a:endParaRPr lang="en-CA" dirty="0"/>
          </a:p>
        </p:txBody>
      </p:sp>
      <p:sp>
        <p:nvSpPr>
          <p:cNvPr id="4" name="Slide Number Placeholder 3">
            <a:extLst>
              <a:ext uri="{FF2B5EF4-FFF2-40B4-BE49-F238E27FC236}">
                <a16:creationId xmlns:a16="http://schemas.microsoft.com/office/drawing/2014/main" id="{ECB45729-B9A0-4211-ACC3-8A1BF7BB86AA}"/>
              </a:ext>
            </a:extLst>
          </p:cNvPr>
          <p:cNvSpPr>
            <a:spLocks noGrp="1"/>
          </p:cNvSpPr>
          <p:nvPr>
            <p:ph type="sldNum" sz="quarter" idx="12"/>
          </p:nvPr>
        </p:nvSpPr>
        <p:spPr/>
        <p:txBody>
          <a:bodyPr/>
          <a:lstStyle/>
          <a:p>
            <a:fld id="{6D22F896-40B5-4ADD-8801-0D06FADFA095}" type="slidenum">
              <a:rPr lang="en-US" smtClean="0">
                <a:latin typeface="Arial" panose="020B0604020202020204" pitchFamily="34" charset="0"/>
                <a:cs typeface="Arial" panose="020B0604020202020204" pitchFamily="34" charset="0"/>
              </a:rPr>
              <a:t>24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500896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1A371-EB35-4465-A190-A404BF322D9D}"/>
              </a:ext>
            </a:extLst>
          </p:cNvPr>
          <p:cNvSpPr>
            <a:spLocks noGrp="1"/>
          </p:cNvSpPr>
          <p:nvPr>
            <p:ph type="title"/>
          </p:nvPr>
        </p:nvSpPr>
        <p:spPr/>
        <p:txBody>
          <a:bodyPr/>
          <a:lstStyle/>
          <a:p>
            <a:r>
              <a:rPr lang="en-CA" dirty="0">
                <a:cs typeface="Arial" panose="020B0604020202020204" pitchFamily="34" charset="0"/>
              </a:rPr>
              <a:t>Likely less (Continued)</a:t>
            </a:r>
          </a:p>
        </p:txBody>
      </p:sp>
      <p:sp>
        <p:nvSpPr>
          <p:cNvPr id="3" name="Content Placeholder 2">
            <a:extLst>
              <a:ext uri="{FF2B5EF4-FFF2-40B4-BE49-F238E27FC236}">
                <a16:creationId xmlns:a16="http://schemas.microsoft.com/office/drawing/2014/main" id="{DE7DF2F2-271E-4909-8B3A-97A93B69D43F}"/>
              </a:ext>
            </a:extLst>
          </p:cNvPr>
          <p:cNvSpPr>
            <a:spLocks noGrp="1"/>
          </p:cNvSpPr>
          <p:nvPr>
            <p:ph idx="1"/>
          </p:nvPr>
        </p:nvSpPr>
        <p:spPr>
          <a:xfrm>
            <a:off x="1215528" y="2631440"/>
            <a:ext cx="9601196" cy="2729700"/>
          </a:xfrm>
        </p:spPr>
        <p:txBody>
          <a:bodyPr>
            <a:normAutofit/>
          </a:bodyPr>
          <a:lstStyle/>
          <a:p>
            <a:r>
              <a:rPr lang="en-CA" dirty="0">
                <a:effectLst/>
                <a:ea typeface="Calibri" panose="020F0502020204030204" pitchFamily="34" charset="0"/>
                <a:cs typeface="Arial" panose="020B0604020202020204" pitchFamily="34" charset="0"/>
              </a:rPr>
              <a:t>Setting aside a temporary increase in education spending (which will be made even in the 3rd quarter), the </a:t>
            </a:r>
            <a:r>
              <a:rPr lang="en-CA" b="1" dirty="0">
                <a:effectLst/>
                <a:ea typeface="Calibri" panose="020F0502020204030204" pitchFamily="34" charset="0"/>
                <a:cs typeface="Arial" panose="020B0604020202020204" pitchFamily="34" charset="0"/>
              </a:rPr>
              <a:t>PCs spent $1.6 billion less</a:t>
            </a:r>
            <a:r>
              <a:rPr lang="en-CA" dirty="0">
                <a:effectLst/>
                <a:ea typeface="Calibri" panose="020F0502020204030204" pitchFamily="34" charset="0"/>
                <a:cs typeface="Arial" panose="020B0604020202020204" pitchFamily="34" charset="0"/>
              </a:rPr>
              <a:t> than budgeted in the first quarter of 2020-21 according to the FAO. </a:t>
            </a:r>
          </a:p>
          <a:p>
            <a:r>
              <a:rPr lang="en-CA" dirty="0">
                <a:effectLst/>
                <a:ea typeface="Calibri" panose="020F0502020204030204" pitchFamily="34" charset="0"/>
                <a:cs typeface="Arial" panose="020B0604020202020204" pitchFamily="34" charset="0"/>
              </a:rPr>
              <a:t>On an annualised basis that would mean spending $6.4 billion </a:t>
            </a:r>
            <a:r>
              <a:rPr lang="en-CA" b="1" i="1" dirty="0">
                <a:effectLst/>
                <a:ea typeface="Calibri" panose="020F0502020204030204" pitchFamily="34" charset="0"/>
                <a:cs typeface="Arial" panose="020B0604020202020204" pitchFamily="34" charset="0"/>
              </a:rPr>
              <a:t>less</a:t>
            </a:r>
            <a:r>
              <a:rPr lang="en-CA" dirty="0">
                <a:effectLst/>
                <a:ea typeface="Calibri" panose="020F0502020204030204" pitchFamily="34" charset="0"/>
                <a:cs typeface="Arial" panose="020B0604020202020204" pitchFamily="34" charset="0"/>
              </a:rPr>
              <a:t> than budgeted</a:t>
            </a:r>
          </a:p>
          <a:p>
            <a:r>
              <a:rPr lang="en-CA" dirty="0">
                <a:effectLst/>
                <a:ea typeface="Calibri" panose="020F0502020204030204" pitchFamily="34" charset="0"/>
                <a:cs typeface="Arial" panose="020B0604020202020204" pitchFamily="34" charset="0"/>
              </a:rPr>
              <a:t>Underspend may become even larger as government’s  appetite for dealing with COVID appears to be diminishing</a:t>
            </a:r>
          </a:p>
          <a:p>
            <a:endParaRPr lang="en-CA" dirty="0"/>
          </a:p>
        </p:txBody>
      </p:sp>
      <p:sp>
        <p:nvSpPr>
          <p:cNvPr id="4" name="Slide Number Placeholder 3">
            <a:extLst>
              <a:ext uri="{FF2B5EF4-FFF2-40B4-BE49-F238E27FC236}">
                <a16:creationId xmlns:a16="http://schemas.microsoft.com/office/drawing/2014/main" id="{37EC5D2E-A960-434F-AF29-9FE1D2AB9DB5}"/>
              </a:ext>
            </a:extLst>
          </p:cNvPr>
          <p:cNvSpPr>
            <a:spLocks noGrp="1"/>
          </p:cNvSpPr>
          <p:nvPr>
            <p:ph type="sldNum" sz="quarter" idx="12"/>
          </p:nvPr>
        </p:nvSpPr>
        <p:spPr/>
        <p:txBody>
          <a:bodyPr/>
          <a:lstStyle/>
          <a:p>
            <a:fld id="{6D22F896-40B5-4ADD-8801-0D06FADFA095}" type="slidenum">
              <a:rPr lang="en-US" smtClean="0">
                <a:latin typeface="Arial" panose="020B0604020202020204" pitchFamily="34" charset="0"/>
                <a:cs typeface="Arial" panose="020B0604020202020204" pitchFamily="34" charset="0"/>
              </a:rPr>
              <a:t>25</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524298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38068-CA02-4A8A-AEB0-E4B5D0F5C324}"/>
              </a:ext>
            </a:extLst>
          </p:cNvPr>
          <p:cNvSpPr>
            <a:spLocks noGrp="1"/>
          </p:cNvSpPr>
          <p:nvPr>
            <p:ph type="title"/>
          </p:nvPr>
        </p:nvSpPr>
        <p:spPr/>
        <p:txBody>
          <a:bodyPr>
            <a:normAutofit/>
          </a:bodyPr>
          <a:lstStyle/>
          <a:p>
            <a:r>
              <a:rPr lang="en-CA" dirty="0">
                <a:cs typeface="Arial" panose="020B0604020202020204" pitchFamily="34" charset="0"/>
              </a:rPr>
              <a:t>Health care has received significant funding increase through the first quarter</a:t>
            </a:r>
          </a:p>
        </p:txBody>
      </p:sp>
      <p:sp>
        <p:nvSpPr>
          <p:cNvPr id="3" name="Content Placeholder 2">
            <a:extLst>
              <a:ext uri="{FF2B5EF4-FFF2-40B4-BE49-F238E27FC236}">
                <a16:creationId xmlns:a16="http://schemas.microsoft.com/office/drawing/2014/main" id="{9398D58E-D3FC-49FE-8FB5-75F9EC22C73F}"/>
              </a:ext>
            </a:extLst>
          </p:cNvPr>
          <p:cNvSpPr>
            <a:spLocks noGrp="1"/>
          </p:cNvSpPr>
          <p:nvPr>
            <p:ph idx="1"/>
          </p:nvPr>
        </p:nvSpPr>
        <p:spPr>
          <a:xfrm>
            <a:off x="1295401" y="3106454"/>
            <a:ext cx="9601196" cy="2769413"/>
          </a:xfrm>
        </p:spPr>
        <p:txBody>
          <a:bodyPr/>
          <a:lstStyle/>
          <a:p>
            <a:r>
              <a:rPr lang="en-CA" sz="2200" dirty="0">
                <a:effectLst/>
                <a:ea typeface="Calibri" panose="020F0502020204030204" pitchFamily="34" charset="0"/>
                <a:cs typeface="Arial" panose="020B0604020202020204" pitchFamily="34" charset="0"/>
              </a:rPr>
              <a:t>Nevertheless, heath care received a $1.5 billion increase in spending in the first quarter compared to last year’s first quarter. </a:t>
            </a:r>
          </a:p>
          <a:p>
            <a:r>
              <a:rPr lang="en-CA" sz="2200" dirty="0">
                <a:effectLst/>
                <a:ea typeface="Calibri" panose="020F0502020204030204" pitchFamily="34" charset="0"/>
                <a:cs typeface="Arial" panose="020B0604020202020204" pitchFamily="34" charset="0"/>
              </a:rPr>
              <a:t>That is a </a:t>
            </a:r>
            <a:r>
              <a:rPr lang="en-CA" sz="2200" b="1" dirty="0">
                <a:effectLst/>
                <a:ea typeface="Calibri" panose="020F0502020204030204" pitchFamily="34" charset="0"/>
                <a:cs typeface="Arial" panose="020B0604020202020204" pitchFamily="34" charset="0"/>
              </a:rPr>
              <a:t>10.6% increase </a:t>
            </a:r>
            <a:r>
              <a:rPr lang="en-CA" sz="2200" dirty="0">
                <a:effectLst/>
                <a:ea typeface="Calibri" panose="020F0502020204030204" pitchFamily="34" charset="0"/>
                <a:cs typeface="Arial" panose="020B0604020202020204" pitchFamily="34" charset="0"/>
              </a:rPr>
              <a:t>over the first quarter of 2019-20</a:t>
            </a:r>
          </a:p>
          <a:p>
            <a:r>
              <a:rPr lang="en-CA" dirty="0">
                <a:ea typeface="Calibri" panose="020F0502020204030204" pitchFamily="34" charset="0"/>
                <a:cs typeface="Arial" panose="020B0604020202020204" pitchFamily="34" charset="0"/>
              </a:rPr>
              <a:t>Again, however, appetite for spending appears to be diminishing as year wears on</a:t>
            </a:r>
            <a:r>
              <a:rPr lang="en-CA" sz="2200" dirty="0">
                <a:effectLst/>
                <a:ea typeface="Calibri" panose="020F0502020204030204" pitchFamily="34" charset="0"/>
                <a:cs typeface="Arial" panose="020B0604020202020204" pitchFamily="34" charset="0"/>
              </a:rPr>
              <a:t> </a:t>
            </a:r>
          </a:p>
          <a:p>
            <a:endParaRPr lang="en-CA" dirty="0"/>
          </a:p>
        </p:txBody>
      </p:sp>
      <p:sp>
        <p:nvSpPr>
          <p:cNvPr id="4" name="Slide Number Placeholder 3">
            <a:extLst>
              <a:ext uri="{FF2B5EF4-FFF2-40B4-BE49-F238E27FC236}">
                <a16:creationId xmlns:a16="http://schemas.microsoft.com/office/drawing/2014/main" id="{4DD70982-8B07-447A-BA67-96E743D2F968}"/>
              </a:ext>
            </a:extLst>
          </p:cNvPr>
          <p:cNvSpPr>
            <a:spLocks noGrp="1"/>
          </p:cNvSpPr>
          <p:nvPr>
            <p:ph type="sldNum" sz="quarter" idx="12"/>
          </p:nvPr>
        </p:nvSpPr>
        <p:spPr/>
        <p:txBody>
          <a:bodyPr/>
          <a:lstStyle/>
          <a:p>
            <a:fld id="{6D22F896-40B5-4ADD-8801-0D06FADFA095}" type="slidenum">
              <a:rPr lang="en-US" smtClean="0">
                <a:latin typeface="Arial" panose="020B0604020202020204" pitchFamily="34" charset="0"/>
                <a:cs typeface="Arial" panose="020B0604020202020204" pitchFamily="34" charset="0"/>
              </a:rPr>
              <a:t>26</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97215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59F0E-604A-4C14-9AD8-F066953F19AD}"/>
              </a:ext>
            </a:extLst>
          </p:cNvPr>
          <p:cNvSpPr>
            <a:spLocks noGrp="1"/>
          </p:cNvSpPr>
          <p:nvPr>
            <p:ph type="title"/>
          </p:nvPr>
        </p:nvSpPr>
        <p:spPr/>
        <p:txBody>
          <a:bodyPr>
            <a:normAutofit/>
          </a:bodyPr>
          <a:lstStyle/>
          <a:p>
            <a:r>
              <a:rPr lang="en-CA" dirty="0">
                <a:cs typeface="Arial" panose="020B0604020202020204" pitchFamily="34" charset="0"/>
              </a:rPr>
              <a:t>Ontario Deficit Sky-rocketing</a:t>
            </a:r>
          </a:p>
        </p:txBody>
      </p:sp>
      <p:sp>
        <p:nvSpPr>
          <p:cNvPr id="3" name="Content Placeholder 2">
            <a:extLst>
              <a:ext uri="{FF2B5EF4-FFF2-40B4-BE49-F238E27FC236}">
                <a16:creationId xmlns:a16="http://schemas.microsoft.com/office/drawing/2014/main" id="{330B3385-C6F9-4B1D-B782-F3C53EC45A82}"/>
              </a:ext>
            </a:extLst>
          </p:cNvPr>
          <p:cNvSpPr>
            <a:spLocks noGrp="1"/>
          </p:cNvSpPr>
          <p:nvPr>
            <p:ph idx="1"/>
          </p:nvPr>
        </p:nvSpPr>
        <p:spPr>
          <a:xfrm>
            <a:off x="1374774" y="2550160"/>
            <a:ext cx="9310414" cy="3407050"/>
          </a:xfrm>
        </p:spPr>
        <p:txBody>
          <a:bodyPr>
            <a:normAutofit/>
          </a:bodyPr>
          <a:lstStyle/>
          <a:p>
            <a:r>
              <a:rPr lang="en-CA" dirty="0">
                <a:cs typeface="Arial" panose="020B0604020202020204" pitchFamily="34" charset="0"/>
              </a:rPr>
              <a:t>The deficit budgeted to increase to $37.2 billion this fiscal year according to FAO. Next year: $20.4 billion. </a:t>
            </a:r>
          </a:p>
          <a:p>
            <a:r>
              <a:rPr lang="en-CA" dirty="0">
                <a:cs typeface="Arial" panose="020B0604020202020204" pitchFamily="34" charset="0"/>
              </a:rPr>
              <a:t>Government tax revenue forecast to </a:t>
            </a:r>
            <a:r>
              <a:rPr lang="en-CA" b="1" dirty="0">
                <a:cs typeface="Arial" panose="020B0604020202020204" pitchFamily="34" charset="0"/>
              </a:rPr>
              <a:t>fall $12.1 billion </a:t>
            </a:r>
            <a:r>
              <a:rPr lang="en-CA" dirty="0">
                <a:cs typeface="Arial" panose="020B0604020202020204" pitchFamily="34" charset="0"/>
              </a:rPr>
              <a:t>this fiscal year. </a:t>
            </a:r>
          </a:p>
          <a:p>
            <a:r>
              <a:rPr lang="en-CA" dirty="0">
                <a:cs typeface="Arial" panose="020B0604020202020204" pitchFamily="34" charset="0"/>
              </a:rPr>
              <a:t>Contrast $37.2 billion deficit with $8.7 billion deficit in 2019-20 (a deficit the government used to justify 1% wage cap for the BPS)</a:t>
            </a:r>
          </a:p>
          <a:p>
            <a:r>
              <a:rPr lang="en-CA" dirty="0">
                <a:cs typeface="Arial" panose="020B0604020202020204" pitchFamily="34" charset="0"/>
              </a:rPr>
              <a:t>Deficit may end up to be smaller – as often occurs</a:t>
            </a:r>
          </a:p>
          <a:p>
            <a:r>
              <a:rPr lang="en-CA" dirty="0">
                <a:cs typeface="Arial" panose="020B0604020202020204" pitchFamily="34" charset="0"/>
              </a:rPr>
              <a:t>Nevertheless, it will be very large</a:t>
            </a:r>
          </a:p>
        </p:txBody>
      </p:sp>
      <p:sp>
        <p:nvSpPr>
          <p:cNvPr id="4" name="Slide Number Placeholder 3">
            <a:extLst>
              <a:ext uri="{FF2B5EF4-FFF2-40B4-BE49-F238E27FC236}">
                <a16:creationId xmlns:a16="http://schemas.microsoft.com/office/drawing/2014/main" id="{37970D73-27ED-43E3-BD48-FBC5360B5382}"/>
              </a:ext>
            </a:extLst>
          </p:cNvPr>
          <p:cNvSpPr>
            <a:spLocks noGrp="1"/>
          </p:cNvSpPr>
          <p:nvPr>
            <p:ph type="sldNum" sz="quarter" idx="12"/>
          </p:nvPr>
        </p:nvSpPr>
        <p:spPr>
          <a:xfrm>
            <a:off x="10289754" y="5299113"/>
            <a:ext cx="527472" cy="658097"/>
          </a:xfrm>
        </p:spPr>
        <p:txBody>
          <a:bodyPr/>
          <a:lstStyle/>
          <a:p>
            <a:fld id="{6D22F896-40B5-4ADD-8801-0D06FADFA095}" type="slidenum">
              <a:rPr lang="en-US" smtClean="0">
                <a:latin typeface="Arial" panose="020B0604020202020204" pitchFamily="34" charset="0"/>
                <a:cs typeface="Arial" panose="020B0604020202020204" pitchFamily="34" charset="0"/>
              </a:rPr>
              <a:t>27</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922480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B6A8A-B25A-48E5-9272-042B14015C54}"/>
              </a:ext>
            </a:extLst>
          </p:cNvPr>
          <p:cNvSpPr>
            <a:spLocks noGrp="1"/>
          </p:cNvSpPr>
          <p:nvPr>
            <p:ph type="title"/>
          </p:nvPr>
        </p:nvSpPr>
        <p:spPr/>
        <p:txBody>
          <a:bodyPr/>
          <a:lstStyle/>
          <a:p>
            <a:r>
              <a:rPr lang="en-CA" dirty="0"/>
              <a:t>Debt Sky-Rocketing</a:t>
            </a:r>
          </a:p>
        </p:txBody>
      </p:sp>
      <p:sp>
        <p:nvSpPr>
          <p:cNvPr id="3" name="Content Placeholder 2">
            <a:extLst>
              <a:ext uri="{FF2B5EF4-FFF2-40B4-BE49-F238E27FC236}">
                <a16:creationId xmlns:a16="http://schemas.microsoft.com/office/drawing/2014/main" id="{519E18B0-9486-42A0-9EB9-290A1171E7A0}"/>
              </a:ext>
            </a:extLst>
          </p:cNvPr>
          <p:cNvSpPr>
            <a:spLocks noGrp="1"/>
          </p:cNvSpPr>
          <p:nvPr>
            <p:ph idx="1"/>
          </p:nvPr>
        </p:nvSpPr>
        <p:spPr/>
        <p:txBody>
          <a:bodyPr/>
          <a:lstStyle/>
          <a:p>
            <a:r>
              <a:rPr lang="en-CA" dirty="0"/>
              <a:t>The FAO projects net debt to increase by $47.4 billion in 2020-21 and by a further $23.8 billion in 2021-22. Total two year increase = $71.1 billion.</a:t>
            </a:r>
          </a:p>
          <a:p>
            <a:r>
              <a:rPr lang="en-CA" dirty="0"/>
              <a:t>If so, the debt to GDP ratio will increase to 47.8%, far above the level hit during the 1991-2 and 2008-9 recessions. </a:t>
            </a:r>
          </a:p>
          <a:p>
            <a:endParaRPr lang="en-CA" dirty="0"/>
          </a:p>
        </p:txBody>
      </p:sp>
      <p:sp>
        <p:nvSpPr>
          <p:cNvPr id="4" name="Slide Number Placeholder 3">
            <a:extLst>
              <a:ext uri="{FF2B5EF4-FFF2-40B4-BE49-F238E27FC236}">
                <a16:creationId xmlns:a16="http://schemas.microsoft.com/office/drawing/2014/main" id="{1DFD3BFC-F953-4B35-8402-8F2EC94EC545}"/>
              </a:ext>
            </a:extLst>
          </p:cNvPr>
          <p:cNvSpPr>
            <a:spLocks noGrp="1"/>
          </p:cNvSpPr>
          <p:nvPr>
            <p:ph type="sldNum" sz="quarter" idx="12"/>
          </p:nvPr>
        </p:nvSpPr>
        <p:spPr/>
        <p:txBody>
          <a:bodyPr/>
          <a:lstStyle/>
          <a:p>
            <a:fld id="{6D22F896-40B5-4ADD-8801-0D06FADFA095}" type="slidenum">
              <a:rPr lang="en-US" smtClean="0"/>
              <a:pPr/>
              <a:t>28</a:t>
            </a:fld>
            <a:endParaRPr lang="en-US" dirty="0"/>
          </a:p>
        </p:txBody>
      </p:sp>
    </p:spTree>
    <p:extLst>
      <p:ext uri="{BB962C8B-B14F-4D97-AF65-F5344CB8AC3E}">
        <p14:creationId xmlns:p14="http://schemas.microsoft.com/office/powerpoint/2010/main" val="25954536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870EA-7CD4-462F-923D-311D1F801FFF}"/>
              </a:ext>
            </a:extLst>
          </p:cNvPr>
          <p:cNvSpPr>
            <a:spLocks noGrp="1"/>
          </p:cNvSpPr>
          <p:nvPr>
            <p:ph type="title"/>
          </p:nvPr>
        </p:nvSpPr>
        <p:spPr>
          <a:xfrm>
            <a:off x="7813040" y="1950720"/>
            <a:ext cx="3525519" cy="3403599"/>
          </a:xfrm>
        </p:spPr>
        <p:txBody>
          <a:bodyPr vert="horz" lIns="91440" tIns="45720" rIns="91440" bIns="45720" rtlCol="0" anchor="b">
            <a:normAutofit/>
          </a:bodyPr>
          <a:lstStyle/>
          <a:p>
            <a:pPr algn="r">
              <a:lnSpc>
                <a:spcPct val="90000"/>
              </a:lnSpc>
            </a:pPr>
            <a:r>
              <a:rPr lang="en-US" sz="3400" b="1" i="1" dirty="0"/>
              <a:t>Public services and public sector workers are going to be in some trouble for years to come!</a:t>
            </a:r>
            <a:endParaRPr lang="en-US" sz="3400" dirty="0"/>
          </a:p>
        </p:txBody>
      </p:sp>
      <p:sp>
        <p:nvSpPr>
          <p:cNvPr id="4" name="Slide Number Placeholder 3">
            <a:extLst>
              <a:ext uri="{FF2B5EF4-FFF2-40B4-BE49-F238E27FC236}">
                <a16:creationId xmlns:a16="http://schemas.microsoft.com/office/drawing/2014/main" id="{A26F896E-B4D2-447E-9009-BDFF292F4F8C}"/>
              </a:ext>
            </a:extLst>
          </p:cNvPr>
          <p:cNvSpPr>
            <a:spLocks noGrp="1"/>
          </p:cNvSpPr>
          <p:nvPr>
            <p:ph type="sldNum" sz="quarter" idx="12"/>
          </p:nvPr>
        </p:nvSpPr>
        <p:spPr>
          <a:xfrm>
            <a:off x="10962917" y="6391687"/>
            <a:ext cx="551167" cy="377825"/>
          </a:xfrm>
        </p:spPr>
        <p:txBody>
          <a:bodyPr vert="horz" lIns="91440" tIns="45720" rIns="91440" bIns="45720" rtlCol="0" anchor="ctr">
            <a:normAutofit/>
          </a:bodyPr>
          <a:lstStyle/>
          <a:p>
            <a:pPr defTabSz="914400">
              <a:spcAft>
                <a:spcPts val="600"/>
              </a:spcAft>
            </a:pPr>
            <a:fld id="{6D22F896-40B5-4ADD-8801-0D06FADFA095}" type="slidenum">
              <a:rPr lang="en-US"/>
              <a:pPr defTabSz="914400">
                <a:spcAft>
                  <a:spcPts val="600"/>
                </a:spcAft>
              </a:pPr>
              <a:t>29</a:t>
            </a:fld>
            <a:endParaRPr lang="en-US" dirty="0"/>
          </a:p>
        </p:txBody>
      </p:sp>
      <p:pic>
        <p:nvPicPr>
          <p:cNvPr id="5" name="Picture 4">
            <a:extLst>
              <a:ext uri="{FF2B5EF4-FFF2-40B4-BE49-F238E27FC236}">
                <a16:creationId xmlns:a16="http://schemas.microsoft.com/office/drawing/2014/main" id="{E0C69F1D-E5F2-4BD4-88A4-793A638DE179}"/>
              </a:ext>
            </a:extLst>
          </p:cNvPr>
          <p:cNvPicPr>
            <a:picLocks noChangeAspect="1"/>
          </p:cNvPicPr>
          <p:nvPr/>
        </p:nvPicPr>
        <p:blipFill>
          <a:blip r:embed="rId3"/>
          <a:stretch>
            <a:fillRect/>
          </a:stretch>
        </p:blipFill>
        <p:spPr>
          <a:xfrm>
            <a:off x="853441" y="1361242"/>
            <a:ext cx="6921364" cy="4135515"/>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9855080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C9796-52C8-4E91-81E0-49E25AB9CB42}"/>
              </a:ext>
            </a:extLst>
          </p:cNvPr>
          <p:cNvSpPr>
            <a:spLocks noGrp="1"/>
          </p:cNvSpPr>
          <p:nvPr>
            <p:ph type="title"/>
          </p:nvPr>
        </p:nvSpPr>
        <p:spPr/>
        <p:txBody>
          <a:bodyPr>
            <a:normAutofit fontScale="90000"/>
          </a:bodyPr>
          <a:lstStyle/>
          <a:p>
            <a:r>
              <a:rPr lang="en-CA" dirty="0"/>
              <a:t>Huge increases in taxes or cuts in programs needed to balance budget in five years</a:t>
            </a:r>
          </a:p>
        </p:txBody>
      </p:sp>
      <p:pic>
        <p:nvPicPr>
          <p:cNvPr id="7" name="Content Placeholder 6">
            <a:extLst>
              <a:ext uri="{FF2B5EF4-FFF2-40B4-BE49-F238E27FC236}">
                <a16:creationId xmlns:a16="http://schemas.microsoft.com/office/drawing/2014/main" id="{A2134CCE-E4E7-4FB4-84C1-644C4A1C4E46}"/>
              </a:ext>
            </a:extLst>
          </p:cNvPr>
          <p:cNvPicPr>
            <a:picLocks noGrp="1" noChangeAspect="1"/>
          </p:cNvPicPr>
          <p:nvPr>
            <p:ph idx="1"/>
          </p:nvPr>
        </p:nvPicPr>
        <p:blipFill>
          <a:blip r:embed="rId2"/>
          <a:stretch>
            <a:fillRect/>
          </a:stretch>
        </p:blipFill>
        <p:spPr>
          <a:xfrm>
            <a:off x="3070321" y="2057400"/>
            <a:ext cx="6018021" cy="4038600"/>
          </a:xfrm>
        </p:spPr>
      </p:pic>
      <p:sp>
        <p:nvSpPr>
          <p:cNvPr id="4" name="Slide Number Placeholder 3">
            <a:extLst>
              <a:ext uri="{FF2B5EF4-FFF2-40B4-BE49-F238E27FC236}">
                <a16:creationId xmlns:a16="http://schemas.microsoft.com/office/drawing/2014/main" id="{12A0548F-6E1F-46B9-A563-BD95026D40D2}"/>
              </a:ext>
            </a:extLst>
          </p:cNvPr>
          <p:cNvSpPr>
            <a:spLocks noGrp="1"/>
          </p:cNvSpPr>
          <p:nvPr>
            <p:ph type="sldNum" sz="quarter" idx="12"/>
          </p:nvPr>
        </p:nvSpPr>
        <p:spPr/>
        <p:txBody>
          <a:bodyPr/>
          <a:lstStyle/>
          <a:p>
            <a:fld id="{6D22F896-40B5-4ADD-8801-0D06FADFA095}" type="slidenum">
              <a:rPr lang="en-US" smtClean="0"/>
              <a:t>30</a:t>
            </a:fld>
            <a:endParaRPr lang="en-US" dirty="0"/>
          </a:p>
        </p:txBody>
      </p:sp>
    </p:spTree>
    <p:extLst>
      <p:ext uri="{BB962C8B-B14F-4D97-AF65-F5344CB8AC3E}">
        <p14:creationId xmlns:p14="http://schemas.microsoft.com/office/powerpoint/2010/main" val="32473464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E8DBDA3-652C-4F87-B53B-7F73AC8F4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1999" cy="6857999"/>
          </a:xfrm>
          <a:prstGeom prst="rect">
            <a:avLst/>
          </a:prstGeom>
          <a:ln w="12700">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42187232-3845-418F-A17C-C138F01D9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55058" cy="6858000"/>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1912301F-FC16-444C-B792-F633C2B91B21}"/>
              </a:ext>
            </a:extLst>
          </p:cNvPr>
          <p:cNvSpPr>
            <a:spLocks noGrp="1"/>
          </p:cNvSpPr>
          <p:nvPr>
            <p:ph type="title"/>
          </p:nvPr>
        </p:nvSpPr>
        <p:spPr>
          <a:xfrm>
            <a:off x="441009" y="873457"/>
            <a:ext cx="3273042" cy="5222543"/>
          </a:xfrm>
        </p:spPr>
        <p:txBody>
          <a:bodyPr>
            <a:normAutofit/>
          </a:bodyPr>
          <a:lstStyle/>
          <a:p>
            <a:r>
              <a:rPr lang="en-CA" dirty="0">
                <a:solidFill>
                  <a:srgbClr val="FFFFFF"/>
                </a:solidFill>
              </a:rPr>
              <a:t>$14.5 billion</a:t>
            </a:r>
          </a:p>
        </p:txBody>
      </p:sp>
      <p:sp>
        <p:nvSpPr>
          <p:cNvPr id="3" name="Content Placeholder 2">
            <a:extLst>
              <a:ext uri="{FF2B5EF4-FFF2-40B4-BE49-F238E27FC236}">
                <a16:creationId xmlns:a16="http://schemas.microsoft.com/office/drawing/2014/main" id="{2FE11FC1-3CE2-4292-A80F-FFE2C31D5229}"/>
              </a:ext>
            </a:extLst>
          </p:cNvPr>
          <p:cNvSpPr>
            <a:spLocks noGrp="1"/>
          </p:cNvSpPr>
          <p:nvPr>
            <p:ph idx="1"/>
          </p:nvPr>
        </p:nvSpPr>
        <p:spPr>
          <a:xfrm>
            <a:off x="4995081" y="873457"/>
            <a:ext cx="6020790" cy="5222543"/>
          </a:xfrm>
        </p:spPr>
        <p:txBody>
          <a:bodyPr anchor="ctr">
            <a:normAutofit/>
          </a:bodyPr>
          <a:lstStyle/>
          <a:p>
            <a:r>
              <a:rPr lang="en-CA" sz="2000">
                <a:solidFill>
                  <a:schemeClr val="tx1"/>
                </a:solidFill>
              </a:rPr>
              <a:t>That is the dollar amount needed to be found by 2025-26 to balance the budget according to FAO</a:t>
            </a:r>
          </a:p>
          <a:p>
            <a:r>
              <a:rPr lang="en-CA" sz="2000">
                <a:solidFill>
                  <a:schemeClr val="tx1"/>
                </a:solidFill>
              </a:rPr>
              <a:t>Revenue increases or program cuts</a:t>
            </a:r>
          </a:p>
          <a:p>
            <a:r>
              <a:rPr lang="en-CA" sz="2000">
                <a:solidFill>
                  <a:schemeClr val="tx1"/>
                </a:solidFill>
              </a:rPr>
              <a:t>Achieving revenue increases with this government will be a major challenge</a:t>
            </a:r>
          </a:p>
          <a:p>
            <a:r>
              <a:rPr lang="en-CA" sz="2000">
                <a:solidFill>
                  <a:schemeClr val="tx1"/>
                </a:solidFill>
              </a:rPr>
              <a:t>If cuts: On a proportionate basis, government would cut about $5 billion from health care</a:t>
            </a:r>
          </a:p>
        </p:txBody>
      </p:sp>
      <p:sp>
        <p:nvSpPr>
          <p:cNvPr id="4" name="Slide Number Placeholder 3">
            <a:extLst>
              <a:ext uri="{FF2B5EF4-FFF2-40B4-BE49-F238E27FC236}">
                <a16:creationId xmlns:a16="http://schemas.microsoft.com/office/drawing/2014/main" id="{270FC51E-0259-4301-BF9F-F5B0AD2E269E}"/>
              </a:ext>
            </a:extLst>
          </p:cNvPr>
          <p:cNvSpPr>
            <a:spLocks noGrp="1"/>
          </p:cNvSpPr>
          <p:nvPr>
            <p:ph type="sldNum" sz="quarter" idx="12"/>
          </p:nvPr>
        </p:nvSpPr>
        <p:spPr>
          <a:xfrm>
            <a:off x="9969690" y="6223828"/>
            <a:ext cx="1066057" cy="365125"/>
          </a:xfrm>
        </p:spPr>
        <p:txBody>
          <a:bodyPr>
            <a:normAutofit/>
          </a:bodyPr>
          <a:lstStyle/>
          <a:p>
            <a:pPr>
              <a:spcAft>
                <a:spcPts val="600"/>
              </a:spcAft>
            </a:pPr>
            <a:fld id="{6D22F896-40B5-4ADD-8801-0D06FADFA095}" type="slidenum">
              <a:rPr lang="en-US" smtClean="0"/>
              <a:pPr>
                <a:spcAft>
                  <a:spcPts val="600"/>
                </a:spcAft>
              </a:pPr>
              <a:t>31</a:t>
            </a:fld>
            <a:endParaRPr lang="en-US"/>
          </a:p>
        </p:txBody>
      </p:sp>
    </p:spTree>
    <p:extLst>
      <p:ext uri="{BB962C8B-B14F-4D97-AF65-F5344CB8AC3E}">
        <p14:creationId xmlns:p14="http://schemas.microsoft.com/office/powerpoint/2010/main" val="34058871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2ABE273-A57A-4523-99C5-F4D7F45110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1A15CF5-392D-404A-8095-DD2085F2FB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6F4C4931-8505-46AB-B979-D3DF75D9DFA7}"/>
              </a:ext>
            </a:extLst>
          </p:cNvPr>
          <p:cNvSpPr>
            <a:spLocks noGrp="1"/>
          </p:cNvSpPr>
          <p:nvPr>
            <p:ph type="title"/>
          </p:nvPr>
        </p:nvSpPr>
        <p:spPr>
          <a:xfrm>
            <a:off x="661855" y="696686"/>
            <a:ext cx="3570511" cy="5399314"/>
          </a:xfrm>
        </p:spPr>
        <p:txBody>
          <a:bodyPr>
            <a:normAutofit/>
          </a:bodyPr>
          <a:lstStyle/>
          <a:p>
            <a:r>
              <a:rPr lang="en-CA" sz="3200">
                <a:solidFill>
                  <a:srgbClr val="FFFFFF"/>
                </a:solidFill>
              </a:rPr>
              <a:t>Mitigation?</a:t>
            </a:r>
          </a:p>
        </p:txBody>
      </p:sp>
      <p:cxnSp>
        <p:nvCxnSpPr>
          <p:cNvPr id="13" name="Straight Connector 12">
            <a:extLst>
              <a:ext uri="{FF2B5EF4-FFF2-40B4-BE49-F238E27FC236}">
                <a16:creationId xmlns:a16="http://schemas.microsoft.com/office/drawing/2014/main" id="{3D0F74E7-7AA9-4171-BCD1-C325B7632D0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653842" y="2054826"/>
            <a:ext cx="0" cy="274320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A5445CA-D04A-4575-8FD2-78C6C9E68CE6}"/>
              </a:ext>
            </a:extLst>
          </p:cNvPr>
          <p:cNvSpPr>
            <a:spLocks noGrp="1"/>
          </p:cNvSpPr>
          <p:nvPr>
            <p:ph idx="1"/>
          </p:nvPr>
        </p:nvSpPr>
        <p:spPr>
          <a:xfrm>
            <a:off x="5075318" y="609600"/>
            <a:ext cx="6359029" cy="5486400"/>
          </a:xfrm>
        </p:spPr>
        <p:txBody>
          <a:bodyPr anchor="ctr">
            <a:normAutofit/>
          </a:bodyPr>
          <a:lstStyle/>
          <a:p>
            <a:r>
              <a:rPr lang="en-CA" sz="2000">
                <a:solidFill>
                  <a:srgbClr val="FFFFFF"/>
                </a:solidFill>
              </a:rPr>
              <a:t>Over $9 billion in special funds and contingency funds not yet allocated.</a:t>
            </a:r>
          </a:p>
          <a:p>
            <a:r>
              <a:rPr lang="en-CA" sz="2000">
                <a:solidFill>
                  <a:srgbClr val="FFFFFF"/>
                </a:solidFill>
              </a:rPr>
              <a:t>Government may not spend all it budgeted this year.</a:t>
            </a:r>
          </a:p>
          <a:p>
            <a:r>
              <a:rPr lang="en-CA" sz="2000">
                <a:solidFill>
                  <a:srgbClr val="FFFFFF"/>
                </a:solidFill>
              </a:rPr>
              <a:t>Deficit could be significantly less than $37.2 billion.</a:t>
            </a:r>
          </a:p>
          <a:p>
            <a:r>
              <a:rPr lang="en-CA" sz="2000">
                <a:solidFill>
                  <a:srgbClr val="FFFFFF"/>
                </a:solidFill>
              </a:rPr>
              <a:t>It and the debt will still be very much higher than it was.</a:t>
            </a:r>
          </a:p>
          <a:p>
            <a:endParaRPr lang="en-CA" sz="2000">
              <a:solidFill>
                <a:srgbClr val="FFFFFF"/>
              </a:solidFill>
            </a:endParaRPr>
          </a:p>
        </p:txBody>
      </p:sp>
      <p:sp>
        <p:nvSpPr>
          <p:cNvPr id="4" name="Slide Number Placeholder 3">
            <a:extLst>
              <a:ext uri="{FF2B5EF4-FFF2-40B4-BE49-F238E27FC236}">
                <a16:creationId xmlns:a16="http://schemas.microsoft.com/office/drawing/2014/main" id="{3C521E44-B277-4EA5-A5FB-4F5739753B40}"/>
              </a:ext>
            </a:extLst>
          </p:cNvPr>
          <p:cNvSpPr>
            <a:spLocks noGrp="1"/>
          </p:cNvSpPr>
          <p:nvPr>
            <p:ph type="sldNum" sz="quarter" idx="12"/>
          </p:nvPr>
        </p:nvSpPr>
        <p:spPr>
          <a:xfrm>
            <a:off x="9329530" y="6223828"/>
            <a:ext cx="1706217" cy="365125"/>
          </a:xfrm>
        </p:spPr>
        <p:txBody>
          <a:bodyPr>
            <a:normAutofit/>
          </a:bodyPr>
          <a:lstStyle/>
          <a:p>
            <a:pPr>
              <a:spcAft>
                <a:spcPts val="600"/>
              </a:spcAft>
            </a:pPr>
            <a:fld id="{6D22F896-40B5-4ADD-8801-0D06FADFA095}" type="slidenum">
              <a:rPr lang="en-US">
                <a:solidFill>
                  <a:srgbClr val="FFFFFF"/>
                </a:solidFill>
              </a:rPr>
              <a:pPr>
                <a:spcAft>
                  <a:spcPts val="600"/>
                </a:spcAft>
              </a:pPr>
              <a:t>32</a:t>
            </a:fld>
            <a:endParaRPr lang="en-US">
              <a:solidFill>
                <a:srgbClr val="FFFFFF"/>
              </a:solidFill>
            </a:endParaRPr>
          </a:p>
        </p:txBody>
      </p:sp>
    </p:spTree>
    <p:extLst>
      <p:ext uri="{BB962C8B-B14F-4D97-AF65-F5344CB8AC3E}">
        <p14:creationId xmlns:p14="http://schemas.microsoft.com/office/powerpoint/2010/main" val="3874375663"/>
      </p:ext>
    </p:extLst>
  </p:cSld>
  <p:clrMapOvr>
    <a:overrideClrMapping bg1="dk1" tx1="lt1" bg2="dk2" tx2="lt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A8EB1-425A-4BA0-963E-FB04F553D567}"/>
              </a:ext>
            </a:extLst>
          </p:cNvPr>
          <p:cNvSpPr>
            <a:spLocks noGrp="1"/>
          </p:cNvSpPr>
          <p:nvPr>
            <p:ph type="title"/>
          </p:nvPr>
        </p:nvSpPr>
        <p:spPr>
          <a:xfrm>
            <a:off x="1440493" y="982132"/>
            <a:ext cx="9281786" cy="1303867"/>
          </a:xfrm>
        </p:spPr>
        <p:txBody>
          <a:bodyPr/>
          <a:lstStyle/>
          <a:p>
            <a:r>
              <a:rPr lang="en-CA" dirty="0">
                <a:cs typeface="Arial" panose="020B0604020202020204" pitchFamily="34" charset="0"/>
              </a:rPr>
              <a:t>Challenges</a:t>
            </a:r>
          </a:p>
        </p:txBody>
      </p:sp>
      <p:sp>
        <p:nvSpPr>
          <p:cNvPr id="3" name="Content Placeholder 2">
            <a:extLst>
              <a:ext uri="{FF2B5EF4-FFF2-40B4-BE49-F238E27FC236}">
                <a16:creationId xmlns:a16="http://schemas.microsoft.com/office/drawing/2014/main" id="{A7E3EDDD-AEC0-430D-B34B-4BBB208911EF}"/>
              </a:ext>
            </a:extLst>
          </p:cNvPr>
          <p:cNvSpPr>
            <a:spLocks noGrp="1"/>
          </p:cNvSpPr>
          <p:nvPr>
            <p:ph idx="1"/>
          </p:nvPr>
        </p:nvSpPr>
        <p:spPr/>
        <p:txBody>
          <a:bodyPr>
            <a:normAutofit/>
          </a:bodyPr>
          <a:lstStyle/>
          <a:p>
            <a:r>
              <a:rPr lang="en-CA" dirty="0">
                <a:cs typeface="Arial" panose="020B0604020202020204" pitchFamily="34" charset="0"/>
              </a:rPr>
              <a:t>Austerity between 2010-2019, following the Great Recession</a:t>
            </a:r>
          </a:p>
          <a:p>
            <a:r>
              <a:rPr lang="en-CA" dirty="0">
                <a:cs typeface="Arial" panose="020B0604020202020204" pitchFamily="34" charset="0"/>
              </a:rPr>
              <a:t>Then, </a:t>
            </a:r>
            <a:r>
              <a:rPr lang="en-CA" b="1" dirty="0">
                <a:cs typeface="Arial" panose="020B0604020202020204" pitchFamily="34" charset="0"/>
              </a:rPr>
              <a:t>over a decade </a:t>
            </a:r>
            <a:r>
              <a:rPr lang="en-CA" dirty="0">
                <a:cs typeface="Arial" panose="020B0604020202020204" pitchFamily="34" charset="0"/>
              </a:rPr>
              <a:t>after the 2008-9 recession the government enacted legislation to ensure sub-inflation wage increases for broader provincial public sector workers for three years </a:t>
            </a:r>
            <a:r>
              <a:rPr lang="en-CA" altLang="en-US" dirty="0">
                <a:ea typeface="Calibri" panose="020F0502020204030204" pitchFamily="34" charset="0"/>
              </a:rPr>
              <a:t>–</a:t>
            </a:r>
            <a:r>
              <a:rPr lang="en-CA" dirty="0">
                <a:cs typeface="Arial" panose="020B0604020202020204" pitchFamily="34" charset="0"/>
              </a:rPr>
              <a:t> before COVID even raised its head</a:t>
            </a:r>
          </a:p>
          <a:p>
            <a:r>
              <a:rPr lang="en-CA" dirty="0">
                <a:cs typeface="Arial" panose="020B0604020202020204" pitchFamily="34" charset="0"/>
              </a:rPr>
              <a:t>0.25% decline in 2008 followed by 3.5% decline in 2009, before growth resumed in 2010</a:t>
            </a:r>
          </a:p>
          <a:p>
            <a:r>
              <a:rPr lang="en-CA" dirty="0">
                <a:latin typeface="+mj-lt"/>
                <a:cs typeface="Arial" panose="020B0604020202020204" pitchFamily="34" charset="0"/>
              </a:rPr>
              <a:t>Larger economic decline than this time around?</a:t>
            </a:r>
          </a:p>
          <a:p>
            <a:pPr marL="0" indent="0">
              <a:buNone/>
            </a:pPr>
            <a:endParaRPr lang="en-CA" dirty="0"/>
          </a:p>
        </p:txBody>
      </p:sp>
      <p:sp>
        <p:nvSpPr>
          <p:cNvPr id="4" name="Slide Number Placeholder 3">
            <a:extLst>
              <a:ext uri="{FF2B5EF4-FFF2-40B4-BE49-F238E27FC236}">
                <a16:creationId xmlns:a16="http://schemas.microsoft.com/office/drawing/2014/main" id="{639DBA77-715D-4AD0-BB0B-26A924EDBFE7}"/>
              </a:ext>
            </a:extLst>
          </p:cNvPr>
          <p:cNvSpPr>
            <a:spLocks noGrp="1"/>
          </p:cNvSpPr>
          <p:nvPr>
            <p:ph type="sldNum" sz="quarter" idx="12"/>
          </p:nvPr>
        </p:nvSpPr>
        <p:spPr>
          <a:xfrm>
            <a:off x="10263902" y="5664575"/>
            <a:ext cx="652916" cy="736226"/>
          </a:xfrm>
        </p:spPr>
        <p:txBody>
          <a:bodyPr/>
          <a:lstStyle/>
          <a:p>
            <a:fld id="{6D22F896-40B5-4ADD-8801-0D06FADFA095}" type="slidenum">
              <a:rPr lang="en-US">
                <a:latin typeface="Arial" panose="020B0604020202020204" pitchFamily="34" charset="0"/>
                <a:cs typeface="Arial" panose="020B0604020202020204" pitchFamily="34" charset="0"/>
              </a:rPr>
              <a:t>33</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491757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C995F-1048-4FA2-8BC2-348815F37DE4}"/>
              </a:ext>
            </a:extLst>
          </p:cNvPr>
          <p:cNvSpPr>
            <a:spLocks noGrp="1"/>
          </p:cNvSpPr>
          <p:nvPr>
            <p:ph type="title"/>
          </p:nvPr>
        </p:nvSpPr>
        <p:spPr>
          <a:xfrm>
            <a:off x="1072444" y="609600"/>
            <a:ext cx="10013245" cy="1456267"/>
          </a:xfrm>
        </p:spPr>
        <p:txBody>
          <a:bodyPr>
            <a:noAutofit/>
          </a:bodyPr>
          <a:lstStyle/>
          <a:p>
            <a:r>
              <a:rPr lang="en-CA" sz="3600" dirty="0">
                <a:cs typeface="Arial" panose="020B0604020202020204" pitchFamily="34" charset="0"/>
              </a:rPr>
              <a:t>Austerity and attacks on public sector collective bargaining followed previous recessions</a:t>
            </a:r>
          </a:p>
        </p:txBody>
      </p:sp>
      <p:sp>
        <p:nvSpPr>
          <p:cNvPr id="3" name="Content Placeholder 2">
            <a:extLst>
              <a:ext uri="{FF2B5EF4-FFF2-40B4-BE49-F238E27FC236}">
                <a16:creationId xmlns:a16="http://schemas.microsoft.com/office/drawing/2014/main" id="{D20119D7-E1D7-488D-938D-D400E6329A37}"/>
              </a:ext>
            </a:extLst>
          </p:cNvPr>
          <p:cNvSpPr>
            <a:spLocks noGrp="1"/>
          </p:cNvSpPr>
          <p:nvPr>
            <p:ph idx="1"/>
          </p:nvPr>
        </p:nvSpPr>
        <p:spPr/>
        <p:txBody>
          <a:bodyPr/>
          <a:lstStyle/>
          <a:p>
            <a:r>
              <a:rPr lang="en-CA" dirty="0">
                <a:cs typeface="Arial" panose="020B0604020202020204" pitchFamily="34" charset="0"/>
              </a:rPr>
              <a:t>1980-81 recession – Public sector collective bargaining over-ridden in most parts of the country following recession.</a:t>
            </a:r>
          </a:p>
          <a:p>
            <a:r>
              <a:rPr lang="en-CA" dirty="0">
                <a:cs typeface="Arial" panose="020B0604020202020204" pitchFamily="34" charset="0"/>
              </a:rPr>
              <a:t>1991-1992 recession – Public sector collective bargaining over-ridden in all provinces following recession Rae Days in Ontario.</a:t>
            </a:r>
          </a:p>
          <a:p>
            <a:r>
              <a:rPr lang="en-CA" dirty="0">
                <a:cs typeface="Arial" panose="020B0604020202020204" pitchFamily="34" charset="0"/>
              </a:rPr>
              <a:t>Followed by harsh austerity of Mike Harris – especially focused on hospitals up until 1998.</a:t>
            </a:r>
          </a:p>
        </p:txBody>
      </p:sp>
      <p:sp>
        <p:nvSpPr>
          <p:cNvPr id="4" name="Slide Number Placeholder 3">
            <a:extLst>
              <a:ext uri="{FF2B5EF4-FFF2-40B4-BE49-F238E27FC236}">
                <a16:creationId xmlns:a16="http://schemas.microsoft.com/office/drawing/2014/main" id="{93D7920C-9FE3-4E35-BA92-71419E1395E2}"/>
              </a:ext>
            </a:extLst>
          </p:cNvPr>
          <p:cNvSpPr>
            <a:spLocks noGrp="1"/>
          </p:cNvSpPr>
          <p:nvPr>
            <p:ph type="sldNum" sz="quarter" idx="12"/>
          </p:nvPr>
        </p:nvSpPr>
        <p:spPr/>
        <p:txBody>
          <a:bodyPr/>
          <a:lstStyle/>
          <a:p>
            <a:fld id="{6D22F896-40B5-4ADD-8801-0D06FADFA095}" type="slidenum">
              <a:rPr lang="en-US" smtClean="0">
                <a:latin typeface="Arial" panose="020B0604020202020204" pitchFamily="34" charset="0"/>
                <a:cs typeface="Arial" panose="020B0604020202020204" pitchFamily="34" charset="0"/>
              </a:rPr>
              <a:t>34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05611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FCD6E-91FB-4080-AFDF-49D3147C805D}"/>
              </a:ext>
            </a:extLst>
          </p:cNvPr>
          <p:cNvSpPr>
            <a:spLocks noGrp="1"/>
          </p:cNvSpPr>
          <p:nvPr>
            <p:ph type="title"/>
          </p:nvPr>
        </p:nvSpPr>
        <p:spPr/>
        <p:txBody>
          <a:bodyPr>
            <a:normAutofit/>
          </a:bodyPr>
          <a:lstStyle/>
          <a:p>
            <a:r>
              <a:rPr lang="en-CA" dirty="0">
                <a:cs typeface="Arial" panose="020B0604020202020204" pitchFamily="34" charset="0"/>
              </a:rPr>
              <a:t>Worse after COVID-19 recession?</a:t>
            </a:r>
          </a:p>
        </p:txBody>
      </p:sp>
      <p:sp>
        <p:nvSpPr>
          <p:cNvPr id="3" name="Content Placeholder 2">
            <a:extLst>
              <a:ext uri="{FF2B5EF4-FFF2-40B4-BE49-F238E27FC236}">
                <a16:creationId xmlns:a16="http://schemas.microsoft.com/office/drawing/2014/main" id="{5411BC4C-A42F-4E06-9328-1D60F98D4E8C}"/>
              </a:ext>
            </a:extLst>
          </p:cNvPr>
          <p:cNvSpPr>
            <a:spLocks noGrp="1"/>
          </p:cNvSpPr>
          <p:nvPr>
            <p:ph idx="1"/>
          </p:nvPr>
        </p:nvSpPr>
        <p:spPr/>
        <p:txBody>
          <a:bodyPr>
            <a:normAutofit/>
          </a:bodyPr>
          <a:lstStyle/>
          <a:p>
            <a:r>
              <a:rPr lang="en-CA" dirty="0">
                <a:cs typeface="Arial" panose="020B0604020202020204" pitchFamily="34" charset="0"/>
              </a:rPr>
              <a:t>Economic decline this time around may be over quicker, but may well be bigger than the Great Recession</a:t>
            </a:r>
          </a:p>
          <a:p>
            <a:r>
              <a:rPr lang="en-CA" dirty="0">
                <a:cs typeface="Arial" panose="020B0604020202020204" pitchFamily="34" charset="0"/>
              </a:rPr>
              <a:t>Deficits forecast to be much bigger. Debt larger.</a:t>
            </a:r>
          </a:p>
          <a:p>
            <a:r>
              <a:rPr lang="en-CA" dirty="0">
                <a:cs typeface="Arial" panose="020B0604020202020204" pitchFamily="34" charset="0"/>
              </a:rPr>
              <a:t>In 2019, ten years after the last recession ended, we were not even over the attacks that arose from it (e.g. 3 year 1% cap imposed by Ford on settlements </a:t>
            </a:r>
            <a:r>
              <a:rPr lang="en-CA" b="1" i="1" dirty="0">
                <a:cs typeface="Arial" panose="020B0604020202020204" pitchFamily="34" charset="0"/>
              </a:rPr>
              <a:t>before</a:t>
            </a:r>
            <a:r>
              <a:rPr lang="en-CA" dirty="0">
                <a:cs typeface="Arial" panose="020B0604020202020204" pitchFamily="34" charset="0"/>
              </a:rPr>
              <a:t> COVID hit).</a:t>
            </a:r>
          </a:p>
          <a:p>
            <a:r>
              <a:rPr lang="en-CA" dirty="0">
                <a:cs typeface="Arial" panose="020B0604020202020204" pitchFamily="34" charset="0"/>
              </a:rPr>
              <a:t>Longer than a decade for a public sector recovery after COVID?</a:t>
            </a:r>
          </a:p>
          <a:p>
            <a:r>
              <a:rPr lang="en-CA" dirty="0">
                <a:cs typeface="Arial" panose="020B0604020202020204" pitchFamily="34" charset="0"/>
              </a:rPr>
              <a:t>Compounding the problem: Long-term decline in rate of economic growth since 1950s.</a:t>
            </a:r>
          </a:p>
          <a:p>
            <a:endParaRPr lang="en-CA" dirty="0"/>
          </a:p>
        </p:txBody>
      </p:sp>
      <p:sp>
        <p:nvSpPr>
          <p:cNvPr id="4" name="Slide Number Placeholder 3">
            <a:extLst>
              <a:ext uri="{FF2B5EF4-FFF2-40B4-BE49-F238E27FC236}">
                <a16:creationId xmlns:a16="http://schemas.microsoft.com/office/drawing/2014/main" id="{CF7B09F3-F939-420C-97D2-9A3C7E652FB2}"/>
              </a:ext>
            </a:extLst>
          </p:cNvPr>
          <p:cNvSpPr>
            <a:spLocks noGrp="1"/>
          </p:cNvSpPr>
          <p:nvPr>
            <p:ph type="sldNum" sz="quarter" idx="12"/>
          </p:nvPr>
        </p:nvSpPr>
        <p:spPr/>
        <p:txBody>
          <a:bodyPr/>
          <a:lstStyle/>
          <a:p>
            <a:fld id="{6D22F896-40B5-4ADD-8801-0D06FADFA095}" type="slidenum">
              <a:rPr lang="en-US" smtClean="0">
                <a:latin typeface="Arial" panose="020B0604020202020204" pitchFamily="34" charset="0"/>
                <a:cs typeface="Arial" panose="020B0604020202020204" pitchFamily="34" charset="0"/>
              </a:rPr>
              <a:t>35</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673673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0DCCF-5253-4853-8DD4-E025522BE986}"/>
              </a:ext>
            </a:extLst>
          </p:cNvPr>
          <p:cNvSpPr>
            <a:spLocks noGrp="1"/>
          </p:cNvSpPr>
          <p:nvPr>
            <p:ph type="title"/>
          </p:nvPr>
        </p:nvSpPr>
        <p:spPr>
          <a:xfrm>
            <a:off x="778933" y="753228"/>
            <a:ext cx="3909929" cy="1583643"/>
          </a:xfrm>
        </p:spPr>
        <p:txBody>
          <a:bodyPr>
            <a:normAutofit/>
          </a:bodyPr>
          <a:lstStyle/>
          <a:p>
            <a:r>
              <a:rPr lang="en-CA" sz="2800" dirty="0">
                <a:cs typeface="Arial" panose="020B0604020202020204" pitchFamily="34" charset="0"/>
              </a:rPr>
              <a:t>Long-Term Decline in Growth</a:t>
            </a:r>
          </a:p>
        </p:txBody>
      </p:sp>
      <p:sp>
        <p:nvSpPr>
          <p:cNvPr id="9" name="Content Placeholder 8">
            <a:extLst>
              <a:ext uri="{FF2B5EF4-FFF2-40B4-BE49-F238E27FC236}">
                <a16:creationId xmlns:a16="http://schemas.microsoft.com/office/drawing/2014/main" id="{14D662EF-2E25-455D-B274-B8B7F4DB063B}"/>
              </a:ext>
            </a:extLst>
          </p:cNvPr>
          <p:cNvSpPr>
            <a:spLocks noGrp="1"/>
          </p:cNvSpPr>
          <p:nvPr>
            <p:ph idx="1"/>
          </p:nvPr>
        </p:nvSpPr>
        <p:spPr>
          <a:xfrm>
            <a:off x="985122" y="2505455"/>
            <a:ext cx="3498274" cy="3599316"/>
          </a:xfrm>
        </p:spPr>
        <p:txBody>
          <a:bodyPr>
            <a:normAutofit/>
          </a:bodyPr>
          <a:lstStyle/>
          <a:p>
            <a:r>
              <a:rPr lang="en-US" sz="2000" dirty="0">
                <a:cs typeface="Arial" panose="020B0604020202020204" pitchFamily="34" charset="0"/>
              </a:rPr>
              <a:t>Strongest developed capitalist economy (USA) has seen decline in annual average economic growth since the 1950s.</a:t>
            </a:r>
          </a:p>
          <a:p>
            <a:r>
              <a:rPr lang="en-US" sz="2000" dirty="0">
                <a:cs typeface="Arial" panose="020B0604020202020204" pitchFamily="34" charset="0"/>
              </a:rPr>
              <a:t>From over 5% to 2.1%.</a:t>
            </a:r>
          </a:p>
          <a:p>
            <a:r>
              <a:rPr lang="en-US" sz="2000" dirty="0">
                <a:cs typeface="Arial" panose="020B0604020202020204" pitchFamily="34" charset="0"/>
              </a:rPr>
              <a:t>This chart shows a moving 20-year average to (mostly) eliminate cyclical swings in a given year.</a:t>
            </a:r>
          </a:p>
        </p:txBody>
      </p:sp>
      <p:sp>
        <p:nvSpPr>
          <p:cNvPr id="4" name="Slide Number Placeholder 3">
            <a:extLst>
              <a:ext uri="{FF2B5EF4-FFF2-40B4-BE49-F238E27FC236}">
                <a16:creationId xmlns:a16="http://schemas.microsoft.com/office/drawing/2014/main" id="{00D92135-6B88-45EB-A336-9E0C0F3DED55}"/>
              </a:ext>
            </a:extLst>
          </p:cNvPr>
          <p:cNvSpPr>
            <a:spLocks noGrp="1"/>
          </p:cNvSpPr>
          <p:nvPr>
            <p:ph type="sldNum" sz="quarter" idx="12"/>
          </p:nvPr>
        </p:nvSpPr>
        <p:spPr>
          <a:xfrm>
            <a:off x="11248222" y="6310314"/>
            <a:ext cx="566550" cy="365122"/>
          </a:xfrm>
        </p:spPr>
        <p:txBody>
          <a:bodyPr>
            <a:noAutofit/>
          </a:bodyPr>
          <a:lstStyle/>
          <a:p>
            <a:pPr>
              <a:spcAft>
                <a:spcPts val="600"/>
              </a:spcAft>
            </a:pPr>
            <a:fld id="{6D22F896-40B5-4ADD-8801-0D06FADFA095}" type="slidenum">
              <a:rPr lang="en-US">
                <a:latin typeface="Arial" panose="020B0604020202020204" pitchFamily="34" charset="0"/>
                <a:cs typeface="Arial" panose="020B0604020202020204" pitchFamily="34" charset="0"/>
              </a:rPr>
              <a:pPr>
                <a:spcAft>
                  <a:spcPts val="600"/>
                </a:spcAft>
              </a:pPr>
              <a:t>36</a:t>
            </a:fld>
            <a:endParaRPr lang="en-US" dirty="0">
              <a:latin typeface="Arial" panose="020B0604020202020204" pitchFamily="34" charset="0"/>
              <a:cs typeface="Arial" panose="020B0604020202020204" pitchFamily="34" charset="0"/>
            </a:endParaRPr>
          </a:p>
        </p:txBody>
      </p:sp>
      <p:pic>
        <p:nvPicPr>
          <p:cNvPr id="5" name="Content Placeholder 4">
            <a:extLst>
              <a:ext uri="{FF2B5EF4-FFF2-40B4-BE49-F238E27FC236}">
                <a16:creationId xmlns:a16="http://schemas.microsoft.com/office/drawing/2014/main" id="{8D7DF303-364F-403E-91B8-42BD18B51A4C}"/>
              </a:ext>
            </a:extLst>
          </p:cNvPr>
          <p:cNvPicPr>
            <a:picLocks noChangeAspect="1"/>
          </p:cNvPicPr>
          <p:nvPr/>
        </p:nvPicPr>
        <p:blipFill>
          <a:blip r:embed="rId2"/>
          <a:stretch>
            <a:fillRect/>
          </a:stretch>
        </p:blipFill>
        <p:spPr>
          <a:xfrm>
            <a:off x="4688862" y="795714"/>
            <a:ext cx="6842635" cy="5266572"/>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4678521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903C5-7B78-457C-B3C6-5B0B211C1AF3}"/>
              </a:ext>
            </a:extLst>
          </p:cNvPr>
          <p:cNvSpPr>
            <a:spLocks noGrp="1"/>
          </p:cNvSpPr>
          <p:nvPr>
            <p:ph type="title"/>
          </p:nvPr>
        </p:nvSpPr>
        <p:spPr>
          <a:xfrm>
            <a:off x="6672321" y="1135412"/>
            <a:ext cx="4817382" cy="1035579"/>
          </a:xfrm>
        </p:spPr>
        <p:txBody>
          <a:bodyPr vert="horz" lIns="91440" tIns="45720" rIns="91440" bIns="45720" rtlCol="0">
            <a:normAutofit/>
          </a:bodyPr>
          <a:lstStyle/>
          <a:p>
            <a:r>
              <a:rPr lang="en-US" sz="3600" dirty="0">
                <a:cs typeface="Arial" panose="020B0604020202020204" pitchFamily="34" charset="0"/>
              </a:rPr>
              <a:t>TD Economic Forecast</a:t>
            </a:r>
          </a:p>
        </p:txBody>
      </p:sp>
      <p:sp>
        <p:nvSpPr>
          <p:cNvPr id="13" name="Content Placeholder 12">
            <a:extLst>
              <a:ext uri="{FF2B5EF4-FFF2-40B4-BE49-F238E27FC236}">
                <a16:creationId xmlns:a16="http://schemas.microsoft.com/office/drawing/2014/main" id="{0BD64CEB-C46A-43B2-AA8B-DE11D5EF5F61}"/>
              </a:ext>
            </a:extLst>
          </p:cNvPr>
          <p:cNvSpPr>
            <a:spLocks noGrp="1"/>
          </p:cNvSpPr>
          <p:nvPr>
            <p:ph idx="1"/>
          </p:nvPr>
        </p:nvSpPr>
        <p:spPr>
          <a:xfrm>
            <a:off x="7010400" y="2796822"/>
            <a:ext cx="4337403" cy="3172178"/>
          </a:xfrm>
        </p:spPr>
        <p:txBody>
          <a:bodyPr vert="horz" lIns="91440" tIns="45720" rIns="91440" bIns="45720" rtlCol="0">
            <a:normAutofit fontScale="92500"/>
          </a:bodyPr>
          <a:lstStyle/>
          <a:p>
            <a:pPr marL="0" indent="0">
              <a:buNone/>
            </a:pPr>
            <a:r>
              <a:rPr lang="en-US" dirty="0">
                <a:cs typeface="Arial" panose="020B0604020202020204" pitchFamily="34" charset="0"/>
              </a:rPr>
              <a:t>Previous forecast: -6.2% in 2020.  Newer (mid-September) forecast: negative 5.7%.</a:t>
            </a:r>
          </a:p>
          <a:p>
            <a:pPr marL="0" indent="0">
              <a:buNone/>
            </a:pPr>
            <a:r>
              <a:rPr lang="en-US" dirty="0">
                <a:cs typeface="Arial" panose="020B0604020202020204" pitchFamily="34" charset="0"/>
              </a:rPr>
              <a:t>But growth over 2020 and 2021 is now forecast to be worse. Was Negative 1.4% growth, now negative 1.65%.</a:t>
            </a:r>
          </a:p>
          <a:p>
            <a:pPr marL="0" indent="0">
              <a:buNone/>
            </a:pPr>
            <a:r>
              <a:rPr lang="en-US" dirty="0">
                <a:cs typeface="Arial" panose="020B0604020202020204" pitchFamily="34" charset="0"/>
              </a:rPr>
              <a:t>Smaller drop – but smaller recovery.</a:t>
            </a:r>
          </a:p>
          <a:p>
            <a:pPr marL="0" indent="0">
              <a:buNone/>
            </a:pPr>
            <a:r>
              <a:rPr lang="en-US" dirty="0">
                <a:cs typeface="Arial" panose="020B0604020202020204" pitchFamily="34" charset="0"/>
              </a:rPr>
              <a:t>Warn that second wave could “slow momentum”.</a:t>
            </a:r>
          </a:p>
        </p:txBody>
      </p:sp>
      <p:sp>
        <p:nvSpPr>
          <p:cNvPr id="3" name="Slide Number Placeholder 2">
            <a:extLst>
              <a:ext uri="{FF2B5EF4-FFF2-40B4-BE49-F238E27FC236}">
                <a16:creationId xmlns:a16="http://schemas.microsoft.com/office/drawing/2014/main" id="{34639F75-7B28-49E7-9023-FB9D5D8B38C3}"/>
              </a:ext>
            </a:extLst>
          </p:cNvPr>
          <p:cNvSpPr>
            <a:spLocks noGrp="1"/>
          </p:cNvSpPr>
          <p:nvPr>
            <p:ph type="sldNum" sz="quarter" idx="12"/>
          </p:nvPr>
        </p:nvSpPr>
        <p:spPr/>
        <p:txBody>
          <a:bodyPr/>
          <a:lstStyle/>
          <a:p>
            <a:fld id="{6D22F896-40B5-4ADD-8801-0D06FADFA095}" type="slidenum">
              <a:rPr lang="en-US" smtClean="0">
                <a:latin typeface="Arial" panose="020B0604020202020204" pitchFamily="34" charset="0"/>
                <a:cs typeface="Arial" panose="020B0604020202020204" pitchFamily="34" charset="0"/>
              </a:rPr>
              <a:t>37</a:t>
            </a:fld>
            <a:endParaRPr lang="en-US" dirty="0">
              <a:latin typeface="Arial" panose="020B0604020202020204" pitchFamily="34" charset="0"/>
              <a:cs typeface="Arial" panose="020B0604020202020204" pitchFamily="34" charset="0"/>
            </a:endParaRPr>
          </a:p>
        </p:txBody>
      </p:sp>
      <p:pic>
        <p:nvPicPr>
          <p:cNvPr id="9" name="Content Placeholder 8" descr="A screenshot of a cell phone&#10;&#10;Description automatically generated">
            <a:extLst>
              <a:ext uri="{FF2B5EF4-FFF2-40B4-BE49-F238E27FC236}">
                <a16:creationId xmlns:a16="http://schemas.microsoft.com/office/drawing/2014/main" id="{1BDC7AE9-6FBD-4B8A-8680-6FC8D0C073CA}"/>
              </a:ext>
            </a:extLst>
          </p:cNvPr>
          <p:cNvPicPr>
            <a:picLocks noChangeAspect="1"/>
          </p:cNvPicPr>
          <p:nvPr/>
        </p:nvPicPr>
        <p:blipFill>
          <a:blip r:embed="rId3"/>
          <a:stretch>
            <a:fillRect/>
          </a:stretch>
        </p:blipFill>
        <p:spPr>
          <a:xfrm>
            <a:off x="809018" y="1539871"/>
            <a:ext cx="1908020" cy="3778258"/>
          </a:xfrm>
          <a:prstGeom prst="roundRect">
            <a:avLst>
              <a:gd name="adj" fmla="val 6267"/>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pic>
        <p:nvPicPr>
          <p:cNvPr id="5" name="Picture 4">
            <a:extLst>
              <a:ext uri="{FF2B5EF4-FFF2-40B4-BE49-F238E27FC236}">
                <a16:creationId xmlns:a16="http://schemas.microsoft.com/office/drawing/2014/main" id="{456B62C5-FC95-4127-98CF-3248B208C23F}"/>
              </a:ext>
            </a:extLst>
          </p:cNvPr>
          <p:cNvPicPr>
            <a:picLocks noChangeAspect="1"/>
          </p:cNvPicPr>
          <p:nvPr/>
        </p:nvPicPr>
        <p:blipFill>
          <a:blip r:embed="rId4"/>
          <a:stretch>
            <a:fillRect/>
          </a:stretch>
        </p:blipFill>
        <p:spPr>
          <a:xfrm>
            <a:off x="2813745" y="2954867"/>
            <a:ext cx="4099948" cy="2477052"/>
          </a:xfrm>
          <a:prstGeom prst="roundRect">
            <a:avLst>
              <a:gd name="adj" fmla="val 6267"/>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1208528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29407-5B47-4058-900E-700CC7C40003}"/>
              </a:ext>
            </a:extLst>
          </p:cNvPr>
          <p:cNvSpPr>
            <a:spLocks noGrp="1"/>
          </p:cNvSpPr>
          <p:nvPr>
            <p:ph type="title"/>
          </p:nvPr>
        </p:nvSpPr>
        <p:spPr>
          <a:xfrm>
            <a:off x="685801" y="609600"/>
            <a:ext cx="10456332" cy="1456267"/>
          </a:xfrm>
        </p:spPr>
        <p:txBody>
          <a:bodyPr>
            <a:noAutofit/>
          </a:bodyPr>
          <a:lstStyle/>
          <a:p>
            <a:r>
              <a:rPr lang="en-CA" sz="3200" dirty="0">
                <a:cs typeface="Arial" panose="020B0604020202020204" pitchFamily="34" charset="0"/>
              </a:rPr>
              <a:t>CIBC: Negative 1.7% growth over 2020 and 2021</a:t>
            </a:r>
            <a:br>
              <a:rPr lang="en-CA" sz="3200" dirty="0">
                <a:cs typeface="Arial" panose="020B0604020202020204" pitchFamily="34" charset="0"/>
              </a:rPr>
            </a:br>
            <a:r>
              <a:rPr lang="en-CA" sz="3200" dirty="0">
                <a:cs typeface="Arial" panose="020B0604020202020204" pitchFamily="34" charset="0"/>
              </a:rPr>
              <a:t>Slightly better than previous forecast of -2%</a:t>
            </a:r>
          </a:p>
        </p:txBody>
      </p:sp>
      <p:pic>
        <p:nvPicPr>
          <p:cNvPr id="6" name="Content Placeholder 5">
            <a:extLst>
              <a:ext uri="{FF2B5EF4-FFF2-40B4-BE49-F238E27FC236}">
                <a16:creationId xmlns:a16="http://schemas.microsoft.com/office/drawing/2014/main" id="{7678A0EA-7C04-45A6-865A-CCFF9DB31B70}"/>
              </a:ext>
            </a:extLst>
          </p:cNvPr>
          <p:cNvPicPr>
            <a:picLocks noGrp="1" noChangeAspect="1"/>
          </p:cNvPicPr>
          <p:nvPr>
            <p:ph idx="1"/>
          </p:nvPr>
        </p:nvPicPr>
        <p:blipFill>
          <a:blip r:embed="rId2"/>
          <a:stretch>
            <a:fillRect/>
          </a:stretch>
        </p:blipFill>
        <p:spPr>
          <a:xfrm>
            <a:off x="1583412" y="2223372"/>
            <a:ext cx="7746118" cy="3464508"/>
          </a:xfrm>
        </p:spPr>
      </p:pic>
      <p:sp>
        <p:nvSpPr>
          <p:cNvPr id="4" name="Slide Number Placeholder 3">
            <a:extLst>
              <a:ext uri="{FF2B5EF4-FFF2-40B4-BE49-F238E27FC236}">
                <a16:creationId xmlns:a16="http://schemas.microsoft.com/office/drawing/2014/main" id="{4CAA36A4-D7DB-4D96-89C3-0A3CAADF357F}"/>
              </a:ext>
            </a:extLst>
          </p:cNvPr>
          <p:cNvSpPr>
            <a:spLocks noGrp="1"/>
          </p:cNvSpPr>
          <p:nvPr>
            <p:ph type="sldNum" sz="quarter" idx="12"/>
          </p:nvPr>
        </p:nvSpPr>
        <p:spPr/>
        <p:txBody>
          <a:bodyPr/>
          <a:lstStyle/>
          <a:p>
            <a:fld id="{6D22F896-40B5-4ADD-8801-0D06FADFA095}" type="slidenum">
              <a:rPr lang="en-US" smtClean="0">
                <a:latin typeface="Arial" panose="020B0604020202020204" pitchFamily="34" charset="0"/>
                <a:cs typeface="Arial" panose="020B0604020202020204" pitchFamily="34" charset="0"/>
              </a:rPr>
              <a:t>38</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093819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6A537-BF91-45A7-888C-4D5EE56BE2DD}"/>
              </a:ext>
            </a:extLst>
          </p:cNvPr>
          <p:cNvSpPr>
            <a:spLocks noGrp="1"/>
          </p:cNvSpPr>
          <p:nvPr>
            <p:ph type="title"/>
          </p:nvPr>
        </p:nvSpPr>
        <p:spPr>
          <a:xfrm>
            <a:off x="6400800" y="609600"/>
            <a:ext cx="4323644" cy="1641987"/>
          </a:xfrm>
        </p:spPr>
        <p:txBody>
          <a:bodyPr>
            <a:normAutofit/>
          </a:bodyPr>
          <a:lstStyle/>
          <a:p>
            <a:r>
              <a:rPr lang="en-CA" sz="3000" dirty="0">
                <a:cs typeface="Arial" panose="020B0604020202020204" pitchFamily="34" charset="0"/>
              </a:rPr>
              <a:t>BMO Ontario Forecast (Mid-august)</a:t>
            </a:r>
          </a:p>
        </p:txBody>
      </p:sp>
      <p:sp>
        <p:nvSpPr>
          <p:cNvPr id="10" name="Content Placeholder 9">
            <a:extLst>
              <a:ext uri="{FF2B5EF4-FFF2-40B4-BE49-F238E27FC236}">
                <a16:creationId xmlns:a16="http://schemas.microsoft.com/office/drawing/2014/main" id="{6F185AB5-926E-4164-85C7-B0A136A2970A}"/>
              </a:ext>
            </a:extLst>
          </p:cNvPr>
          <p:cNvSpPr>
            <a:spLocks noGrp="1"/>
          </p:cNvSpPr>
          <p:nvPr>
            <p:ph idx="1"/>
          </p:nvPr>
        </p:nvSpPr>
        <p:spPr>
          <a:xfrm>
            <a:off x="6178362" y="2475863"/>
            <a:ext cx="5347594" cy="3637935"/>
          </a:xfrm>
        </p:spPr>
        <p:txBody>
          <a:bodyPr>
            <a:normAutofit/>
          </a:bodyPr>
          <a:lstStyle/>
          <a:p>
            <a:r>
              <a:rPr lang="en-US" dirty="0">
                <a:cs typeface="Arial" panose="020B0604020202020204" pitchFamily="34" charset="0"/>
              </a:rPr>
              <a:t>2020 and 2021 growth = negative 0.36%, same as Canada as a whole.</a:t>
            </a:r>
          </a:p>
          <a:p>
            <a:r>
              <a:rPr lang="en-US" dirty="0">
                <a:cs typeface="Arial" panose="020B0604020202020204" pitchFamily="34" charset="0"/>
              </a:rPr>
              <a:t>Inflation forecast at 0.8% in 2020 and 1.5% in 2021.</a:t>
            </a:r>
          </a:p>
          <a:p>
            <a:r>
              <a:rPr lang="en-US" dirty="0">
                <a:cs typeface="Arial" panose="020B0604020202020204" pitchFamily="34" charset="0"/>
              </a:rPr>
              <a:t>Deficit forecast at $38.5 Billion, 4.6% of GDP, up from 1%.</a:t>
            </a:r>
          </a:p>
          <a:p>
            <a:r>
              <a:rPr lang="en-US" dirty="0">
                <a:cs typeface="Arial" panose="020B0604020202020204" pitchFamily="34" charset="0"/>
              </a:rPr>
              <a:t>Like other forecasts, made before advent of second wave.</a:t>
            </a:r>
          </a:p>
        </p:txBody>
      </p:sp>
      <p:sp>
        <p:nvSpPr>
          <p:cNvPr id="4" name="Slide Number Placeholder 3">
            <a:extLst>
              <a:ext uri="{FF2B5EF4-FFF2-40B4-BE49-F238E27FC236}">
                <a16:creationId xmlns:a16="http://schemas.microsoft.com/office/drawing/2014/main" id="{5C56C8EB-C26D-4F53-9CE3-83C92411499C}"/>
              </a:ext>
            </a:extLst>
          </p:cNvPr>
          <p:cNvSpPr>
            <a:spLocks noGrp="1"/>
          </p:cNvSpPr>
          <p:nvPr>
            <p:ph type="sldNum" sz="quarter" idx="12"/>
          </p:nvPr>
        </p:nvSpPr>
        <p:spPr/>
        <p:txBody>
          <a:bodyPr>
            <a:normAutofit/>
          </a:bodyPr>
          <a:lstStyle/>
          <a:p>
            <a:pPr>
              <a:spcAft>
                <a:spcPts val="600"/>
              </a:spcAft>
            </a:pPr>
            <a:fld id="{6D22F896-40B5-4ADD-8801-0D06FADFA095}" type="slidenum">
              <a:rPr lang="en-US" smtClean="0">
                <a:latin typeface="Arial" panose="020B0604020202020204" pitchFamily="34" charset="0"/>
                <a:cs typeface="Arial" panose="020B0604020202020204" pitchFamily="34" charset="0"/>
              </a:rPr>
              <a:pPr>
                <a:spcAft>
                  <a:spcPts val="600"/>
                </a:spcAft>
              </a:pPr>
              <a:t>39</a:t>
            </a:fld>
            <a:endParaRPr lang="en-US" dirty="0">
              <a:latin typeface="Arial" panose="020B0604020202020204" pitchFamily="34" charset="0"/>
              <a:cs typeface="Arial" panose="020B0604020202020204" pitchFamily="34" charset="0"/>
            </a:endParaRPr>
          </a:p>
        </p:txBody>
      </p:sp>
      <p:pic>
        <p:nvPicPr>
          <p:cNvPr id="6" name="Content Placeholder 5">
            <a:extLst>
              <a:ext uri="{FF2B5EF4-FFF2-40B4-BE49-F238E27FC236}">
                <a16:creationId xmlns:a16="http://schemas.microsoft.com/office/drawing/2014/main" id="{358E8BCB-DE9C-48B9-89CD-27C7B0F1A5F6}"/>
              </a:ext>
            </a:extLst>
          </p:cNvPr>
          <p:cNvPicPr>
            <a:picLocks noChangeAspect="1"/>
          </p:cNvPicPr>
          <p:nvPr/>
        </p:nvPicPr>
        <p:blipFill rotWithShape="1">
          <a:blip r:embed="rId3"/>
          <a:srcRect r="683"/>
          <a:stretch/>
        </p:blipFill>
        <p:spPr>
          <a:xfrm>
            <a:off x="20" y="975"/>
            <a:ext cx="6095980" cy="6858000"/>
          </a:xfrm>
          <a:prstGeom prst="rect">
            <a:avLst/>
          </a:prstGeom>
        </p:spPr>
      </p:pic>
    </p:spTree>
    <p:extLst>
      <p:ext uri="{BB962C8B-B14F-4D97-AF65-F5344CB8AC3E}">
        <p14:creationId xmlns:p14="http://schemas.microsoft.com/office/powerpoint/2010/main" val="33220520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10445-B5FB-488E-9CE0-BE605C115A7D}"/>
              </a:ext>
            </a:extLst>
          </p:cNvPr>
          <p:cNvSpPr>
            <a:spLocks noGrp="1"/>
          </p:cNvSpPr>
          <p:nvPr>
            <p:ph type="title"/>
          </p:nvPr>
        </p:nvSpPr>
        <p:spPr>
          <a:xfrm>
            <a:off x="7865806" y="643463"/>
            <a:ext cx="3706762" cy="1608124"/>
          </a:xfrm>
        </p:spPr>
        <p:txBody>
          <a:bodyPr>
            <a:normAutofit/>
          </a:bodyPr>
          <a:lstStyle/>
          <a:p>
            <a:pPr>
              <a:lnSpc>
                <a:spcPct val="90000"/>
              </a:lnSpc>
            </a:pPr>
            <a:r>
              <a:rPr lang="en-CA" sz="3000" dirty="0">
                <a:cs typeface="Arial" panose="020B0604020202020204" pitchFamily="34" charset="0"/>
              </a:rPr>
              <a:t>RBC Ontario forecast – September 10</a:t>
            </a:r>
          </a:p>
        </p:txBody>
      </p:sp>
      <p:sp>
        <p:nvSpPr>
          <p:cNvPr id="10" name="Content Placeholder 9">
            <a:extLst>
              <a:ext uri="{FF2B5EF4-FFF2-40B4-BE49-F238E27FC236}">
                <a16:creationId xmlns:a16="http://schemas.microsoft.com/office/drawing/2014/main" id="{6CEA184D-5340-4848-80AC-1D8B4AA31EA6}"/>
              </a:ext>
            </a:extLst>
          </p:cNvPr>
          <p:cNvSpPr>
            <a:spLocks noGrp="1"/>
          </p:cNvSpPr>
          <p:nvPr>
            <p:ph idx="1"/>
          </p:nvPr>
        </p:nvSpPr>
        <p:spPr>
          <a:xfrm>
            <a:off x="7446896" y="2481959"/>
            <a:ext cx="3932304" cy="3614041"/>
          </a:xfrm>
        </p:spPr>
        <p:txBody>
          <a:bodyPr>
            <a:normAutofit/>
          </a:bodyPr>
          <a:lstStyle/>
          <a:p>
            <a:r>
              <a:rPr lang="en-US" dirty="0">
                <a:cs typeface="Arial" panose="020B0604020202020204" pitchFamily="34" charset="0"/>
              </a:rPr>
              <a:t>2020 and 2021 GDP: negative 0.9%.</a:t>
            </a:r>
          </a:p>
          <a:p>
            <a:r>
              <a:rPr lang="en-US" dirty="0">
                <a:cs typeface="Arial" panose="020B0604020202020204" pitchFamily="34" charset="0"/>
              </a:rPr>
              <a:t>Inflation – 0.5% in 2020 and 1.1% in 2021.</a:t>
            </a:r>
          </a:p>
          <a:p>
            <a:r>
              <a:rPr lang="en-US" dirty="0">
                <a:cs typeface="Arial" panose="020B0604020202020204" pitchFamily="34" charset="0"/>
              </a:rPr>
              <a:t>Nominal GDP up 2.6% over 2020 and 2021. About </a:t>
            </a:r>
            <a:br>
              <a:rPr lang="en-US" dirty="0">
                <a:cs typeface="Arial" panose="020B0604020202020204" pitchFamily="34" charset="0"/>
              </a:rPr>
            </a:br>
            <a:r>
              <a:rPr lang="en-US" dirty="0">
                <a:cs typeface="Arial" panose="020B0604020202020204" pitchFamily="34" charset="0"/>
              </a:rPr>
              <a:t>6% below normal trendline.</a:t>
            </a:r>
          </a:p>
        </p:txBody>
      </p:sp>
      <p:sp>
        <p:nvSpPr>
          <p:cNvPr id="4" name="Slide Number Placeholder 3">
            <a:extLst>
              <a:ext uri="{FF2B5EF4-FFF2-40B4-BE49-F238E27FC236}">
                <a16:creationId xmlns:a16="http://schemas.microsoft.com/office/drawing/2014/main" id="{120829C1-8D77-463D-BA48-2212EA513422}"/>
              </a:ext>
            </a:extLst>
          </p:cNvPr>
          <p:cNvSpPr>
            <a:spLocks noGrp="1"/>
          </p:cNvSpPr>
          <p:nvPr>
            <p:ph type="sldNum" sz="quarter" idx="12"/>
          </p:nvPr>
        </p:nvSpPr>
        <p:spPr>
          <a:xfrm>
            <a:off x="11021401" y="5888526"/>
            <a:ext cx="551167" cy="377825"/>
          </a:xfrm>
        </p:spPr>
        <p:txBody>
          <a:bodyPr>
            <a:normAutofit/>
          </a:bodyPr>
          <a:lstStyle/>
          <a:p>
            <a:pPr>
              <a:spcAft>
                <a:spcPts val="600"/>
              </a:spcAft>
            </a:pPr>
            <a:fld id="{6D22F896-40B5-4ADD-8801-0D06FADFA095}" type="slidenum">
              <a:rPr lang="en-US" smtClean="0">
                <a:latin typeface="Arial" panose="020B0604020202020204" pitchFamily="34" charset="0"/>
                <a:cs typeface="Arial" panose="020B0604020202020204" pitchFamily="34" charset="0"/>
              </a:rPr>
              <a:pPr>
                <a:spcAft>
                  <a:spcPts val="600"/>
                </a:spcAft>
              </a:pPr>
              <a:t>40</a:t>
            </a:fld>
            <a:endParaRPr lang="en-US" dirty="0">
              <a:latin typeface="Arial" panose="020B0604020202020204" pitchFamily="34" charset="0"/>
              <a:cs typeface="Arial" panose="020B0604020202020204" pitchFamily="34" charset="0"/>
            </a:endParaRPr>
          </a:p>
        </p:txBody>
      </p:sp>
      <p:pic>
        <p:nvPicPr>
          <p:cNvPr id="6" name="Content Placeholder 5">
            <a:extLst>
              <a:ext uri="{FF2B5EF4-FFF2-40B4-BE49-F238E27FC236}">
                <a16:creationId xmlns:a16="http://schemas.microsoft.com/office/drawing/2014/main" id="{94E319E6-60C7-43BF-8215-BB1572619C36}"/>
              </a:ext>
            </a:extLst>
          </p:cNvPr>
          <p:cNvPicPr>
            <a:picLocks noChangeAspect="1"/>
          </p:cNvPicPr>
          <p:nvPr/>
        </p:nvPicPr>
        <p:blipFill>
          <a:blip r:embed="rId3"/>
          <a:stretch>
            <a:fillRect/>
          </a:stretch>
        </p:blipFill>
        <p:spPr>
          <a:xfrm>
            <a:off x="452964" y="2098484"/>
            <a:ext cx="6897878" cy="2879863"/>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089563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9090D-7BE1-425A-8236-6361273D689C}"/>
              </a:ext>
            </a:extLst>
          </p:cNvPr>
          <p:cNvSpPr>
            <a:spLocks noGrp="1"/>
          </p:cNvSpPr>
          <p:nvPr>
            <p:ph type="title"/>
          </p:nvPr>
        </p:nvSpPr>
        <p:spPr/>
        <p:txBody>
          <a:bodyPr>
            <a:normAutofit/>
          </a:bodyPr>
          <a:lstStyle/>
          <a:p>
            <a:r>
              <a:rPr lang="en-CA" dirty="0">
                <a:cs typeface="Arial" panose="020B0604020202020204" pitchFamily="34" charset="0"/>
              </a:rPr>
              <a:t>FAO estimates are a little more pessimistic</a:t>
            </a:r>
          </a:p>
        </p:txBody>
      </p:sp>
      <p:pic>
        <p:nvPicPr>
          <p:cNvPr id="12" name="Content Placeholder 11">
            <a:extLst>
              <a:ext uri="{FF2B5EF4-FFF2-40B4-BE49-F238E27FC236}">
                <a16:creationId xmlns:a16="http://schemas.microsoft.com/office/drawing/2014/main" id="{878EC110-3405-4C4E-B479-7D49931A3B66}"/>
              </a:ext>
            </a:extLst>
          </p:cNvPr>
          <p:cNvPicPr>
            <a:picLocks noGrp="1" noChangeAspect="1"/>
          </p:cNvPicPr>
          <p:nvPr>
            <p:ph idx="1"/>
          </p:nvPr>
        </p:nvPicPr>
        <p:blipFill>
          <a:blip r:embed="rId2"/>
          <a:stretch>
            <a:fillRect/>
          </a:stretch>
        </p:blipFill>
        <p:spPr>
          <a:xfrm>
            <a:off x="1295401" y="2476755"/>
            <a:ext cx="9601196" cy="2539816"/>
          </a:xfrm>
        </p:spPr>
      </p:pic>
      <p:sp>
        <p:nvSpPr>
          <p:cNvPr id="4" name="Slide Number Placeholder 3">
            <a:extLst>
              <a:ext uri="{FF2B5EF4-FFF2-40B4-BE49-F238E27FC236}">
                <a16:creationId xmlns:a16="http://schemas.microsoft.com/office/drawing/2014/main" id="{ED9F3F6C-48BA-4EAF-AEE4-4BAEAC0E2332}"/>
              </a:ext>
            </a:extLst>
          </p:cNvPr>
          <p:cNvSpPr>
            <a:spLocks noGrp="1"/>
          </p:cNvSpPr>
          <p:nvPr>
            <p:ph type="sldNum" sz="quarter" idx="12"/>
          </p:nvPr>
        </p:nvSpPr>
        <p:spPr/>
        <p:txBody>
          <a:bodyPr/>
          <a:lstStyle/>
          <a:p>
            <a:fld id="{6D22F896-40B5-4ADD-8801-0D06FADFA095}" type="slidenum">
              <a:rPr lang="en-US" smtClean="0">
                <a:latin typeface="Arial" panose="020B0604020202020204" pitchFamily="34" charset="0"/>
                <a:cs typeface="Arial" panose="020B0604020202020204" pitchFamily="34" charset="0"/>
              </a:rPr>
              <a:t>41</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73307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22B85-5FD6-4222-8C4A-ACFB3D64D913}"/>
              </a:ext>
            </a:extLst>
          </p:cNvPr>
          <p:cNvSpPr>
            <a:spLocks noGrp="1"/>
          </p:cNvSpPr>
          <p:nvPr>
            <p:ph type="title"/>
          </p:nvPr>
        </p:nvSpPr>
        <p:spPr/>
        <p:txBody>
          <a:bodyPr/>
          <a:lstStyle/>
          <a:p>
            <a:r>
              <a:rPr lang="en-CA" dirty="0"/>
              <a:t>2020 and 2021 “Growth”</a:t>
            </a:r>
          </a:p>
        </p:txBody>
      </p:sp>
      <p:sp>
        <p:nvSpPr>
          <p:cNvPr id="3" name="Content Placeholder 2">
            <a:extLst>
              <a:ext uri="{FF2B5EF4-FFF2-40B4-BE49-F238E27FC236}">
                <a16:creationId xmlns:a16="http://schemas.microsoft.com/office/drawing/2014/main" id="{7C59C888-0345-49A2-9110-75093B338627}"/>
              </a:ext>
            </a:extLst>
          </p:cNvPr>
          <p:cNvSpPr>
            <a:spLocks noGrp="1"/>
          </p:cNvSpPr>
          <p:nvPr>
            <p:ph idx="1"/>
          </p:nvPr>
        </p:nvSpPr>
        <p:spPr/>
        <p:txBody>
          <a:bodyPr/>
          <a:lstStyle/>
          <a:p>
            <a:r>
              <a:rPr lang="en-CA" dirty="0"/>
              <a:t>FAO: Negative 2.05%. </a:t>
            </a:r>
          </a:p>
          <a:p>
            <a:r>
              <a:rPr lang="en-CA" dirty="0"/>
              <a:t>Government: Negative 1.15%.</a:t>
            </a:r>
          </a:p>
          <a:p>
            <a:r>
              <a:rPr lang="en-CA" dirty="0"/>
              <a:t>Banks and private sector forecasters (“Consensus”): Negative 1.4% .</a:t>
            </a:r>
          </a:p>
        </p:txBody>
      </p:sp>
      <p:sp>
        <p:nvSpPr>
          <p:cNvPr id="4" name="Slide Number Placeholder 3">
            <a:extLst>
              <a:ext uri="{FF2B5EF4-FFF2-40B4-BE49-F238E27FC236}">
                <a16:creationId xmlns:a16="http://schemas.microsoft.com/office/drawing/2014/main" id="{A7D9A59B-8BBB-4AF2-B3DA-568077A0F18D}"/>
              </a:ext>
            </a:extLst>
          </p:cNvPr>
          <p:cNvSpPr>
            <a:spLocks noGrp="1"/>
          </p:cNvSpPr>
          <p:nvPr>
            <p:ph type="sldNum" sz="quarter" idx="12"/>
          </p:nvPr>
        </p:nvSpPr>
        <p:spPr/>
        <p:txBody>
          <a:bodyPr/>
          <a:lstStyle/>
          <a:p>
            <a:fld id="{6D22F896-40B5-4ADD-8801-0D06FADFA095}" type="slidenum">
              <a:rPr lang="en-US" smtClean="0"/>
              <a:pPr/>
              <a:t>42</a:t>
            </a:fld>
            <a:endParaRPr lang="en-US" dirty="0"/>
          </a:p>
        </p:txBody>
      </p:sp>
    </p:spTree>
    <p:extLst>
      <p:ext uri="{BB962C8B-B14F-4D97-AF65-F5344CB8AC3E}">
        <p14:creationId xmlns:p14="http://schemas.microsoft.com/office/powerpoint/2010/main" val="30096145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2D4CB-04D1-4F9C-93C9-89AF90BBCEDF}"/>
              </a:ext>
            </a:extLst>
          </p:cNvPr>
          <p:cNvSpPr>
            <a:spLocks noGrp="1"/>
          </p:cNvSpPr>
          <p:nvPr>
            <p:ph type="title"/>
          </p:nvPr>
        </p:nvSpPr>
        <p:spPr>
          <a:xfrm>
            <a:off x="1295402" y="883920"/>
            <a:ext cx="9601196" cy="1402079"/>
          </a:xfrm>
        </p:spPr>
        <p:txBody>
          <a:bodyPr>
            <a:normAutofit fontScale="90000"/>
          </a:bodyPr>
          <a:lstStyle/>
          <a:p>
            <a:r>
              <a:rPr lang="en-CA" dirty="0"/>
              <a:t>2020 and 2021 </a:t>
            </a:r>
            <a:r>
              <a:rPr lang="en-CA" i="1" dirty="0"/>
              <a:t>Nominal</a:t>
            </a:r>
            <a:r>
              <a:rPr lang="en-CA" dirty="0"/>
              <a:t> Growth</a:t>
            </a:r>
            <a:br>
              <a:rPr lang="en-CA" dirty="0"/>
            </a:br>
            <a:r>
              <a:rPr lang="en-CA" dirty="0"/>
              <a:t>FAO = 0.3% growth</a:t>
            </a:r>
            <a:br>
              <a:rPr lang="en-CA" dirty="0"/>
            </a:br>
            <a:r>
              <a:rPr lang="en-CA" dirty="0"/>
              <a:t>Consensus = 1.6% growth</a:t>
            </a:r>
          </a:p>
        </p:txBody>
      </p:sp>
      <p:pic>
        <p:nvPicPr>
          <p:cNvPr id="6" name="Content Placeholder 5">
            <a:extLst>
              <a:ext uri="{FF2B5EF4-FFF2-40B4-BE49-F238E27FC236}">
                <a16:creationId xmlns:a16="http://schemas.microsoft.com/office/drawing/2014/main" id="{C32A540C-910C-4C16-AD9F-1EB61208F55F}"/>
              </a:ext>
            </a:extLst>
          </p:cNvPr>
          <p:cNvPicPr>
            <a:picLocks noGrp="1" noChangeAspect="1"/>
          </p:cNvPicPr>
          <p:nvPr>
            <p:ph idx="1"/>
          </p:nvPr>
        </p:nvPicPr>
        <p:blipFill>
          <a:blip r:embed="rId2"/>
          <a:stretch>
            <a:fillRect/>
          </a:stretch>
        </p:blipFill>
        <p:spPr>
          <a:xfrm>
            <a:off x="2120617" y="3000375"/>
            <a:ext cx="7950765" cy="1903160"/>
          </a:xfrm>
        </p:spPr>
      </p:pic>
      <p:sp>
        <p:nvSpPr>
          <p:cNvPr id="4" name="Slide Number Placeholder 3">
            <a:extLst>
              <a:ext uri="{FF2B5EF4-FFF2-40B4-BE49-F238E27FC236}">
                <a16:creationId xmlns:a16="http://schemas.microsoft.com/office/drawing/2014/main" id="{21C0E6A8-B297-470D-B78B-8A67EA249D85}"/>
              </a:ext>
            </a:extLst>
          </p:cNvPr>
          <p:cNvSpPr>
            <a:spLocks noGrp="1"/>
          </p:cNvSpPr>
          <p:nvPr>
            <p:ph type="sldNum" sz="quarter" idx="12"/>
          </p:nvPr>
        </p:nvSpPr>
        <p:spPr/>
        <p:txBody>
          <a:bodyPr/>
          <a:lstStyle/>
          <a:p>
            <a:fld id="{6D22F896-40B5-4ADD-8801-0D06FADFA095}" type="slidenum">
              <a:rPr lang="en-US" smtClean="0"/>
              <a:pPr/>
              <a:t>43</a:t>
            </a:fld>
            <a:endParaRPr lang="en-US" dirty="0"/>
          </a:p>
        </p:txBody>
      </p:sp>
    </p:spTree>
    <p:extLst>
      <p:ext uri="{BB962C8B-B14F-4D97-AF65-F5344CB8AC3E}">
        <p14:creationId xmlns:p14="http://schemas.microsoft.com/office/powerpoint/2010/main" val="8986246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A8F6A-3562-4ACA-9623-9DB5C12A8871}"/>
              </a:ext>
            </a:extLst>
          </p:cNvPr>
          <p:cNvSpPr>
            <a:spLocks noGrp="1"/>
          </p:cNvSpPr>
          <p:nvPr>
            <p:ph type="title"/>
          </p:nvPr>
        </p:nvSpPr>
        <p:spPr>
          <a:xfrm>
            <a:off x="632651" y="643465"/>
            <a:ext cx="3746091" cy="1727202"/>
          </a:xfrm>
        </p:spPr>
        <p:txBody>
          <a:bodyPr>
            <a:normAutofit/>
          </a:bodyPr>
          <a:lstStyle/>
          <a:p>
            <a:r>
              <a:rPr lang="en-CA" dirty="0">
                <a:cs typeface="Arial" panose="020B0604020202020204" pitchFamily="34" charset="0"/>
              </a:rPr>
              <a:t>Inflation?</a:t>
            </a:r>
          </a:p>
        </p:txBody>
      </p:sp>
      <p:sp>
        <p:nvSpPr>
          <p:cNvPr id="3" name="Content Placeholder 2">
            <a:extLst>
              <a:ext uri="{FF2B5EF4-FFF2-40B4-BE49-F238E27FC236}">
                <a16:creationId xmlns:a16="http://schemas.microsoft.com/office/drawing/2014/main" id="{E34A8266-01D0-465C-A656-CFF7ACF03372}"/>
              </a:ext>
            </a:extLst>
          </p:cNvPr>
          <p:cNvSpPr>
            <a:spLocks noGrp="1"/>
          </p:cNvSpPr>
          <p:nvPr>
            <p:ph idx="1"/>
          </p:nvPr>
        </p:nvSpPr>
        <p:spPr>
          <a:xfrm>
            <a:off x="1286934" y="2492648"/>
            <a:ext cx="9595555" cy="3721887"/>
          </a:xfrm>
        </p:spPr>
        <p:txBody>
          <a:bodyPr>
            <a:normAutofit fontScale="92500" lnSpcReduction="10000"/>
          </a:bodyPr>
          <a:lstStyle/>
          <a:p>
            <a:r>
              <a:rPr lang="en-CA" dirty="0">
                <a:cs typeface="Arial" panose="020B0604020202020204" pitchFamily="34" charset="0"/>
              </a:rPr>
              <a:t>In a fundamentally new and unpredictable situation.</a:t>
            </a:r>
          </a:p>
          <a:p>
            <a:r>
              <a:rPr lang="en-CA" dirty="0">
                <a:cs typeface="Arial" panose="020B0604020202020204" pitchFamily="34" charset="0"/>
              </a:rPr>
              <a:t>Focus Economics: “Inflation remains stubbornly low in August. … Meanwhile, annual average inflation ticked down from 1.3% in July to 1.2% in August.</a:t>
            </a:r>
          </a:p>
          <a:p>
            <a:r>
              <a:rPr lang="en-CA" dirty="0">
                <a:cs typeface="Arial" panose="020B0604020202020204" pitchFamily="34" charset="0"/>
              </a:rPr>
              <a:t>“Commenting on August’s inflation reading, Benoit P. Durocher a senior economist at Desjardins, noted: “The after effects of the lockdown and weaker demand in some sectors have not finished leaving their mark on inflation. There is therefore every indication that the total annual inflation rate will stay below the lower target (1%) for some months to come. This will prompt the Bank of Canada to keep monetary policy very accommodative.”</a:t>
            </a:r>
          </a:p>
          <a:p>
            <a:r>
              <a:rPr lang="en-CA" dirty="0">
                <a:cs typeface="Arial" panose="020B0604020202020204" pitchFamily="34" charset="0"/>
              </a:rPr>
              <a:t>Focus Economics Consensus Forecast analysts, see inflation averaging 0.5% in 2020, which is down 0.3 percentage points from the previous month’s forecast. For 2021, our panelists see inflation averaging 1.6%.</a:t>
            </a:r>
          </a:p>
          <a:p>
            <a:endParaRPr lang="en-CA" dirty="0">
              <a:latin typeface="Arial" panose="020B0604020202020204" pitchFamily="34" charset="0"/>
              <a:cs typeface="Arial" panose="020B0604020202020204" pitchFamily="34" charset="0"/>
            </a:endParaRPr>
          </a:p>
          <a:p>
            <a:endParaRPr lang="en-CA" dirty="0"/>
          </a:p>
        </p:txBody>
      </p:sp>
      <p:sp>
        <p:nvSpPr>
          <p:cNvPr id="4" name="Slide Number Placeholder 3">
            <a:extLst>
              <a:ext uri="{FF2B5EF4-FFF2-40B4-BE49-F238E27FC236}">
                <a16:creationId xmlns:a16="http://schemas.microsoft.com/office/drawing/2014/main" id="{C6687BD0-8ECB-4A4B-86CB-705788271262}"/>
              </a:ext>
            </a:extLst>
          </p:cNvPr>
          <p:cNvSpPr>
            <a:spLocks noGrp="1"/>
          </p:cNvSpPr>
          <p:nvPr>
            <p:ph type="sldNum" sz="quarter" idx="12"/>
          </p:nvPr>
        </p:nvSpPr>
        <p:spPr>
          <a:xfrm>
            <a:off x="10962917" y="6391687"/>
            <a:ext cx="551167" cy="377825"/>
          </a:xfrm>
        </p:spPr>
        <p:txBody>
          <a:bodyPr>
            <a:normAutofit/>
          </a:bodyPr>
          <a:lstStyle/>
          <a:p>
            <a:pPr>
              <a:spcAft>
                <a:spcPts val="600"/>
              </a:spcAft>
            </a:pPr>
            <a:fld id="{6D22F896-40B5-4ADD-8801-0D06FADFA095}" type="slidenum">
              <a:rPr lang="en-US" smtClean="0">
                <a:latin typeface="Arial" panose="020B0604020202020204" pitchFamily="34" charset="0"/>
                <a:cs typeface="Arial" panose="020B0604020202020204" pitchFamily="34" charset="0"/>
              </a:rPr>
              <a:pPr>
                <a:spcAft>
                  <a:spcPts val="600"/>
                </a:spcAft>
              </a:pPr>
              <a:t>44</a:t>
            </a:fld>
            <a:endParaRPr lang="en-US"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BE093811-7DA8-4B51-8948-584B903FA63E}"/>
              </a:ext>
            </a:extLst>
          </p:cNvPr>
          <p:cNvPicPr>
            <a:picLocks noChangeAspect="1"/>
          </p:cNvPicPr>
          <p:nvPr/>
        </p:nvPicPr>
        <p:blipFill>
          <a:blip r:embed="rId3"/>
          <a:stretch>
            <a:fillRect/>
          </a:stretch>
        </p:blipFill>
        <p:spPr>
          <a:xfrm>
            <a:off x="4280675" y="883212"/>
            <a:ext cx="6838882" cy="1487455"/>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7322278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379C5-FDE8-48B1-A09D-528322D81E02}"/>
              </a:ext>
            </a:extLst>
          </p:cNvPr>
          <p:cNvSpPr>
            <a:spLocks noGrp="1"/>
          </p:cNvSpPr>
          <p:nvPr>
            <p:ph type="title"/>
          </p:nvPr>
        </p:nvSpPr>
        <p:spPr>
          <a:xfrm>
            <a:off x="1372510" y="848709"/>
            <a:ext cx="9446980" cy="1453363"/>
          </a:xfrm>
        </p:spPr>
        <p:txBody>
          <a:bodyPr>
            <a:normAutofit/>
          </a:bodyPr>
          <a:lstStyle/>
          <a:p>
            <a:pPr>
              <a:lnSpc>
                <a:spcPct val="90000"/>
              </a:lnSpc>
            </a:pPr>
            <a:r>
              <a:rPr lang="en-CA" sz="3600" dirty="0">
                <a:latin typeface="+mn-lt"/>
                <a:cs typeface="Arial" panose="020B0604020202020204" pitchFamily="34" charset="0"/>
              </a:rPr>
              <a:t>Bank of Canada – Inflation Expectations</a:t>
            </a:r>
          </a:p>
        </p:txBody>
      </p:sp>
      <p:sp>
        <p:nvSpPr>
          <p:cNvPr id="29" name="Content Placeholder 9">
            <a:extLst>
              <a:ext uri="{FF2B5EF4-FFF2-40B4-BE49-F238E27FC236}">
                <a16:creationId xmlns:a16="http://schemas.microsoft.com/office/drawing/2014/main" id="{91030445-971C-4597-BEB1-8B0FDB039EA1}"/>
              </a:ext>
            </a:extLst>
          </p:cNvPr>
          <p:cNvSpPr>
            <a:spLocks noGrp="1"/>
          </p:cNvSpPr>
          <p:nvPr>
            <p:ph idx="1"/>
          </p:nvPr>
        </p:nvSpPr>
        <p:spPr>
          <a:xfrm>
            <a:off x="802178" y="2483556"/>
            <a:ext cx="3137644" cy="3415799"/>
          </a:xfrm>
        </p:spPr>
        <p:txBody>
          <a:bodyPr>
            <a:normAutofit/>
          </a:bodyPr>
          <a:lstStyle/>
          <a:p>
            <a:r>
              <a:rPr lang="en-US" sz="2000" dirty="0">
                <a:cs typeface="Arial" panose="020B0604020202020204" pitchFamily="34" charset="0"/>
              </a:rPr>
              <a:t>Much uncertainty within corporations about where inflation is going – even just six months from now.</a:t>
            </a:r>
          </a:p>
          <a:p>
            <a:r>
              <a:rPr lang="en-US" sz="2000" dirty="0">
                <a:cs typeface="Arial" panose="020B0604020202020204" pitchFamily="34" charset="0"/>
              </a:rPr>
              <a:t>Many more firms think 1% and less (over 50%).</a:t>
            </a:r>
          </a:p>
          <a:p>
            <a:r>
              <a:rPr lang="en-US" sz="2000" dirty="0">
                <a:cs typeface="Arial" panose="020B0604020202020204" pitchFamily="34" charset="0"/>
              </a:rPr>
              <a:t>But growing number believe it will be over 3% (almost 20%).</a:t>
            </a:r>
          </a:p>
        </p:txBody>
      </p:sp>
      <p:sp>
        <p:nvSpPr>
          <p:cNvPr id="4" name="Slide Number Placeholder 3">
            <a:extLst>
              <a:ext uri="{FF2B5EF4-FFF2-40B4-BE49-F238E27FC236}">
                <a16:creationId xmlns:a16="http://schemas.microsoft.com/office/drawing/2014/main" id="{97F18AE5-A4C9-4865-8E20-4C63319B75D7}"/>
              </a:ext>
            </a:extLst>
          </p:cNvPr>
          <p:cNvSpPr>
            <a:spLocks noGrp="1"/>
          </p:cNvSpPr>
          <p:nvPr>
            <p:ph type="sldNum" sz="quarter" idx="12"/>
          </p:nvPr>
        </p:nvSpPr>
        <p:spPr/>
        <p:txBody>
          <a:bodyPr>
            <a:normAutofit/>
          </a:bodyPr>
          <a:lstStyle/>
          <a:p>
            <a:pPr>
              <a:spcAft>
                <a:spcPts val="600"/>
              </a:spcAft>
            </a:pPr>
            <a:fld id="{6D22F896-40B5-4ADD-8801-0D06FADFA095}" type="slidenum">
              <a:rPr lang="en-US">
                <a:latin typeface="Arial" panose="020B0604020202020204" pitchFamily="34" charset="0"/>
                <a:cs typeface="Arial" panose="020B0604020202020204" pitchFamily="34" charset="0"/>
              </a:rPr>
              <a:pPr>
                <a:spcAft>
                  <a:spcPts val="600"/>
                </a:spcAft>
              </a:pPr>
              <a:t>45</a:t>
            </a:fld>
            <a:endParaRPr lang="en-US" dirty="0">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F97A65B4-441A-4069-8640-BAAF90E0A807}"/>
              </a:ext>
            </a:extLst>
          </p:cNvPr>
          <p:cNvPicPr>
            <a:picLocks noChangeAspect="1"/>
          </p:cNvPicPr>
          <p:nvPr/>
        </p:nvPicPr>
        <p:blipFill>
          <a:blip r:embed="rId3"/>
          <a:stretch>
            <a:fillRect/>
          </a:stretch>
        </p:blipFill>
        <p:spPr>
          <a:xfrm>
            <a:off x="4124483" y="2665039"/>
            <a:ext cx="7265339" cy="3052832"/>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6875420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30833-7AF6-4A12-9832-293EFC47456B}"/>
              </a:ext>
            </a:extLst>
          </p:cNvPr>
          <p:cNvSpPr>
            <a:spLocks noGrp="1"/>
          </p:cNvSpPr>
          <p:nvPr>
            <p:ph type="title"/>
          </p:nvPr>
        </p:nvSpPr>
        <p:spPr>
          <a:xfrm>
            <a:off x="1309510" y="1103184"/>
            <a:ext cx="9526539" cy="1080938"/>
          </a:xfrm>
        </p:spPr>
        <p:txBody>
          <a:bodyPr>
            <a:normAutofit/>
          </a:bodyPr>
          <a:lstStyle/>
          <a:p>
            <a:r>
              <a:rPr lang="en-CA" dirty="0">
                <a:cs typeface="Arial" panose="020B0604020202020204" pitchFamily="34" charset="0"/>
              </a:rPr>
              <a:t>Two year inflation expectations?</a:t>
            </a:r>
          </a:p>
        </p:txBody>
      </p:sp>
      <p:sp>
        <p:nvSpPr>
          <p:cNvPr id="32" name="Content Placeholder 9">
            <a:extLst>
              <a:ext uri="{FF2B5EF4-FFF2-40B4-BE49-F238E27FC236}">
                <a16:creationId xmlns:a16="http://schemas.microsoft.com/office/drawing/2014/main" id="{CC12EB11-A035-4204-B0BE-60EBEA5ABA2C}"/>
              </a:ext>
            </a:extLst>
          </p:cNvPr>
          <p:cNvSpPr>
            <a:spLocks noGrp="1"/>
          </p:cNvSpPr>
          <p:nvPr>
            <p:ph idx="1"/>
          </p:nvPr>
        </p:nvSpPr>
        <p:spPr>
          <a:xfrm>
            <a:off x="643467" y="2607845"/>
            <a:ext cx="2020712" cy="3328344"/>
          </a:xfrm>
        </p:spPr>
        <p:txBody>
          <a:bodyPr>
            <a:normAutofit/>
          </a:bodyPr>
          <a:lstStyle/>
          <a:p>
            <a:r>
              <a:rPr lang="en-US" sz="2000" dirty="0">
                <a:cs typeface="Arial" panose="020B0604020202020204" pitchFamily="34" charset="0"/>
              </a:rPr>
              <a:t>More expect 2% or more.</a:t>
            </a:r>
          </a:p>
          <a:p>
            <a:r>
              <a:rPr lang="en-US" sz="2000" dirty="0">
                <a:cs typeface="Arial" panose="020B0604020202020204" pitchFamily="34" charset="0"/>
              </a:rPr>
              <a:t>Fewer expect 2% or less – but they are still in the majority.</a:t>
            </a:r>
          </a:p>
        </p:txBody>
      </p:sp>
      <p:sp>
        <p:nvSpPr>
          <p:cNvPr id="4" name="Slide Number Placeholder 3">
            <a:extLst>
              <a:ext uri="{FF2B5EF4-FFF2-40B4-BE49-F238E27FC236}">
                <a16:creationId xmlns:a16="http://schemas.microsoft.com/office/drawing/2014/main" id="{50156782-E56F-4F44-AF13-F5AEA202F44E}"/>
              </a:ext>
            </a:extLst>
          </p:cNvPr>
          <p:cNvSpPr>
            <a:spLocks noGrp="1"/>
          </p:cNvSpPr>
          <p:nvPr>
            <p:ph type="sldNum" sz="quarter" idx="12"/>
          </p:nvPr>
        </p:nvSpPr>
        <p:spPr>
          <a:xfrm>
            <a:off x="10961511" y="5753100"/>
            <a:ext cx="486823" cy="738230"/>
          </a:xfrm>
        </p:spPr>
        <p:txBody>
          <a:bodyPr>
            <a:normAutofit/>
          </a:bodyPr>
          <a:lstStyle/>
          <a:p>
            <a:pPr>
              <a:spcAft>
                <a:spcPts val="600"/>
              </a:spcAft>
            </a:pPr>
            <a:fld id="{6D22F896-40B5-4ADD-8801-0D06FADFA095}" type="slidenum">
              <a:rPr lang="en-US">
                <a:solidFill>
                  <a:srgbClr val="FFFFFF"/>
                </a:solidFill>
                <a:latin typeface="Arial" panose="020B0604020202020204" pitchFamily="34" charset="0"/>
                <a:cs typeface="Arial" panose="020B0604020202020204" pitchFamily="34" charset="0"/>
              </a:rPr>
              <a:pPr>
                <a:spcAft>
                  <a:spcPts val="600"/>
                </a:spcAft>
              </a:pPr>
              <a:t>46</a:t>
            </a:fld>
            <a:endParaRPr lang="en-US" dirty="0">
              <a:solidFill>
                <a:srgbClr val="FFFFFF"/>
              </a:solidFill>
              <a:latin typeface="Arial" panose="020B0604020202020204" pitchFamily="34" charset="0"/>
              <a:cs typeface="Arial" panose="020B0604020202020204" pitchFamily="34" charset="0"/>
            </a:endParaRPr>
          </a:p>
        </p:txBody>
      </p:sp>
      <p:pic>
        <p:nvPicPr>
          <p:cNvPr id="6" name="Content Placeholder 5" descr="A picture containing implement, stationary, pencil&#10;&#10;Description automatically generated">
            <a:extLst>
              <a:ext uri="{FF2B5EF4-FFF2-40B4-BE49-F238E27FC236}">
                <a16:creationId xmlns:a16="http://schemas.microsoft.com/office/drawing/2014/main" id="{1DCA8E7C-451E-4EFA-B10B-D83EF1CE60E2}"/>
              </a:ext>
            </a:extLst>
          </p:cNvPr>
          <p:cNvPicPr>
            <a:picLocks noChangeAspect="1"/>
          </p:cNvPicPr>
          <p:nvPr/>
        </p:nvPicPr>
        <p:blipFill>
          <a:blip r:embed="rId2"/>
          <a:stretch>
            <a:fillRect/>
          </a:stretch>
        </p:blipFill>
        <p:spPr>
          <a:xfrm>
            <a:off x="2764013" y="2607845"/>
            <a:ext cx="8589279" cy="3328344"/>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26660328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9470F-7E5B-4759-9079-7C0F88717F87}"/>
              </a:ext>
            </a:extLst>
          </p:cNvPr>
          <p:cNvSpPr>
            <a:spLocks noGrp="1"/>
          </p:cNvSpPr>
          <p:nvPr>
            <p:ph type="title"/>
          </p:nvPr>
        </p:nvSpPr>
        <p:spPr/>
        <p:txBody>
          <a:bodyPr/>
          <a:lstStyle/>
          <a:p>
            <a:r>
              <a:rPr lang="en-CA" dirty="0">
                <a:cs typeface="Arial" panose="020B0604020202020204" pitchFamily="34" charset="0"/>
              </a:rPr>
              <a:t>And after COVID?</a:t>
            </a:r>
          </a:p>
        </p:txBody>
      </p:sp>
      <p:sp>
        <p:nvSpPr>
          <p:cNvPr id="3" name="Content Placeholder 2">
            <a:extLst>
              <a:ext uri="{FF2B5EF4-FFF2-40B4-BE49-F238E27FC236}">
                <a16:creationId xmlns:a16="http://schemas.microsoft.com/office/drawing/2014/main" id="{66296D68-4FF6-4DC0-8BAC-E859B27C2131}"/>
              </a:ext>
            </a:extLst>
          </p:cNvPr>
          <p:cNvSpPr>
            <a:spLocks noGrp="1"/>
          </p:cNvSpPr>
          <p:nvPr>
            <p:ph idx="1"/>
          </p:nvPr>
        </p:nvSpPr>
        <p:spPr>
          <a:xfrm>
            <a:off x="1295403" y="2551290"/>
            <a:ext cx="9601196" cy="3324578"/>
          </a:xfrm>
        </p:spPr>
        <p:txBody>
          <a:bodyPr/>
          <a:lstStyle/>
          <a:p>
            <a:r>
              <a:rPr lang="en-CA" dirty="0">
                <a:cs typeface="Arial" panose="020B0604020202020204" pitchFamily="34" charset="0"/>
              </a:rPr>
              <a:t>We face huge provincial deficits and debt</a:t>
            </a:r>
          </a:p>
          <a:p>
            <a:r>
              <a:rPr lang="en-CA" dirty="0">
                <a:cs typeface="Arial" panose="020B0604020202020204" pitchFamily="34" charset="0"/>
              </a:rPr>
              <a:t>Big corporations will favour cuts in services rather than more taxes on corporations and the wealthy</a:t>
            </a:r>
          </a:p>
          <a:p>
            <a:r>
              <a:rPr lang="en-CA" dirty="0">
                <a:cs typeface="Arial" panose="020B0604020202020204" pitchFamily="34" charset="0"/>
              </a:rPr>
              <a:t>Economic decline will be very significant</a:t>
            </a:r>
          </a:p>
          <a:p>
            <a:r>
              <a:rPr lang="en-CA" dirty="0">
                <a:cs typeface="Arial" panose="020B0604020202020204" pitchFamily="34" charset="0"/>
              </a:rPr>
              <a:t>Expectations for economic growth are very moderate</a:t>
            </a:r>
          </a:p>
          <a:p>
            <a:endParaRPr lang="en-CA" dirty="0"/>
          </a:p>
        </p:txBody>
      </p:sp>
      <p:sp>
        <p:nvSpPr>
          <p:cNvPr id="4" name="Slide Number Placeholder 3">
            <a:extLst>
              <a:ext uri="{FF2B5EF4-FFF2-40B4-BE49-F238E27FC236}">
                <a16:creationId xmlns:a16="http://schemas.microsoft.com/office/drawing/2014/main" id="{08710B2C-4440-486B-8FB4-6C05F60BDDB8}"/>
              </a:ext>
            </a:extLst>
          </p:cNvPr>
          <p:cNvSpPr>
            <a:spLocks noGrp="1"/>
          </p:cNvSpPr>
          <p:nvPr>
            <p:ph type="sldNum" sz="quarter" idx="12"/>
          </p:nvPr>
        </p:nvSpPr>
        <p:spPr>
          <a:xfrm>
            <a:off x="10284178" y="5322006"/>
            <a:ext cx="533048" cy="740128"/>
          </a:xfrm>
        </p:spPr>
        <p:txBody>
          <a:bodyPr/>
          <a:lstStyle/>
          <a:p>
            <a:fld id="{6D22F896-40B5-4ADD-8801-0D06FADFA095}" type="slidenum">
              <a:rPr lang="en-US" smtClean="0">
                <a:latin typeface="Arial" panose="020B0604020202020204" pitchFamily="34" charset="0"/>
                <a:cs typeface="Arial" panose="020B0604020202020204" pitchFamily="34" charset="0"/>
              </a:rPr>
              <a:t>47</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262641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EB2C5-D68F-4EDA-B596-E659D04B4CD0}"/>
              </a:ext>
            </a:extLst>
          </p:cNvPr>
          <p:cNvSpPr>
            <a:spLocks noGrp="1"/>
          </p:cNvSpPr>
          <p:nvPr>
            <p:ph type="title"/>
          </p:nvPr>
        </p:nvSpPr>
        <p:spPr/>
        <p:txBody>
          <a:bodyPr/>
          <a:lstStyle/>
          <a:p>
            <a:r>
              <a:rPr lang="en-CA" dirty="0">
                <a:cs typeface="Arial" panose="020B0604020202020204" pitchFamily="34" charset="0"/>
              </a:rPr>
              <a:t>Unprecedented situation</a:t>
            </a:r>
          </a:p>
        </p:txBody>
      </p:sp>
      <p:sp>
        <p:nvSpPr>
          <p:cNvPr id="3" name="Content Placeholder 2">
            <a:extLst>
              <a:ext uri="{FF2B5EF4-FFF2-40B4-BE49-F238E27FC236}">
                <a16:creationId xmlns:a16="http://schemas.microsoft.com/office/drawing/2014/main" id="{059D6263-7EF4-4229-976D-0CDA413F7979}"/>
              </a:ext>
            </a:extLst>
          </p:cNvPr>
          <p:cNvSpPr>
            <a:spLocks noGrp="1"/>
          </p:cNvSpPr>
          <p:nvPr>
            <p:ph idx="1"/>
          </p:nvPr>
        </p:nvSpPr>
        <p:spPr>
          <a:xfrm>
            <a:off x="1295402" y="2197735"/>
            <a:ext cx="9338731" cy="3554611"/>
          </a:xfrm>
        </p:spPr>
        <p:txBody>
          <a:bodyPr>
            <a:normAutofit fontScale="92500" lnSpcReduction="20000"/>
          </a:bodyPr>
          <a:lstStyle/>
          <a:p>
            <a:r>
              <a:rPr lang="en-CA" dirty="0">
                <a:cs typeface="Arial" panose="020B0604020202020204" pitchFamily="34" charset="0"/>
              </a:rPr>
              <a:t>Declining long-term economic growth</a:t>
            </a:r>
          </a:p>
          <a:p>
            <a:r>
              <a:rPr lang="en-CA" dirty="0">
                <a:cs typeface="Arial" panose="020B0604020202020204" pitchFamily="34" charset="0"/>
              </a:rPr>
              <a:t>Increasing inequality</a:t>
            </a:r>
          </a:p>
          <a:p>
            <a:r>
              <a:rPr lang="en-CA" dirty="0">
                <a:cs typeface="Arial" panose="020B0604020202020204" pitchFamily="34" charset="0"/>
              </a:rPr>
              <a:t>Major fall in economic activity. By end of 2021 GDP may be about 5% behind normal trendline (negative 1% GDP over 2020 and 2021 compared with 4% trendline growth over that period)?</a:t>
            </a:r>
          </a:p>
          <a:p>
            <a:r>
              <a:rPr lang="en-CA" dirty="0">
                <a:cs typeface="Arial" panose="020B0604020202020204" pitchFamily="34" charset="0"/>
              </a:rPr>
              <a:t>Will growth return to normal levels?  Very uncertain economic future</a:t>
            </a:r>
          </a:p>
          <a:p>
            <a:r>
              <a:rPr lang="en-CA" dirty="0">
                <a:cs typeface="Arial" panose="020B0604020202020204" pitchFamily="34" charset="0"/>
              </a:rPr>
              <a:t>Inflation, economic growth over 2021-25 more uncertain than usual</a:t>
            </a:r>
          </a:p>
          <a:p>
            <a:r>
              <a:rPr lang="en-CA" dirty="0">
                <a:cs typeface="Arial" panose="020B0604020202020204" pitchFamily="34" charset="0"/>
              </a:rPr>
              <a:t>Huge government debt and deficits</a:t>
            </a:r>
          </a:p>
          <a:p>
            <a:r>
              <a:rPr lang="en-CA" dirty="0">
                <a:cs typeface="Arial" panose="020B0604020202020204" pitchFamily="34" charset="0"/>
              </a:rPr>
              <a:t>New, expanded role of federal government and its spending powers. New levels of federal deficit</a:t>
            </a:r>
          </a:p>
        </p:txBody>
      </p:sp>
      <p:sp>
        <p:nvSpPr>
          <p:cNvPr id="4" name="Slide Number Placeholder 3">
            <a:extLst>
              <a:ext uri="{FF2B5EF4-FFF2-40B4-BE49-F238E27FC236}">
                <a16:creationId xmlns:a16="http://schemas.microsoft.com/office/drawing/2014/main" id="{12DE4B3A-39BD-4A45-9B1B-982EFC9737A3}"/>
              </a:ext>
            </a:extLst>
          </p:cNvPr>
          <p:cNvSpPr>
            <a:spLocks noGrp="1"/>
          </p:cNvSpPr>
          <p:nvPr>
            <p:ph type="sldNum" sz="quarter" idx="12"/>
          </p:nvPr>
        </p:nvSpPr>
        <p:spPr>
          <a:xfrm>
            <a:off x="10634133" y="5627128"/>
            <a:ext cx="325593" cy="621272"/>
          </a:xfrm>
        </p:spPr>
        <p:txBody>
          <a:bodyPr/>
          <a:lstStyle/>
          <a:p>
            <a:fld id="{6D22F896-40B5-4ADD-8801-0D06FADFA095}" type="slidenum">
              <a:rPr lang="en-US" smtClean="0">
                <a:latin typeface="Arial" panose="020B0604020202020204" pitchFamily="34" charset="0"/>
                <a:cs typeface="Arial" panose="020B0604020202020204" pitchFamily="34" charset="0"/>
              </a:rPr>
              <a:t>48</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323028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0C4F1C3-3ADD-491F-8C66-57912A2421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0B323FE0-DFB0-4368-A3C2-FC1402A98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cxnSp>
        <p:nvCxnSpPr>
          <p:cNvPr id="13" name="Straight Connector 12">
            <a:extLst>
              <a:ext uri="{FF2B5EF4-FFF2-40B4-BE49-F238E27FC236}">
                <a16:creationId xmlns:a16="http://schemas.microsoft.com/office/drawing/2014/main" id="{E4BCA77F-6A46-46C1-822E-DF8DB6F08D5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8A566188-DA61-435D-B7D6-F237748F15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a:extLst>
              <a:ext uri="{FF2B5EF4-FFF2-40B4-BE49-F238E27FC236}">
                <a16:creationId xmlns:a16="http://schemas.microsoft.com/office/drawing/2014/main" id="{59CDD208-D64E-4053-BB7E-A9CF89D127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00" y="246888"/>
            <a:ext cx="11724640" cy="6377939"/>
          </a:xfrm>
          <a:prstGeom prst="rect">
            <a:avLst/>
          </a:prstGeom>
          <a:no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74D9FE52-4D86-4C4C-90D4-D0D635B721AB}"/>
              </a:ext>
            </a:extLst>
          </p:cNvPr>
          <p:cNvSpPr>
            <a:spLocks noGrp="1"/>
          </p:cNvSpPr>
          <p:nvPr>
            <p:ph type="title"/>
          </p:nvPr>
        </p:nvSpPr>
        <p:spPr>
          <a:xfrm>
            <a:off x="895467" y="863364"/>
            <a:ext cx="6657476" cy="5126124"/>
          </a:xfrm>
        </p:spPr>
        <p:txBody>
          <a:bodyPr vert="horz" lIns="91440" tIns="45720" rIns="91440" bIns="45720" rtlCol="0" anchor="ctr">
            <a:normAutofit/>
          </a:bodyPr>
          <a:lstStyle/>
          <a:p>
            <a:pPr algn="r">
              <a:lnSpc>
                <a:spcPct val="85000"/>
              </a:lnSpc>
            </a:pPr>
            <a:r>
              <a:rPr lang="en-US" sz="6600" b="1" cap="all" dirty="0">
                <a:solidFill>
                  <a:srgbClr val="FFFFFF"/>
                </a:solidFill>
              </a:rPr>
              <a:t>We are in trouble</a:t>
            </a:r>
          </a:p>
        </p:txBody>
      </p:sp>
      <p:cxnSp>
        <p:nvCxnSpPr>
          <p:cNvPr id="19" name="Straight Connector 18">
            <a:extLst>
              <a:ext uri="{FF2B5EF4-FFF2-40B4-BE49-F238E27FC236}">
                <a16:creationId xmlns:a16="http://schemas.microsoft.com/office/drawing/2014/main" id="{B93C2A17-5343-41E9-BE0B-BFA49AFA1E1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961243" y="2054826"/>
            <a:ext cx="0" cy="274320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D4C4AB3B-BC8A-431E-8DBA-5DECCA385FB9}"/>
              </a:ext>
            </a:extLst>
          </p:cNvPr>
          <p:cNvSpPr>
            <a:spLocks noGrp="1"/>
          </p:cNvSpPr>
          <p:nvPr>
            <p:ph type="sldNum" sz="quarter" idx="12"/>
          </p:nvPr>
        </p:nvSpPr>
        <p:spPr>
          <a:xfrm>
            <a:off x="10066487" y="6223828"/>
            <a:ext cx="1706217" cy="365125"/>
          </a:xfrm>
        </p:spPr>
        <p:txBody>
          <a:bodyPr vert="horz" lIns="91440" tIns="45720" rIns="91440" bIns="45720" rtlCol="0" anchor="ctr">
            <a:normAutofit/>
          </a:bodyPr>
          <a:lstStyle/>
          <a:p>
            <a:pPr>
              <a:spcAft>
                <a:spcPts val="600"/>
              </a:spcAft>
            </a:pPr>
            <a:fld id="{6D22F896-40B5-4ADD-8801-0D06FADFA095}" type="slidenum">
              <a:rPr lang="en-US">
                <a:solidFill>
                  <a:schemeClr val="accent3">
                    <a:lumMod val="40000"/>
                    <a:lumOff val="60000"/>
                  </a:schemeClr>
                </a:solidFill>
              </a:rPr>
              <a:pPr>
                <a:spcAft>
                  <a:spcPts val="600"/>
                </a:spcAft>
              </a:pPr>
              <a:t>49</a:t>
            </a:fld>
            <a:endParaRPr lang="en-US">
              <a:solidFill>
                <a:schemeClr val="accent3">
                  <a:lumMod val="40000"/>
                  <a:lumOff val="60000"/>
                </a:schemeClr>
              </a:solidFill>
            </a:endParaRPr>
          </a:p>
        </p:txBody>
      </p:sp>
    </p:spTree>
    <p:extLst>
      <p:ext uri="{BB962C8B-B14F-4D97-AF65-F5344CB8AC3E}">
        <p14:creationId xmlns:p14="http://schemas.microsoft.com/office/powerpoint/2010/main" val="35775776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DCA2E-6E9D-41FE-A7CB-2C8D00BA72C2}"/>
              </a:ext>
            </a:extLst>
          </p:cNvPr>
          <p:cNvSpPr>
            <a:spLocks noGrp="1"/>
          </p:cNvSpPr>
          <p:nvPr>
            <p:ph type="title"/>
          </p:nvPr>
        </p:nvSpPr>
        <p:spPr/>
        <p:txBody>
          <a:bodyPr/>
          <a:lstStyle/>
          <a:p>
            <a:r>
              <a:rPr lang="en-CA" dirty="0"/>
              <a:t>Two-fold response?</a:t>
            </a:r>
          </a:p>
        </p:txBody>
      </p:sp>
      <p:sp>
        <p:nvSpPr>
          <p:cNvPr id="3" name="Content Placeholder 2">
            <a:extLst>
              <a:ext uri="{FF2B5EF4-FFF2-40B4-BE49-F238E27FC236}">
                <a16:creationId xmlns:a16="http://schemas.microsoft.com/office/drawing/2014/main" id="{2A5C6EAD-CF50-43F1-BA3B-0B2B2D4FBF2A}"/>
              </a:ext>
            </a:extLst>
          </p:cNvPr>
          <p:cNvSpPr>
            <a:spLocks noGrp="1"/>
          </p:cNvSpPr>
          <p:nvPr>
            <p:ph idx="1"/>
          </p:nvPr>
        </p:nvSpPr>
        <p:spPr/>
        <p:txBody>
          <a:bodyPr/>
          <a:lstStyle/>
          <a:p>
            <a:r>
              <a:rPr lang="en-CA" dirty="0"/>
              <a:t>Increase revenues</a:t>
            </a:r>
          </a:p>
          <a:p>
            <a:r>
              <a:rPr lang="en-CA" dirty="0"/>
              <a:t>Increase growth</a:t>
            </a:r>
          </a:p>
          <a:p>
            <a:r>
              <a:rPr lang="en-CA" dirty="0"/>
              <a:t>Capitalist growth is failing</a:t>
            </a:r>
          </a:p>
        </p:txBody>
      </p:sp>
      <p:sp>
        <p:nvSpPr>
          <p:cNvPr id="4" name="Slide Number Placeholder 3">
            <a:extLst>
              <a:ext uri="{FF2B5EF4-FFF2-40B4-BE49-F238E27FC236}">
                <a16:creationId xmlns:a16="http://schemas.microsoft.com/office/drawing/2014/main" id="{D513F617-D40B-4390-A773-83F5907A7AFC}"/>
              </a:ext>
            </a:extLst>
          </p:cNvPr>
          <p:cNvSpPr>
            <a:spLocks noGrp="1"/>
          </p:cNvSpPr>
          <p:nvPr>
            <p:ph type="sldNum" sz="quarter" idx="12"/>
          </p:nvPr>
        </p:nvSpPr>
        <p:spPr/>
        <p:txBody>
          <a:bodyPr/>
          <a:lstStyle/>
          <a:p>
            <a:fld id="{6D22F896-40B5-4ADD-8801-0D06FADFA095}" type="slidenum">
              <a:rPr lang="en-US" smtClean="0"/>
              <a:pPr/>
              <a:t>50</a:t>
            </a:fld>
            <a:endParaRPr lang="en-US" dirty="0"/>
          </a:p>
        </p:txBody>
      </p:sp>
    </p:spTree>
    <p:extLst>
      <p:ext uri="{BB962C8B-B14F-4D97-AF65-F5344CB8AC3E}">
        <p14:creationId xmlns:p14="http://schemas.microsoft.com/office/powerpoint/2010/main" val="41665045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87346-E01E-4D70-BB7E-D995EAB8981E}"/>
              </a:ext>
            </a:extLst>
          </p:cNvPr>
          <p:cNvSpPr>
            <a:spLocks noGrp="1"/>
          </p:cNvSpPr>
          <p:nvPr>
            <p:ph type="title"/>
          </p:nvPr>
        </p:nvSpPr>
        <p:spPr/>
        <p:txBody>
          <a:bodyPr/>
          <a:lstStyle/>
          <a:p>
            <a:r>
              <a:rPr lang="en-CA" dirty="0">
                <a:cs typeface="Arial" panose="020B0604020202020204" pitchFamily="34" charset="0"/>
              </a:rPr>
              <a:t>Any good news?</a:t>
            </a:r>
          </a:p>
        </p:txBody>
      </p:sp>
      <p:sp>
        <p:nvSpPr>
          <p:cNvPr id="3" name="Content Placeholder 2">
            <a:extLst>
              <a:ext uri="{FF2B5EF4-FFF2-40B4-BE49-F238E27FC236}">
                <a16:creationId xmlns:a16="http://schemas.microsoft.com/office/drawing/2014/main" id="{115B7BE9-AC43-4E1B-822D-274E1DB93DF4}"/>
              </a:ext>
            </a:extLst>
          </p:cNvPr>
          <p:cNvSpPr>
            <a:spLocks noGrp="1"/>
          </p:cNvSpPr>
          <p:nvPr>
            <p:ph idx="1"/>
          </p:nvPr>
        </p:nvSpPr>
        <p:spPr>
          <a:xfrm>
            <a:off x="1295400" y="2556932"/>
            <a:ext cx="9733843" cy="3318936"/>
          </a:xfrm>
        </p:spPr>
        <p:txBody>
          <a:bodyPr>
            <a:normAutofit/>
          </a:bodyPr>
          <a:lstStyle/>
          <a:p>
            <a:r>
              <a:rPr lang="en-CA" dirty="0">
                <a:cs typeface="Arial" panose="020B0604020202020204" pitchFamily="34" charset="0"/>
              </a:rPr>
              <a:t>Unprecedented profile and sympathy in 2020 for health care and health care workers, especially regarding LTC</a:t>
            </a:r>
          </a:p>
          <a:p>
            <a:r>
              <a:rPr lang="en-CA" dirty="0">
                <a:cs typeface="Arial" panose="020B0604020202020204" pitchFamily="34" charset="0"/>
              </a:rPr>
              <a:t>Shortage of PSWs: Recruitment and retention recognised as urgent by ruling circles to stop widespread LTC resident death during second wave.</a:t>
            </a:r>
          </a:p>
          <a:p>
            <a:r>
              <a:rPr lang="en-CA" dirty="0">
                <a:cs typeface="Arial" panose="020B0604020202020204" pitchFamily="34" charset="0"/>
              </a:rPr>
              <a:t>PSW temporary wage adjustment. </a:t>
            </a:r>
          </a:p>
          <a:p>
            <a:r>
              <a:rPr lang="en-CA" dirty="0">
                <a:cs typeface="Arial" panose="020B0604020202020204" pitchFamily="34" charset="0"/>
              </a:rPr>
              <a:t>Private sector settlements in 2020 have continued at or slightly above inflation.</a:t>
            </a:r>
          </a:p>
        </p:txBody>
      </p:sp>
      <p:sp>
        <p:nvSpPr>
          <p:cNvPr id="4" name="Slide Number Placeholder 3">
            <a:extLst>
              <a:ext uri="{FF2B5EF4-FFF2-40B4-BE49-F238E27FC236}">
                <a16:creationId xmlns:a16="http://schemas.microsoft.com/office/drawing/2014/main" id="{61B17704-41DC-450A-BEA7-C56A2B9FDE68}"/>
              </a:ext>
            </a:extLst>
          </p:cNvPr>
          <p:cNvSpPr>
            <a:spLocks noGrp="1"/>
          </p:cNvSpPr>
          <p:nvPr>
            <p:ph type="sldNum" sz="quarter" idx="12"/>
          </p:nvPr>
        </p:nvSpPr>
        <p:spPr>
          <a:xfrm>
            <a:off x="9663075" y="5531435"/>
            <a:ext cx="1154151" cy="716965"/>
          </a:xfrm>
        </p:spPr>
        <p:txBody>
          <a:bodyPr/>
          <a:lstStyle/>
          <a:p>
            <a:fld id="{6D22F896-40B5-4ADD-8801-0D06FADFA095}" type="slidenum">
              <a:rPr lang="en-US" smtClean="0">
                <a:latin typeface="Arial" panose="020B0604020202020204" pitchFamily="34" charset="0"/>
                <a:cs typeface="Arial" panose="020B0604020202020204" pitchFamily="34" charset="0"/>
              </a:rPr>
              <a:t>51</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119841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4895A-EE74-4EC7-9C9F-1C6559B2E8CC}"/>
              </a:ext>
            </a:extLst>
          </p:cNvPr>
          <p:cNvSpPr>
            <a:spLocks noGrp="1"/>
          </p:cNvSpPr>
          <p:nvPr>
            <p:ph type="title"/>
          </p:nvPr>
        </p:nvSpPr>
        <p:spPr/>
        <p:txBody>
          <a:bodyPr/>
          <a:lstStyle/>
          <a:p>
            <a:r>
              <a:rPr lang="en-CA" dirty="0">
                <a:cs typeface="Arial" panose="020B0604020202020204" pitchFamily="34" charset="0"/>
              </a:rPr>
              <a:t>Settlement trend 2019</a:t>
            </a:r>
          </a:p>
        </p:txBody>
      </p:sp>
      <p:pic>
        <p:nvPicPr>
          <p:cNvPr id="6" name="Content Placeholder 5">
            <a:extLst>
              <a:ext uri="{FF2B5EF4-FFF2-40B4-BE49-F238E27FC236}">
                <a16:creationId xmlns:a16="http://schemas.microsoft.com/office/drawing/2014/main" id="{F581A9E4-3E43-4DFD-9C0D-ACBAAA1BDC6D}"/>
              </a:ext>
            </a:extLst>
          </p:cNvPr>
          <p:cNvPicPr>
            <a:picLocks noGrp="1" noChangeAspect="1"/>
          </p:cNvPicPr>
          <p:nvPr>
            <p:ph idx="1"/>
          </p:nvPr>
        </p:nvPicPr>
        <p:blipFill>
          <a:blip r:embed="rId2"/>
          <a:stretch>
            <a:fillRect/>
          </a:stretch>
        </p:blipFill>
        <p:spPr>
          <a:xfrm>
            <a:off x="2339972" y="1876425"/>
            <a:ext cx="7512056" cy="3926349"/>
          </a:xfrm>
        </p:spPr>
      </p:pic>
      <p:sp>
        <p:nvSpPr>
          <p:cNvPr id="4" name="Slide Number Placeholder 3">
            <a:extLst>
              <a:ext uri="{FF2B5EF4-FFF2-40B4-BE49-F238E27FC236}">
                <a16:creationId xmlns:a16="http://schemas.microsoft.com/office/drawing/2014/main" id="{CF10F18A-8AC5-40E6-877A-7F01C1556B55}"/>
              </a:ext>
            </a:extLst>
          </p:cNvPr>
          <p:cNvSpPr>
            <a:spLocks noGrp="1"/>
          </p:cNvSpPr>
          <p:nvPr>
            <p:ph type="sldNum" sz="quarter" idx="12"/>
          </p:nvPr>
        </p:nvSpPr>
        <p:spPr/>
        <p:txBody>
          <a:bodyPr/>
          <a:lstStyle/>
          <a:p>
            <a:fld id="{6D22F896-40B5-4ADD-8801-0D06FADFA095}" type="slidenum">
              <a:rPr lang="en-US" smtClean="0">
                <a:latin typeface="Arial" panose="020B0604020202020204" pitchFamily="34" charset="0"/>
                <a:cs typeface="Arial" panose="020B0604020202020204" pitchFamily="34" charset="0"/>
              </a:rPr>
              <a:t>52</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608507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A74DA-28C7-4A32-A4B5-242B1F59AEB2}"/>
              </a:ext>
            </a:extLst>
          </p:cNvPr>
          <p:cNvSpPr>
            <a:spLocks noGrp="1"/>
          </p:cNvSpPr>
          <p:nvPr>
            <p:ph type="title"/>
          </p:nvPr>
        </p:nvSpPr>
        <p:spPr/>
        <p:txBody>
          <a:bodyPr>
            <a:normAutofit/>
          </a:bodyPr>
          <a:lstStyle/>
          <a:p>
            <a:r>
              <a:rPr lang="en-CA" sz="3600" dirty="0">
                <a:latin typeface="+mn-lt"/>
                <a:cs typeface="Arial" panose="020B0604020202020204" pitchFamily="34" charset="0"/>
              </a:rPr>
              <a:t>Settlement trends 2020 through September </a:t>
            </a:r>
          </a:p>
        </p:txBody>
      </p:sp>
      <p:pic>
        <p:nvPicPr>
          <p:cNvPr id="6" name="Content Placeholder 5">
            <a:extLst>
              <a:ext uri="{FF2B5EF4-FFF2-40B4-BE49-F238E27FC236}">
                <a16:creationId xmlns:a16="http://schemas.microsoft.com/office/drawing/2014/main" id="{11F33E21-F9AF-438C-A696-0DF2044021C3}"/>
              </a:ext>
            </a:extLst>
          </p:cNvPr>
          <p:cNvPicPr>
            <a:picLocks noGrp="1" noChangeAspect="1"/>
          </p:cNvPicPr>
          <p:nvPr>
            <p:ph idx="1"/>
          </p:nvPr>
        </p:nvPicPr>
        <p:blipFill>
          <a:blip r:embed="rId2"/>
          <a:stretch>
            <a:fillRect/>
          </a:stretch>
        </p:blipFill>
        <p:spPr>
          <a:xfrm>
            <a:off x="1374388" y="2057400"/>
            <a:ext cx="9409887" cy="4038600"/>
          </a:xfrm>
        </p:spPr>
      </p:pic>
      <p:sp>
        <p:nvSpPr>
          <p:cNvPr id="4" name="Slide Number Placeholder 3">
            <a:extLst>
              <a:ext uri="{FF2B5EF4-FFF2-40B4-BE49-F238E27FC236}">
                <a16:creationId xmlns:a16="http://schemas.microsoft.com/office/drawing/2014/main" id="{332FBB2B-DF14-430D-B42F-396EC9E45F5B}"/>
              </a:ext>
            </a:extLst>
          </p:cNvPr>
          <p:cNvSpPr>
            <a:spLocks noGrp="1"/>
          </p:cNvSpPr>
          <p:nvPr>
            <p:ph type="sldNum" sz="quarter" idx="12"/>
          </p:nvPr>
        </p:nvSpPr>
        <p:spPr>
          <a:xfrm>
            <a:off x="11239409" y="5910250"/>
            <a:ext cx="551167" cy="377825"/>
          </a:xfrm>
        </p:spPr>
        <p:txBody>
          <a:bodyPr/>
          <a:lstStyle/>
          <a:p>
            <a:fld id="{6D22F896-40B5-4ADD-8801-0D06FADFA095}" type="slidenum">
              <a:rPr lang="en-US" smtClean="0">
                <a:latin typeface="Arial" panose="020B0604020202020204" pitchFamily="34" charset="0"/>
                <a:cs typeface="Arial" panose="020B0604020202020204" pitchFamily="34" charset="0"/>
              </a:rPr>
              <a:t>53</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460500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7CE95-8CBB-482B-B478-63AA2606B60C}"/>
              </a:ext>
            </a:extLst>
          </p:cNvPr>
          <p:cNvSpPr>
            <a:spLocks noGrp="1"/>
          </p:cNvSpPr>
          <p:nvPr>
            <p:ph type="title"/>
          </p:nvPr>
        </p:nvSpPr>
        <p:spPr/>
        <p:txBody>
          <a:bodyPr>
            <a:normAutofit/>
          </a:bodyPr>
          <a:lstStyle/>
          <a:p>
            <a:r>
              <a:rPr lang="en-CA" dirty="0">
                <a:cs typeface="Arial" panose="020B0604020202020204" pitchFamily="34" charset="0"/>
              </a:rPr>
              <a:t>Settlement trends: 3</a:t>
            </a:r>
            <a:r>
              <a:rPr lang="en-CA" baseline="30000" dirty="0">
                <a:cs typeface="Arial" panose="020B0604020202020204" pitchFamily="34" charset="0"/>
              </a:rPr>
              <a:t>rd</a:t>
            </a:r>
            <a:r>
              <a:rPr lang="en-CA" dirty="0">
                <a:cs typeface="Arial" panose="020B0604020202020204" pitchFamily="34" charset="0"/>
              </a:rPr>
              <a:t> quarter</a:t>
            </a:r>
          </a:p>
        </p:txBody>
      </p:sp>
      <p:pic>
        <p:nvPicPr>
          <p:cNvPr id="6" name="Content Placeholder 5">
            <a:extLst>
              <a:ext uri="{FF2B5EF4-FFF2-40B4-BE49-F238E27FC236}">
                <a16:creationId xmlns:a16="http://schemas.microsoft.com/office/drawing/2014/main" id="{D82D4E08-E623-4316-A3E2-C89E4B06F634}"/>
              </a:ext>
            </a:extLst>
          </p:cNvPr>
          <p:cNvPicPr>
            <a:picLocks noGrp="1" noChangeAspect="1"/>
          </p:cNvPicPr>
          <p:nvPr>
            <p:ph idx="1"/>
          </p:nvPr>
        </p:nvPicPr>
        <p:blipFill>
          <a:blip r:embed="rId2"/>
          <a:stretch>
            <a:fillRect/>
          </a:stretch>
        </p:blipFill>
        <p:spPr>
          <a:xfrm>
            <a:off x="1143000" y="2114927"/>
            <a:ext cx="9872663" cy="3923546"/>
          </a:xfrm>
        </p:spPr>
      </p:pic>
      <p:sp>
        <p:nvSpPr>
          <p:cNvPr id="4" name="Slide Number Placeholder 3">
            <a:extLst>
              <a:ext uri="{FF2B5EF4-FFF2-40B4-BE49-F238E27FC236}">
                <a16:creationId xmlns:a16="http://schemas.microsoft.com/office/drawing/2014/main" id="{B3791321-8544-4002-9D32-7AD3A5A7A30C}"/>
              </a:ext>
            </a:extLst>
          </p:cNvPr>
          <p:cNvSpPr>
            <a:spLocks noGrp="1"/>
          </p:cNvSpPr>
          <p:nvPr>
            <p:ph type="sldNum" sz="quarter" idx="12"/>
          </p:nvPr>
        </p:nvSpPr>
        <p:spPr>
          <a:xfrm>
            <a:off x="11539120" y="5980744"/>
            <a:ext cx="551167" cy="377825"/>
          </a:xfrm>
        </p:spPr>
        <p:txBody>
          <a:bodyPr/>
          <a:lstStyle/>
          <a:p>
            <a:fld id="{6D22F896-40B5-4ADD-8801-0D06FADFA095}" type="slidenum">
              <a:rPr lang="en-US" smtClean="0">
                <a:latin typeface="Arial" panose="020B0604020202020204" pitchFamily="34" charset="0"/>
                <a:cs typeface="Arial" panose="020B0604020202020204" pitchFamily="34" charset="0"/>
              </a:rPr>
              <a:t>54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818669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504EF-905C-48C2-AEE8-F9791CB461DE}"/>
              </a:ext>
            </a:extLst>
          </p:cNvPr>
          <p:cNvSpPr>
            <a:spLocks noGrp="1"/>
          </p:cNvSpPr>
          <p:nvPr>
            <p:ph type="title"/>
          </p:nvPr>
        </p:nvSpPr>
        <p:spPr>
          <a:xfrm>
            <a:off x="1295402" y="722234"/>
            <a:ext cx="9601196" cy="1253068"/>
          </a:xfrm>
        </p:spPr>
        <p:txBody>
          <a:bodyPr>
            <a:normAutofit fontScale="90000"/>
          </a:bodyPr>
          <a:lstStyle/>
          <a:p>
            <a:r>
              <a:rPr lang="en-CA" dirty="0">
                <a:cs typeface="Arial" panose="020B0604020202020204" pitchFamily="34" charset="0"/>
              </a:rPr>
              <a:t>2</a:t>
            </a:r>
            <a:r>
              <a:rPr lang="en-CA" baseline="30000" dirty="0">
                <a:cs typeface="Arial" panose="020B0604020202020204" pitchFamily="34" charset="0"/>
              </a:rPr>
              <a:t>nd</a:t>
            </a:r>
            <a:r>
              <a:rPr lang="en-CA" dirty="0">
                <a:cs typeface="Arial" panose="020B0604020202020204" pitchFamily="34" charset="0"/>
              </a:rPr>
              <a:t> quarter 2020 Health and Social Service settlements (Excluding ONA Hospital)</a:t>
            </a:r>
          </a:p>
        </p:txBody>
      </p:sp>
      <p:pic>
        <p:nvPicPr>
          <p:cNvPr id="6" name="Content Placeholder 5">
            <a:extLst>
              <a:ext uri="{FF2B5EF4-FFF2-40B4-BE49-F238E27FC236}">
                <a16:creationId xmlns:a16="http://schemas.microsoft.com/office/drawing/2014/main" id="{22E8DD16-46C2-4DDA-BA6B-252B4A1F35C5}"/>
              </a:ext>
            </a:extLst>
          </p:cNvPr>
          <p:cNvPicPr>
            <a:picLocks noGrp="1" noChangeAspect="1"/>
          </p:cNvPicPr>
          <p:nvPr>
            <p:ph idx="1"/>
          </p:nvPr>
        </p:nvPicPr>
        <p:blipFill>
          <a:blip r:embed="rId2"/>
          <a:stretch>
            <a:fillRect/>
          </a:stretch>
        </p:blipFill>
        <p:spPr>
          <a:xfrm>
            <a:off x="2003779" y="2014813"/>
            <a:ext cx="8184442" cy="3317875"/>
          </a:xfrm>
        </p:spPr>
      </p:pic>
      <p:sp>
        <p:nvSpPr>
          <p:cNvPr id="4" name="Slide Number Placeholder 3">
            <a:extLst>
              <a:ext uri="{FF2B5EF4-FFF2-40B4-BE49-F238E27FC236}">
                <a16:creationId xmlns:a16="http://schemas.microsoft.com/office/drawing/2014/main" id="{D01CF9F1-0413-48F2-B2A6-C4F7B6E5C164}"/>
              </a:ext>
            </a:extLst>
          </p:cNvPr>
          <p:cNvSpPr>
            <a:spLocks noGrp="1"/>
          </p:cNvSpPr>
          <p:nvPr>
            <p:ph type="sldNum" sz="quarter" idx="12"/>
          </p:nvPr>
        </p:nvSpPr>
        <p:spPr/>
        <p:txBody>
          <a:bodyPr/>
          <a:lstStyle/>
          <a:p>
            <a:fld id="{6D22F896-40B5-4ADD-8801-0D06FADFA095}" type="slidenum">
              <a:rPr lang="en-US" smtClean="0">
                <a:latin typeface="Arial" panose="020B0604020202020204" pitchFamily="34" charset="0"/>
                <a:cs typeface="Arial" panose="020B0604020202020204" pitchFamily="34" charset="0"/>
              </a:rPr>
              <a:t>55</a:t>
            </a:fld>
            <a:endParaRPr lang="en-US" dirty="0">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F966930F-E2B5-428B-A07C-8F2BF6CF5930}"/>
              </a:ext>
            </a:extLst>
          </p:cNvPr>
          <p:cNvPicPr>
            <a:picLocks noChangeAspect="1"/>
          </p:cNvPicPr>
          <p:nvPr/>
        </p:nvPicPr>
        <p:blipFill>
          <a:blip r:embed="rId3"/>
          <a:stretch>
            <a:fillRect/>
          </a:stretch>
        </p:blipFill>
        <p:spPr>
          <a:xfrm>
            <a:off x="2003779" y="5332688"/>
            <a:ext cx="8184442" cy="876201"/>
          </a:xfrm>
          <a:prstGeom prst="rect">
            <a:avLst/>
          </a:prstGeom>
        </p:spPr>
      </p:pic>
    </p:spTree>
    <p:extLst>
      <p:ext uri="{BB962C8B-B14F-4D97-AF65-F5344CB8AC3E}">
        <p14:creationId xmlns:p14="http://schemas.microsoft.com/office/powerpoint/2010/main" val="13851224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14EFC-83B4-4991-A6FE-70C71FF50509}"/>
              </a:ext>
            </a:extLst>
          </p:cNvPr>
          <p:cNvSpPr>
            <a:spLocks noGrp="1"/>
          </p:cNvSpPr>
          <p:nvPr>
            <p:ph type="title"/>
          </p:nvPr>
        </p:nvSpPr>
        <p:spPr/>
        <p:txBody>
          <a:bodyPr>
            <a:normAutofit/>
          </a:bodyPr>
          <a:lstStyle/>
          <a:p>
            <a:r>
              <a:rPr lang="en-CA" dirty="0">
                <a:cs typeface="Arial" panose="020B0604020202020204" pitchFamily="34" charset="0"/>
              </a:rPr>
              <a:t>3</a:t>
            </a:r>
            <a:r>
              <a:rPr lang="en-CA" baseline="30000" dirty="0">
                <a:cs typeface="Arial" panose="020B0604020202020204" pitchFamily="34" charset="0"/>
              </a:rPr>
              <a:t>rd</a:t>
            </a:r>
            <a:r>
              <a:rPr lang="en-CA" dirty="0">
                <a:cs typeface="Arial" panose="020B0604020202020204" pitchFamily="34" charset="0"/>
              </a:rPr>
              <a:t> quarter 2020 Health and Social Service settlements</a:t>
            </a:r>
          </a:p>
        </p:txBody>
      </p:sp>
      <p:pic>
        <p:nvPicPr>
          <p:cNvPr id="6" name="Content Placeholder 5">
            <a:extLst>
              <a:ext uri="{FF2B5EF4-FFF2-40B4-BE49-F238E27FC236}">
                <a16:creationId xmlns:a16="http://schemas.microsoft.com/office/drawing/2014/main" id="{2B292A8D-D28C-45A4-8833-D12161A41C93}"/>
              </a:ext>
            </a:extLst>
          </p:cNvPr>
          <p:cNvPicPr>
            <a:picLocks noGrp="1" noChangeAspect="1"/>
          </p:cNvPicPr>
          <p:nvPr>
            <p:ph idx="1"/>
          </p:nvPr>
        </p:nvPicPr>
        <p:blipFill>
          <a:blip r:embed="rId2"/>
          <a:stretch>
            <a:fillRect/>
          </a:stretch>
        </p:blipFill>
        <p:spPr>
          <a:xfrm>
            <a:off x="1143000" y="2588916"/>
            <a:ext cx="9872663" cy="2975568"/>
          </a:xfrm>
        </p:spPr>
      </p:pic>
      <p:sp>
        <p:nvSpPr>
          <p:cNvPr id="4" name="Slide Number Placeholder 3">
            <a:extLst>
              <a:ext uri="{FF2B5EF4-FFF2-40B4-BE49-F238E27FC236}">
                <a16:creationId xmlns:a16="http://schemas.microsoft.com/office/drawing/2014/main" id="{42FA58B3-3A8D-487F-88BF-F1CC503E9EA4}"/>
              </a:ext>
            </a:extLst>
          </p:cNvPr>
          <p:cNvSpPr>
            <a:spLocks noGrp="1"/>
          </p:cNvSpPr>
          <p:nvPr>
            <p:ph type="sldNum" sz="quarter" idx="12"/>
          </p:nvPr>
        </p:nvSpPr>
        <p:spPr/>
        <p:txBody>
          <a:bodyPr/>
          <a:lstStyle/>
          <a:p>
            <a:fld id="{6D22F896-40B5-4ADD-8801-0D06FADFA095}" type="slidenum">
              <a:rPr lang="en-US" smtClean="0">
                <a:latin typeface="Arial" panose="020B0604020202020204" pitchFamily="34" charset="0"/>
                <a:cs typeface="Arial" panose="020B0604020202020204" pitchFamily="34" charset="0"/>
              </a:rPr>
              <a:t>56</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6437997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A301A-7FE1-4260-B6D1-D855D0018C5A}"/>
              </a:ext>
            </a:extLst>
          </p:cNvPr>
          <p:cNvSpPr>
            <a:spLocks noGrp="1"/>
          </p:cNvSpPr>
          <p:nvPr>
            <p:ph type="title"/>
          </p:nvPr>
        </p:nvSpPr>
        <p:spPr>
          <a:xfrm>
            <a:off x="768991" y="717472"/>
            <a:ext cx="11137259" cy="1001262"/>
          </a:xfrm>
        </p:spPr>
        <p:txBody>
          <a:bodyPr>
            <a:noAutofit/>
          </a:bodyPr>
          <a:lstStyle/>
          <a:p>
            <a:r>
              <a:rPr lang="en-CA" dirty="0">
                <a:cs typeface="Arial" panose="020B0604020202020204" pitchFamily="34" charset="0"/>
              </a:rPr>
              <a:t>Municipal 2</a:t>
            </a:r>
            <a:r>
              <a:rPr lang="en-CA" baseline="30000" dirty="0">
                <a:cs typeface="Arial" panose="020B0604020202020204" pitchFamily="34" charset="0"/>
              </a:rPr>
              <a:t>nd</a:t>
            </a:r>
            <a:r>
              <a:rPr lang="en-CA" dirty="0">
                <a:cs typeface="Arial" panose="020B0604020202020204" pitchFamily="34" charset="0"/>
              </a:rPr>
              <a:t> and 3</a:t>
            </a:r>
            <a:r>
              <a:rPr lang="en-CA" baseline="30000" dirty="0">
                <a:cs typeface="Arial" panose="020B0604020202020204" pitchFamily="34" charset="0"/>
              </a:rPr>
              <a:t>rd</a:t>
            </a:r>
            <a:r>
              <a:rPr lang="en-CA" dirty="0">
                <a:cs typeface="Arial" panose="020B0604020202020204" pitchFamily="34" charset="0"/>
              </a:rPr>
              <a:t> quarter 2020 settlements</a:t>
            </a:r>
            <a:br>
              <a:rPr lang="en-CA" dirty="0">
                <a:cs typeface="Arial" panose="020B0604020202020204" pitchFamily="34" charset="0"/>
              </a:rPr>
            </a:br>
            <a:r>
              <a:rPr lang="en-CA" dirty="0">
                <a:cs typeface="Arial" panose="020B0604020202020204" pitchFamily="34" charset="0"/>
              </a:rPr>
              <a:t>Longer agreements – back end loaded</a:t>
            </a:r>
          </a:p>
        </p:txBody>
      </p:sp>
      <p:pic>
        <p:nvPicPr>
          <p:cNvPr id="18" name="Content Placeholder 17">
            <a:extLst>
              <a:ext uri="{FF2B5EF4-FFF2-40B4-BE49-F238E27FC236}">
                <a16:creationId xmlns:a16="http://schemas.microsoft.com/office/drawing/2014/main" id="{36BAA686-D844-4714-8549-8A67D2233C0F}"/>
              </a:ext>
            </a:extLst>
          </p:cNvPr>
          <p:cNvPicPr>
            <a:picLocks noGrp="1" noChangeAspect="1"/>
          </p:cNvPicPr>
          <p:nvPr>
            <p:ph idx="1"/>
          </p:nvPr>
        </p:nvPicPr>
        <p:blipFill>
          <a:blip r:embed="rId2"/>
          <a:stretch>
            <a:fillRect/>
          </a:stretch>
        </p:blipFill>
        <p:spPr>
          <a:xfrm>
            <a:off x="1963554" y="2460717"/>
            <a:ext cx="8390347" cy="2766300"/>
          </a:xfrm>
        </p:spPr>
      </p:pic>
      <p:sp>
        <p:nvSpPr>
          <p:cNvPr id="4" name="Slide Number Placeholder 3">
            <a:extLst>
              <a:ext uri="{FF2B5EF4-FFF2-40B4-BE49-F238E27FC236}">
                <a16:creationId xmlns:a16="http://schemas.microsoft.com/office/drawing/2014/main" id="{A28050B8-9635-41EA-9711-081852F8E5CF}"/>
              </a:ext>
            </a:extLst>
          </p:cNvPr>
          <p:cNvSpPr>
            <a:spLocks noGrp="1"/>
          </p:cNvSpPr>
          <p:nvPr>
            <p:ph type="sldNum" sz="quarter" idx="12"/>
          </p:nvPr>
        </p:nvSpPr>
        <p:spPr/>
        <p:txBody>
          <a:bodyPr/>
          <a:lstStyle/>
          <a:p>
            <a:fld id="{6D22F896-40B5-4ADD-8801-0D06FADFA095}" type="slidenum">
              <a:rPr lang="en-US" smtClean="0">
                <a:latin typeface="Arial" panose="020B0604020202020204" pitchFamily="34" charset="0"/>
                <a:cs typeface="Arial" panose="020B0604020202020204" pitchFamily="34" charset="0"/>
              </a:rPr>
              <a:t>57</a:t>
            </a:fld>
            <a:endParaRPr lang="en-US" dirty="0">
              <a:latin typeface="Arial" panose="020B0604020202020204" pitchFamily="34" charset="0"/>
              <a:cs typeface="Arial" panose="020B0604020202020204" pitchFamily="34" charset="0"/>
            </a:endParaRPr>
          </a:p>
        </p:txBody>
      </p:sp>
      <p:pic>
        <p:nvPicPr>
          <p:cNvPr id="20" name="Picture 19">
            <a:extLst>
              <a:ext uri="{FF2B5EF4-FFF2-40B4-BE49-F238E27FC236}">
                <a16:creationId xmlns:a16="http://schemas.microsoft.com/office/drawing/2014/main" id="{D341B663-C05D-4899-B150-9569518D3399}"/>
              </a:ext>
            </a:extLst>
          </p:cNvPr>
          <p:cNvPicPr>
            <a:picLocks noChangeAspect="1"/>
          </p:cNvPicPr>
          <p:nvPr/>
        </p:nvPicPr>
        <p:blipFill>
          <a:blip r:embed="rId3"/>
          <a:stretch>
            <a:fillRect/>
          </a:stretch>
        </p:blipFill>
        <p:spPr>
          <a:xfrm>
            <a:off x="1963554" y="5215431"/>
            <a:ext cx="8390347" cy="753569"/>
          </a:xfrm>
          <a:prstGeom prst="rect">
            <a:avLst/>
          </a:prstGeom>
        </p:spPr>
      </p:pic>
    </p:spTree>
    <p:extLst>
      <p:ext uri="{BB962C8B-B14F-4D97-AF65-F5344CB8AC3E}">
        <p14:creationId xmlns:p14="http://schemas.microsoft.com/office/powerpoint/2010/main" val="9456889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4182F-90D5-4790-A81A-A4B816112F99}"/>
              </a:ext>
            </a:extLst>
          </p:cNvPr>
          <p:cNvSpPr>
            <a:spLocks noGrp="1"/>
          </p:cNvSpPr>
          <p:nvPr>
            <p:ph type="title"/>
          </p:nvPr>
        </p:nvSpPr>
        <p:spPr>
          <a:xfrm>
            <a:off x="1162756" y="609600"/>
            <a:ext cx="10272888" cy="1456267"/>
          </a:xfrm>
        </p:spPr>
        <p:txBody>
          <a:bodyPr>
            <a:normAutofit/>
          </a:bodyPr>
          <a:lstStyle/>
          <a:p>
            <a:r>
              <a:rPr lang="en-CA" dirty="0">
                <a:cs typeface="Arial" panose="020B0604020202020204" pitchFamily="34" charset="0"/>
              </a:rPr>
              <a:t>Length of contracts ― 2020 settlements</a:t>
            </a:r>
          </a:p>
        </p:txBody>
      </p:sp>
      <p:pic>
        <p:nvPicPr>
          <p:cNvPr id="6" name="Content Placeholder 5">
            <a:extLst>
              <a:ext uri="{FF2B5EF4-FFF2-40B4-BE49-F238E27FC236}">
                <a16:creationId xmlns:a16="http://schemas.microsoft.com/office/drawing/2014/main" id="{FB832A13-0BAC-4705-930C-7215F6CBBBB0}"/>
              </a:ext>
            </a:extLst>
          </p:cNvPr>
          <p:cNvPicPr>
            <a:picLocks noGrp="1" noChangeAspect="1"/>
          </p:cNvPicPr>
          <p:nvPr>
            <p:ph idx="1"/>
          </p:nvPr>
        </p:nvPicPr>
        <p:blipFill>
          <a:blip r:embed="rId2"/>
          <a:stretch>
            <a:fillRect/>
          </a:stretch>
        </p:blipFill>
        <p:spPr>
          <a:xfrm>
            <a:off x="1203053" y="2450237"/>
            <a:ext cx="9614248" cy="2506650"/>
          </a:xfrm>
        </p:spPr>
      </p:pic>
      <p:sp>
        <p:nvSpPr>
          <p:cNvPr id="4" name="Slide Number Placeholder 3">
            <a:extLst>
              <a:ext uri="{FF2B5EF4-FFF2-40B4-BE49-F238E27FC236}">
                <a16:creationId xmlns:a16="http://schemas.microsoft.com/office/drawing/2014/main" id="{26E9AD5D-7233-4952-A709-1C6E633F7A35}"/>
              </a:ext>
            </a:extLst>
          </p:cNvPr>
          <p:cNvSpPr>
            <a:spLocks noGrp="1"/>
          </p:cNvSpPr>
          <p:nvPr>
            <p:ph type="sldNum" sz="quarter" idx="12"/>
          </p:nvPr>
        </p:nvSpPr>
        <p:spPr/>
        <p:txBody>
          <a:bodyPr/>
          <a:lstStyle/>
          <a:p>
            <a:fld id="{6D22F896-40B5-4ADD-8801-0D06FADFA095}" type="slidenum">
              <a:rPr lang="en-US" smtClean="0">
                <a:latin typeface="Arial" panose="020B0604020202020204" pitchFamily="34" charset="0"/>
                <a:cs typeface="Arial" panose="020B0604020202020204" pitchFamily="34" charset="0"/>
              </a:rPr>
              <a:t>58</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197195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F5DF6-44FF-45A8-B3F7-E17A5994DA3D}"/>
              </a:ext>
            </a:extLst>
          </p:cNvPr>
          <p:cNvSpPr>
            <a:spLocks noGrp="1"/>
          </p:cNvSpPr>
          <p:nvPr>
            <p:ph type="title"/>
          </p:nvPr>
        </p:nvSpPr>
        <p:spPr/>
        <p:txBody>
          <a:bodyPr/>
          <a:lstStyle/>
          <a:p>
            <a:r>
              <a:rPr lang="en-CA" dirty="0">
                <a:cs typeface="Arial" panose="020B0604020202020204" pitchFamily="34" charset="0"/>
              </a:rPr>
              <a:t>Strikes and lockouts</a:t>
            </a:r>
          </a:p>
        </p:txBody>
      </p:sp>
      <p:pic>
        <p:nvPicPr>
          <p:cNvPr id="6" name="Content Placeholder 5">
            <a:extLst>
              <a:ext uri="{FF2B5EF4-FFF2-40B4-BE49-F238E27FC236}">
                <a16:creationId xmlns:a16="http://schemas.microsoft.com/office/drawing/2014/main" id="{D0BCA5AC-761A-4EC6-B28E-539626250E72}"/>
              </a:ext>
            </a:extLst>
          </p:cNvPr>
          <p:cNvPicPr>
            <a:picLocks noGrp="1" noChangeAspect="1"/>
          </p:cNvPicPr>
          <p:nvPr>
            <p:ph idx="1"/>
          </p:nvPr>
        </p:nvPicPr>
        <p:blipFill>
          <a:blip r:embed="rId2"/>
          <a:stretch>
            <a:fillRect/>
          </a:stretch>
        </p:blipFill>
        <p:spPr>
          <a:xfrm>
            <a:off x="1049067" y="2258228"/>
            <a:ext cx="10093866" cy="2865920"/>
          </a:xfrm>
        </p:spPr>
      </p:pic>
      <p:sp>
        <p:nvSpPr>
          <p:cNvPr id="4" name="Slide Number Placeholder 3">
            <a:extLst>
              <a:ext uri="{FF2B5EF4-FFF2-40B4-BE49-F238E27FC236}">
                <a16:creationId xmlns:a16="http://schemas.microsoft.com/office/drawing/2014/main" id="{033B3813-F29E-41FA-8306-33D800EFCAFC}"/>
              </a:ext>
            </a:extLst>
          </p:cNvPr>
          <p:cNvSpPr>
            <a:spLocks noGrp="1"/>
          </p:cNvSpPr>
          <p:nvPr>
            <p:ph type="sldNum" sz="quarter" idx="12"/>
          </p:nvPr>
        </p:nvSpPr>
        <p:spPr/>
        <p:txBody>
          <a:bodyPr/>
          <a:lstStyle/>
          <a:p>
            <a:fld id="{6D22F896-40B5-4ADD-8801-0D06FADFA095}" type="slidenum">
              <a:rPr lang="en-US" smtClean="0">
                <a:latin typeface="Arial" panose="020B0604020202020204" pitchFamily="34" charset="0"/>
                <a:cs typeface="Arial" panose="020B0604020202020204" pitchFamily="34" charset="0"/>
              </a:rPr>
              <a:t>59</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9907945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68633-5225-4A70-AA10-BB606D33C2F6}"/>
              </a:ext>
            </a:extLst>
          </p:cNvPr>
          <p:cNvSpPr>
            <a:spLocks noGrp="1"/>
          </p:cNvSpPr>
          <p:nvPr>
            <p:ph type="title"/>
          </p:nvPr>
        </p:nvSpPr>
        <p:spPr>
          <a:xfrm>
            <a:off x="1264357" y="987425"/>
            <a:ext cx="9690677" cy="1110343"/>
          </a:xfrm>
        </p:spPr>
        <p:txBody>
          <a:bodyPr>
            <a:normAutofit/>
          </a:bodyPr>
          <a:lstStyle/>
          <a:p>
            <a:pPr algn="ctr"/>
            <a:r>
              <a:rPr lang="en-CA" dirty="0">
                <a:solidFill>
                  <a:schemeClr val="tx1"/>
                </a:solidFill>
                <a:cs typeface="Arial" panose="020B0604020202020204" pitchFamily="34" charset="0"/>
              </a:rPr>
              <a:t>Settlements: Comment</a:t>
            </a:r>
          </a:p>
        </p:txBody>
      </p:sp>
      <p:sp>
        <p:nvSpPr>
          <p:cNvPr id="3" name="Content Placeholder 2">
            <a:extLst>
              <a:ext uri="{FF2B5EF4-FFF2-40B4-BE49-F238E27FC236}">
                <a16:creationId xmlns:a16="http://schemas.microsoft.com/office/drawing/2014/main" id="{46757D7B-EDA4-4845-A36C-DC7B8F19673B}"/>
              </a:ext>
            </a:extLst>
          </p:cNvPr>
          <p:cNvSpPr>
            <a:spLocks noGrp="1"/>
          </p:cNvSpPr>
          <p:nvPr>
            <p:ph idx="1"/>
          </p:nvPr>
        </p:nvSpPr>
        <p:spPr>
          <a:xfrm>
            <a:off x="1264357" y="2671948"/>
            <a:ext cx="9897356" cy="3198627"/>
          </a:xfrm>
        </p:spPr>
        <p:txBody>
          <a:bodyPr>
            <a:normAutofit lnSpcReduction="10000"/>
          </a:bodyPr>
          <a:lstStyle/>
          <a:p>
            <a:r>
              <a:rPr lang="en-CA" dirty="0">
                <a:latin typeface="+mj-lt"/>
                <a:cs typeface="Arial" panose="020B0604020202020204" pitchFamily="34" charset="0"/>
              </a:rPr>
              <a:t>Huge disparity between broader provincial public sector and private sector settlements.</a:t>
            </a:r>
          </a:p>
          <a:p>
            <a:r>
              <a:rPr lang="en-CA" dirty="0">
                <a:latin typeface="+mj-lt"/>
                <a:cs typeface="Arial" panose="020B0604020202020204" pitchFamily="34" charset="0"/>
              </a:rPr>
              <a:t>Consistent with 1% cap on BPS settlements.</a:t>
            </a:r>
          </a:p>
          <a:p>
            <a:r>
              <a:rPr lang="en-CA" dirty="0">
                <a:latin typeface="+mj-lt"/>
                <a:cs typeface="Arial" panose="020B0604020202020204" pitchFamily="34" charset="0"/>
              </a:rPr>
              <a:t>Gap may be deepening.</a:t>
            </a:r>
          </a:p>
          <a:p>
            <a:r>
              <a:rPr lang="en-CA" dirty="0">
                <a:latin typeface="+mj-lt"/>
                <a:cs typeface="Arial" panose="020B0604020202020204" pitchFamily="34" charset="0"/>
              </a:rPr>
              <a:t>Also a more modest gap between broader provincial public sector and municipal public sector.</a:t>
            </a:r>
          </a:p>
          <a:p>
            <a:r>
              <a:rPr lang="en-CA" dirty="0">
                <a:latin typeface="+mj-lt"/>
                <a:cs typeface="Arial" panose="020B0604020202020204" pitchFamily="34" charset="0"/>
              </a:rPr>
              <a:t>Some five year municipal settlements.</a:t>
            </a:r>
          </a:p>
          <a:p>
            <a:r>
              <a:rPr lang="en-CA" dirty="0">
                <a:latin typeface="+mj-lt"/>
                <a:cs typeface="Arial" panose="020B0604020202020204" pitchFamily="34" charset="0"/>
              </a:rPr>
              <a:t>Much more strike activity in 2020 than trend – teachers in early part of the year.</a:t>
            </a:r>
          </a:p>
          <a:p>
            <a:endParaRPr lang="en-CA" dirty="0"/>
          </a:p>
        </p:txBody>
      </p:sp>
      <p:sp>
        <p:nvSpPr>
          <p:cNvPr id="4" name="Slide Number Placeholder 3">
            <a:extLst>
              <a:ext uri="{FF2B5EF4-FFF2-40B4-BE49-F238E27FC236}">
                <a16:creationId xmlns:a16="http://schemas.microsoft.com/office/drawing/2014/main" id="{175F5291-5618-4AC8-B6E9-C046034666D0}"/>
              </a:ext>
            </a:extLst>
          </p:cNvPr>
          <p:cNvSpPr>
            <a:spLocks noGrp="1"/>
          </p:cNvSpPr>
          <p:nvPr>
            <p:ph type="sldNum" sz="quarter" idx="12"/>
          </p:nvPr>
        </p:nvSpPr>
        <p:spPr>
          <a:xfrm>
            <a:off x="10955034" y="5870575"/>
            <a:ext cx="551167" cy="377825"/>
          </a:xfrm>
        </p:spPr>
        <p:txBody>
          <a:bodyPr>
            <a:normAutofit/>
          </a:bodyPr>
          <a:lstStyle/>
          <a:p>
            <a:pPr>
              <a:spcAft>
                <a:spcPts val="600"/>
              </a:spcAft>
            </a:pPr>
            <a:fld id="{6D22F896-40B5-4ADD-8801-0D06FADFA095}" type="slidenum">
              <a:rPr lang="en-US">
                <a:solidFill>
                  <a:schemeClr val="tx2"/>
                </a:solidFill>
                <a:latin typeface="Arial" panose="020B0604020202020204" pitchFamily="34" charset="0"/>
                <a:cs typeface="Arial" panose="020B0604020202020204" pitchFamily="34" charset="0"/>
              </a:rPr>
              <a:pPr>
                <a:spcAft>
                  <a:spcPts val="600"/>
                </a:spcAft>
              </a:pPr>
              <a:t>60</a:t>
            </a:fld>
            <a:endParaRPr lang="en-US"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7660719"/>
      </p:ext>
    </p:extLst>
  </p:cSld>
  <p:clrMapOvr>
    <a:overrideClrMapping bg1="lt1" tx1="dk1" bg2="lt2" tx2="dk2" accent1="accent1" accent2="accent2" accent3="accent3" accent4="accent4" accent5="accent5" accent6="accent6" hlink="hlink" folHlink="folHlink"/>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C656F-D9A8-41D3-AC37-F1267C58C75A}"/>
              </a:ext>
            </a:extLst>
          </p:cNvPr>
          <p:cNvSpPr>
            <a:spLocks noGrp="1"/>
          </p:cNvSpPr>
          <p:nvPr>
            <p:ph type="title"/>
          </p:nvPr>
        </p:nvSpPr>
        <p:spPr/>
        <p:txBody>
          <a:bodyPr>
            <a:normAutofit/>
          </a:bodyPr>
          <a:lstStyle/>
          <a:p>
            <a:r>
              <a:rPr lang="en-CA" dirty="0">
                <a:cs typeface="Arial" panose="020B0604020202020204" pitchFamily="34" charset="0"/>
              </a:rPr>
              <a:t>Fewer expiring agreements in 2020</a:t>
            </a:r>
          </a:p>
        </p:txBody>
      </p:sp>
      <p:pic>
        <p:nvPicPr>
          <p:cNvPr id="6" name="Content Placeholder 5">
            <a:extLst>
              <a:ext uri="{FF2B5EF4-FFF2-40B4-BE49-F238E27FC236}">
                <a16:creationId xmlns:a16="http://schemas.microsoft.com/office/drawing/2014/main" id="{B6D0A235-EF27-42E2-B259-635AB1E200FE}"/>
              </a:ext>
            </a:extLst>
          </p:cNvPr>
          <p:cNvPicPr>
            <a:picLocks noGrp="1" noChangeAspect="1"/>
          </p:cNvPicPr>
          <p:nvPr>
            <p:ph idx="1"/>
          </p:nvPr>
        </p:nvPicPr>
        <p:blipFill>
          <a:blip r:embed="rId2"/>
          <a:stretch>
            <a:fillRect/>
          </a:stretch>
        </p:blipFill>
        <p:spPr>
          <a:xfrm>
            <a:off x="1143000" y="3369230"/>
            <a:ext cx="9872663" cy="1414940"/>
          </a:xfrm>
        </p:spPr>
      </p:pic>
      <p:sp>
        <p:nvSpPr>
          <p:cNvPr id="4" name="Slide Number Placeholder 3">
            <a:extLst>
              <a:ext uri="{FF2B5EF4-FFF2-40B4-BE49-F238E27FC236}">
                <a16:creationId xmlns:a16="http://schemas.microsoft.com/office/drawing/2014/main" id="{B5CDE03F-119A-434C-BE24-446031E59B17}"/>
              </a:ext>
            </a:extLst>
          </p:cNvPr>
          <p:cNvSpPr>
            <a:spLocks noGrp="1"/>
          </p:cNvSpPr>
          <p:nvPr>
            <p:ph type="sldNum" sz="quarter" idx="12"/>
          </p:nvPr>
        </p:nvSpPr>
        <p:spPr/>
        <p:txBody>
          <a:bodyPr/>
          <a:lstStyle/>
          <a:p>
            <a:fld id="{6D22F896-40B5-4ADD-8801-0D06FADFA095}" type="slidenum">
              <a:rPr lang="en-US" smtClean="0">
                <a:latin typeface="Arial" panose="020B0604020202020204" pitchFamily="34" charset="0"/>
                <a:cs typeface="Arial" panose="020B0604020202020204" pitchFamily="34" charset="0"/>
              </a:rPr>
              <a:t>61</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04593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C67B137-15B0-4AF6-94A8-AC00BA8D7B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5699F27B-22F2-45E1-BFB8-2B1FF14A95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B197160-13C3-44F6-B2F9-39291E84E7F6}"/>
              </a:ext>
            </a:extLst>
          </p:cNvPr>
          <p:cNvSpPr>
            <a:spLocks noGrp="1"/>
          </p:cNvSpPr>
          <p:nvPr>
            <p:ph type="title"/>
          </p:nvPr>
        </p:nvSpPr>
        <p:spPr>
          <a:xfrm>
            <a:off x="643467" y="643466"/>
            <a:ext cx="3602736" cy="5269651"/>
          </a:xfrm>
        </p:spPr>
        <p:txBody>
          <a:bodyPr>
            <a:normAutofit/>
          </a:bodyPr>
          <a:lstStyle/>
          <a:p>
            <a:pPr algn="ctr"/>
            <a:r>
              <a:rPr lang="en-CA" sz="3200">
                <a:solidFill>
                  <a:schemeClr val="tx2"/>
                </a:solidFill>
                <a:cs typeface="Arial" panose="020B0604020202020204" pitchFamily="34" charset="0"/>
              </a:rPr>
              <a:t>Major Expiring Agreements</a:t>
            </a:r>
          </a:p>
        </p:txBody>
      </p:sp>
      <p:cxnSp>
        <p:nvCxnSpPr>
          <p:cNvPr id="13" name="Straight Connector 12">
            <a:extLst>
              <a:ext uri="{FF2B5EF4-FFF2-40B4-BE49-F238E27FC236}">
                <a16:creationId xmlns:a16="http://schemas.microsoft.com/office/drawing/2014/main" id="{633ABDA7-FF8C-4E26-8C7D-47E0AE54EA2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265557"/>
            <a:ext cx="7031" cy="393192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EC26577-41A5-40B0-89BE-A26DD96210F7}"/>
              </a:ext>
            </a:extLst>
          </p:cNvPr>
          <p:cNvSpPr>
            <a:spLocks noGrp="1"/>
          </p:cNvSpPr>
          <p:nvPr>
            <p:ph idx="1"/>
          </p:nvPr>
        </p:nvSpPr>
        <p:spPr>
          <a:xfrm>
            <a:off x="5065182" y="643466"/>
            <a:ext cx="6173333" cy="5269650"/>
          </a:xfrm>
        </p:spPr>
        <p:txBody>
          <a:bodyPr anchor="ctr">
            <a:normAutofit/>
          </a:bodyPr>
          <a:lstStyle/>
          <a:p>
            <a:r>
              <a:rPr lang="en-CA" sz="1400" dirty="0">
                <a:solidFill>
                  <a:schemeClr val="tx2"/>
                </a:solidFill>
                <a:cs typeface="Arial" panose="020B0604020202020204" pitchFamily="34" charset="0"/>
              </a:rPr>
              <a:t>2020</a:t>
            </a:r>
          </a:p>
          <a:p>
            <a:pPr lvl="1"/>
            <a:r>
              <a:rPr lang="en-CA" sz="1400" dirty="0">
                <a:solidFill>
                  <a:schemeClr val="tx2"/>
                </a:solidFill>
                <a:cs typeface="Arial" panose="020B0604020202020204" pitchFamily="34" charset="0"/>
              </a:rPr>
              <a:t>March — ONA/Hospitals (64,400 employees) (Award)</a:t>
            </a:r>
          </a:p>
          <a:p>
            <a:pPr lvl="1"/>
            <a:r>
              <a:rPr lang="en-CA" sz="1400" dirty="0">
                <a:solidFill>
                  <a:schemeClr val="tx2"/>
                </a:solidFill>
                <a:cs typeface="Arial" panose="020B0604020202020204" pitchFamily="34" charset="0"/>
              </a:rPr>
              <a:t>31 March – Ontario Hydro – Power Workers</a:t>
            </a:r>
          </a:p>
          <a:p>
            <a:pPr lvl="1"/>
            <a:r>
              <a:rPr lang="en-CA" sz="1400" dirty="0">
                <a:solidFill>
                  <a:schemeClr val="tx2"/>
                </a:solidFill>
                <a:cs typeface="Arial" panose="020B0604020202020204" pitchFamily="34" charset="0"/>
              </a:rPr>
              <a:t>April — WSIB-CUPE (3,300 employees)</a:t>
            </a:r>
          </a:p>
          <a:p>
            <a:pPr lvl="1"/>
            <a:r>
              <a:rPr lang="en-CA" sz="1400" dirty="0">
                <a:solidFill>
                  <a:schemeClr val="tx2"/>
                </a:solidFill>
                <a:cs typeface="Arial" panose="020B0604020202020204" pitchFamily="34" charset="0"/>
              </a:rPr>
              <a:t>June — U of T / Steelworkers (6,000 employees)</a:t>
            </a:r>
          </a:p>
          <a:p>
            <a:pPr lvl="1"/>
            <a:r>
              <a:rPr lang="en-CA" sz="1400" dirty="0">
                <a:solidFill>
                  <a:schemeClr val="tx2"/>
                </a:solidFill>
                <a:cs typeface="Arial" panose="020B0604020202020204" pitchFamily="34" charset="0"/>
              </a:rPr>
              <a:t>August — York University / CUPE (3,300 employees, three agreements)</a:t>
            </a:r>
          </a:p>
          <a:p>
            <a:pPr lvl="1"/>
            <a:r>
              <a:rPr lang="en-CA" sz="1400" dirty="0">
                <a:solidFill>
                  <a:schemeClr val="tx2"/>
                </a:solidFill>
                <a:cs typeface="Arial" panose="020B0604020202020204" pitchFamily="34" charset="0"/>
              </a:rPr>
              <a:t>September — “Big 3” automakers / UNIFOR (20,000 employees total)</a:t>
            </a:r>
          </a:p>
          <a:p>
            <a:pPr lvl="1"/>
            <a:r>
              <a:rPr lang="en-CA" sz="1400" dirty="0">
                <a:solidFill>
                  <a:schemeClr val="tx2"/>
                </a:solidFill>
                <a:cs typeface="Arial" panose="020B0604020202020204" pitchFamily="34" charset="0"/>
              </a:rPr>
              <a:t>Dec 31 -- U of T – CUPE 3902 (7,000 members)</a:t>
            </a:r>
          </a:p>
          <a:p>
            <a:r>
              <a:rPr lang="en-CA" sz="1400" dirty="0">
                <a:solidFill>
                  <a:schemeClr val="tx2"/>
                </a:solidFill>
                <a:cs typeface="Arial" panose="020B0604020202020204" pitchFamily="34" charset="0"/>
              </a:rPr>
              <a:t>2021</a:t>
            </a:r>
          </a:p>
          <a:p>
            <a:pPr lvl="1"/>
            <a:r>
              <a:rPr lang="en-CA" sz="1400" dirty="0">
                <a:solidFill>
                  <a:schemeClr val="tx2"/>
                </a:solidFill>
                <a:cs typeface="Arial" panose="020B0604020202020204" pitchFamily="34" charset="0"/>
              </a:rPr>
              <a:t>31 January — College — Part-Time Support Workers — OPSEU </a:t>
            </a:r>
          </a:p>
          <a:p>
            <a:pPr lvl="1"/>
            <a:r>
              <a:rPr lang="en-CA" sz="1400" dirty="0">
                <a:solidFill>
                  <a:schemeClr val="tx2"/>
                </a:solidFill>
                <a:cs typeface="Arial" panose="020B0604020202020204" pitchFamily="34" charset="0"/>
              </a:rPr>
              <a:t>31 March — LCBO — OPSEU</a:t>
            </a:r>
          </a:p>
          <a:p>
            <a:pPr lvl="1"/>
            <a:r>
              <a:rPr lang="en-CA" sz="1400" dirty="0">
                <a:solidFill>
                  <a:schemeClr val="tx2"/>
                </a:solidFill>
                <a:cs typeface="Arial" panose="020B0604020202020204" pitchFamily="34" charset="0"/>
              </a:rPr>
              <a:t>31March – Ontario Power – PWU (6,449 members)</a:t>
            </a:r>
          </a:p>
          <a:p>
            <a:pPr lvl="1"/>
            <a:r>
              <a:rPr lang="en-CA" sz="1400" dirty="0">
                <a:solidFill>
                  <a:schemeClr val="tx2"/>
                </a:solidFill>
                <a:cs typeface="Arial" panose="020B0604020202020204" pitchFamily="34" charset="0"/>
              </a:rPr>
              <a:t>June — Bombardier / UNIFOR (1,600 employees)</a:t>
            </a:r>
          </a:p>
          <a:p>
            <a:pPr lvl="1"/>
            <a:r>
              <a:rPr lang="en-CA" sz="1400" dirty="0">
                <a:solidFill>
                  <a:schemeClr val="tx2"/>
                </a:solidFill>
                <a:cs typeface="Arial" panose="020B0604020202020204" pitchFamily="34" charset="0"/>
              </a:rPr>
              <a:t>September — GM Cami Assembly plant / UNIFOR (2,500)</a:t>
            </a:r>
          </a:p>
          <a:p>
            <a:pPr lvl="1"/>
            <a:r>
              <a:rPr lang="en-CA" sz="1400" dirty="0">
                <a:solidFill>
                  <a:schemeClr val="tx2"/>
                </a:solidFill>
                <a:cs typeface="Arial" panose="020B0604020202020204" pitchFamily="34" charset="0"/>
              </a:rPr>
              <a:t>28 September — CUPE Hospitals</a:t>
            </a:r>
          </a:p>
          <a:p>
            <a:pPr lvl="1"/>
            <a:r>
              <a:rPr lang="en-CA" sz="1400" dirty="0">
                <a:solidFill>
                  <a:schemeClr val="tx2"/>
                </a:solidFill>
                <a:cs typeface="Arial" panose="020B0604020202020204" pitchFamily="34" charset="0"/>
              </a:rPr>
              <a:t>30 September — Colleges / OPSEU (College Professors)</a:t>
            </a:r>
          </a:p>
          <a:p>
            <a:pPr lvl="1"/>
            <a:r>
              <a:rPr lang="en-CA" sz="1400" dirty="0">
                <a:solidFill>
                  <a:schemeClr val="tx2"/>
                </a:solidFill>
                <a:cs typeface="Arial" panose="020B0604020202020204" pitchFamily="34" charset="0"/>
              </a:rPr>
              <a:t>31 December — Ontario government (OPS) — OPSEU</a:t>
            </a:r>
          </a:p>
          <a:p>
            <a:r>
              <a:rPr lang="en-CA" sz="1400" dirty="0">
                <a:solidFill>
                  <a:schemeClr val="tx2"/>
                </a:solidFill>
                <a:cs typeface="Arial" panose="020B0604020202020204" pitchFamily="34" charset="0"/>
              </a:rPr>
              <a:t>OPSEU — Hospital paramedicals — 31 March 2022</a:t>
            </a:r>
          </a:p>
          <a:p>
            <a:pPr lvl="1"/>
            <a:endParaRPr lang="en-CA" sz="1400" dirty="0">
              <a:solidFill>
                <a:schemeClr val="tx2"/>
              </a:solidFill>
            </a:endParaRPr>
          </a:p>
        </p:txBody>
      </p:sp>
      <p:sp>
        <p:nvSpPr>
          <p:cNvPr id="4" name="Slide Number Placeholder 3">
            <a:extLst>
              <a:ext uri="{FF2B5EF4-FFF2-40B4-BE49-F238E27FC236}">
                <a16:creationId xmlns:a16="http://schemas.microsoft.com/office/drawing/2014/main" id="{8D718EFD-7198-467E-9D3D-F1B5C30D1C16}"/>
              </a:ext>
            </a:extLst>
          </p:cNvPr>
          <p:cNvSpPr>
            <a:spLocks noGrp="1"/>
          </p:cNvSpPr>
          <p:nvPr>
            <p:ph type="sldNum" sz="quarter" idx="12"/>
          </p:nvPr>
        </p:nvSpPr>
        <p:spPr>
          <a:xfrm>
            <a:off x="10160758" y="6223828"/>
            <a:ext cx="874989" cy="365125"/>
          </a:xfrm>
        </p:spPr>
        <p:txBody>
          <a:bodyPr>
            <a:normAutofit/>
          </a:bodyPr>
          <a:lstStyle/>
          <a:p>
            <a:pPr>
              <a:spcAft>
                <a:spcPts val="600"/>
              </a:spcAft>
            </a:pPr>
            <a:fld id="{6D22F896-40B5-4ADD-8801-0D06FADFA095}" type="slidenum">
              <a:rPr lang="en-US">
                <a:solidFill>
                  <a:schemeClr val="tx2"/>
                </a:solidFill>
                <a:latin typeface="Arial" panose="020B0604020202020204" pitchFamily="34" charset="0"/>
                <a:cs typeface="Arial" panose="020B0604020202020204" pitchFamily="34" charset="0"/>
              </a:rPr>
              <a:pPr>
                <a:spcAft>
                  <a:spcPts val="600"/>
                </a:spcAft>
              </a:pPr>
              <a:t>62</a:t>
            </a:fld>
            <a:endParaRPr lang="en-US">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8078469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12513-E269-40F8-986C-4FC7121A97C0}"/>
              </a:ext>
            </a:extLst>
          </p:cNvPr>
          <p:cNvSpPr>
            <a:spLocks noGrp="1"/>
          </p:cNvSpPr>
          <p:nvPr>
            <p:ph type="title"/>
          </p:nvPr>
        </p:nvSpPr>
        <p:spPr>
          <a:xfrm>
            <a:off x="1295401" y="982132"/>
            <a:ext cx="9519355" cy="1303867"/>
          </a:xfrm>
        </p:spPr>
        <p:txBody>
          <a:bodyPr/>
          <a:lstStyle/>
          <a:p>
            <a:r>
              <a:rPr lang="en-CA" dirty="0">
                <a:cs typeface="Arial" panose="020B0604020202020204" pitchFamily="34" charset="0"/>
              </a:rPr>
              <a:t>Bill 175</a:t>
            </a:r>
          </a:p>
        </p:txBody>
      </p:sp>
      <p:sp>
        <p:nvSpPr>
          <p:cNvPr id="3" name="Content Placeholder 2">
            <a:extLst>
              <a:ext uri="{FF2B5EF4-FFF2-40B4-BE49-F238E27FC236}">
                <a16:creationId xmlns:a16="http://schemas.microsoft.com/office/drawing/2014/main" id="{6B03EA5D-FB99-488F-8311-DC781DF0C374}"/>
              </a:ext>
            </a:extLst>
          </p:cNvPr>
          <p:cNvSpPr>
            <a:spLocks noGrp="1"/>
          </p:cNvSpPr>
          <p:nvPr>
            <p:ph idx="1"/>
          </p:nvPr>
        </p:nvSpPr>
        <p:spPr>
          <a:xfrm>
            <a:off x="1295401" y="2556932"/>
            <a:ext cx="9519355" cy="3318936"/>
          </a:xfrm>
        </p:spPr>
        <p:txBody>
          <a:bodyPr>
            <a:normAutofit/>
          </a:bodyPr>
          <a:lstStyle/>
          <a:p>
            <a:r>
              <a:rPr lang="en-CA" dirty="0">
                <a:cs typeface="Arial" panose="020B0604020202020204" pitchFamily="34" charset="0"/>
              </a:rPr>
              <a:t>Three forms of hospital privatization.</a:t>
            </a:r>
          </a:p>
          <a:p>
            <a:r>
              <a:rPr lang="en-CA" i="1" dirty="0">
                <a:cs typeface="Arial" panose="020B0604020202020204" pitchFamily="34" charset="0"/>
              </a:rPr>
              <a:t>Private Hospitals Act </a:t>
            </a:r>
            <a:r>
              <a:rPr lang="en-CA" dirty="0">
                <a:cs typeface="Arial" panose="020B0604020202020204" pitchFamily="34" charset="0"/>
              </a:rPr>
              <a:t>amended to allow more beds.</a:t>
            </a:r>
          </a:p>
          <a:p>
            <a:r>
              <a:rPr lang="en-CA" dirty="0">
                <a:cs typeface="Arial" panose="020B0604020202020204" pitchFamily="34" charset="0"/>
              </a:rPr>
              <a:t>Home care corporations allowed to operate in hospitals.</a:t>
            </a:r>
          </a:p>
          <a:p>
            <a:r>
              <a:rPr lang="en-CA" dirty="0">
                <a:cs typeface="Arial" panose="020B0604020202020204" pitchFamily="34" charset="0"/>
              </a:rPr>
              <a:t>Residential congregate care regulations to take over hospital work — e.g. rehabilitation and transitional care.</a:t>
            </a:r>
          </a:p>
          <a:p>
            <a:r>
              <a:rPr lang="en-CA" dirty="0">
                <a:cs typeface="Arial" panose="020B0604020202020204" pitchFamily="34" charset="0"/>
              </a:rPr>
              <a:t>Direct attack on hospitals.</a:t>
            </a:r>
          </a:p>
          <a:p>
            <a:r>
              <a:rPr lang="en-CA" dirty="0">
                <a:cs typeface="Arial" panose="020B0604020202020204" pitchFamily="34" charset="0"/>
              </a:rPr>
              <a:t>Also privatizing LHINs care coordination and direct home care services.</a:t>
            </a:r>
          </a:p>
        </p:txBody>
      </p:sp>
      <p:sp>
        <p:nvSpPr>
          <p:cNvPr id="4" name="Slide Number Placeholder 3">
            <a:extLst>
              <a:ext uri="{FF2B5EF4-FFF2-40B4-BE49-F238E27FC236}">
                <a16:creationId xmlns:a16="http://schemas.microsoft.com/office/drawing/2014/main" id="{051F6E41-8432-4BCE-BA6F-361C06CF96B1}"/>
              </a:ext>
            </a:extLst>
          </p:cNvPr>
          <p:cNvSpPr>
            <a:spLocks noGrp="1"/>
          </p:cNvSpPr>
          <p:nvPr>
            <p:ph type="sldNum" sz="quarter" idx="12"/>
          </p:nvPr>
        </p:nvSpPr>
        <p:spPr>
          <a:xfrm>
            <a:off x="9764675" y="5322005"/>
            <a:ext cx="1154151" cy="1090789"/>
          </a:xfrm>
        </p:spPr>
        <p:txBody>
          <a:bodyPr/>
          <a:lstStyle/>
          <a:p>
            <a:fld id="{6D22F896-40B5-4ADD-8801-0D06FADFA095}" type="slidenum">
              <a:rPr lang="en-US" smtClean="0">
                <a:latin typeface="Arial" panose="020B0604020202020204" pitchFamily="34" charset="0"/>
                <a:cs typeface="Arial" panose="020B0604020202020204" pitchFamily="34" charset="0"/>
              </a:rPr>
              <a:t>63</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4179324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B23F5-8292-4852-8DC2-89F31BB8EF3D}"/>
              </a:ext>
            </a:extLst>
          </p:cNvPr>
          <p:cNvSpPr>
            <a:spLocks noGrp="1"/>
          </p:cNvSpPr>
          <p:nvPr>
            <p:ph type="title"/>
          </p:nvPr>
        </p:nvSpPr>
        <p:spPr/>
        <p:txBody>
          <a:bodyPr>
            <a:normAutofit/>
          </a:bodyPr>
          <a:lstStyle/>
          <a:p>
            <a:r>
              <a:rPr lang="en-CA" dirty="0">
                <a:cs typeface="Arial" panose="020B0604020202020204" pitchFamily="34" charset="0"/>
              </a:rPr>
              <a:t>Bill 175 – hospital privatization</a:t>
            </a:r>
          </a:p>
        </p:txBody>
      </p:sp>
      <p:sp>
        <p:nvSpPr>
          <p:cNvPr id="3" name="Content Placeholder 2">
            <a:extLst>
              <a:ext uri="{FF2B5EF4-FFF2-40B4-BE49-F238E27FC236}">
                <a16:creationId xmlns:a16="http://schemas.microsoft.com/office/drawing/2014/main" id="{8A3F5680-21B8-4686-8755-CC566B08C461}"/>
              </a:ext>
            </a:extLst>
          </p:cNvPr>
          <p:cNvSpPr>
            <a:spLocks noGrp="1"/>
          </p:cNvSpPr>
          <p:nvPr>
            <p:ph idx="1"/>
          </p:nvPr>
        </p:nvSpPr>
        <p:spPr/>
        <p:txBody>
          <a:bodyPr>
            <a:normAutofit/>
          </a:bodyPr>
          <a:lstStyle/>
          <a:p>
            <a:r>
              <a:rPr lang="en-CA" dirty="0">
                <a:cs typeface="Arial" panose="020B0604020202020204" pitchFamily="34" charset="0"/>
              </a:rPr>
              <a:t>Unlicensed non-hospitals to take over “transitional”, “ALC”, rehabilitation and other forms of hospital inpatient care.</a:t>
            </a:r>
          </a:p>
          <a:p>
            <a:r>
              <a:rPr lang="en-CA" dirty="0">
                <a:cs typeface="Arial" panose="020B0604020202020204" pitchFamily="34" charset="0"/>
              </a:rPr>
              <a:t>Home and community care businesses and organizations to provide care.</a:t>
            </a:r>
          </a:p>
          <a:p>
            <a:r>
              <a:rPr lang="en-CA" dirty="0">
                <a:cs typeface="Arial" panose="020B0604020202020204" pitchFamily="34" charset="0"/>
              </a:rPr>
              <a:t>Home care providers often for-profit corporations.</a:t>
            </a:r>
          </a:p>
          <a:p>
            <a:r>
              <a:rPr lang="en-CA" dirty="0">
                <a:cs typeface="Arial" panose="020B0604020202020204" pitchFamily="34" charset="0"/>
              </a:rPr>
              <a:t>Low wages, low benefits, few pensions, often for-profit.</a:t>
            </a:r>
          </a:p>
          <a:p>
            <a:r>
              <a:rPr lang="en-CA" dirty="0">
                <a:cs typeface="Arial" panose="020B0604020202020204" pitchFamily="34" charset="0"/>
              </a:rPr>
              <a:t>Sunnybrook, Oshawa, Ottawa.</a:t>
            </a:r>
          </a:p>
          <a:p>
            <a:r>
              <a:rPr lang="en-CA" dirty="0">
                <a:cs typeface="Arial" panose="020B0604020202020204" pitchFamily="34" charset="0"/>
              </a:rPr>
              <a:t>We need to identify where this is happening as soon as possible.</a:t>
            </a:r>
          </a:p>
          <a:p>
            <a:r>
              <a:rPr lang="en-CA" dirty="0">
                <a:cs typeface="Arial" panose="020B0604020202020204" pitchFamily="34" charset="0"/>
              </a:rPr>
              <a:t>Strategy to achieve successor rights and keep work in hospitals.</a:t>
            </a:r>
          </a:p>
          <a:p>
            <a:endParaRPr lang="en-CA" dirty="0"/>
          </a:p>
          <a:p>
            <a:endParaRPr lang="en-CA" dirty="0"/>
          </a:p>
          <a:p>
            <a:endParaRPr lang="en-CA" dirty="0"/>
          </a:p>
        </p:txBody>
      </p:sp>
      <p:sp>
        <p:nvSpPr>
          <p:cNvPr id="4" name="Slide Number Placeholder 3">
            <a:extLst>
              <a:ext uri="{FF2B5EF4-FFF2-40B4-BE49-F238E27FC236}">
                <a16:creationId xmlns:a16="http://schemas.microsoft.com/office/drawing/2014/main" id="{1C114D58-55BA-4707-893A-A5DF5F7F3EDC}"/>
              </a:ext>
            </a:extLst>
          </p:cNvPr>
          <p:cNvSpPr>
            <a:spLocks noGrp="1"/>
          </p:cNvSpPr>
          <p:nvPr>
            <p:ph type="sldNum" sz="quarter" idx="12"/>
          </p:nvPr>
        </p:nvSpPr>
        <p:spPr>
          <a:xfrm>
            <a:off x="9793790" y="5530182"/>
            <a:ext cx="1154151" cy="674435"/>
          </a:xfrm>
        </p:spPr>
        <p:txBody>
          <a:bodyPr/>
          <a:lstStyle/>
          <a:p>
            <a:fld id="{6D22F896-40B5-4ADD-8801-0D06FADFA095}" type="slidenum">
              <a:rPr lang="en-US" smtClean="0">
                <a:latin typeface="Arial" panose="020B0604020202020204" pitchFamily="34" charset="0"/>
                <a:cs typeface="Arial" panose="020B0604020202020204" pitchFamily="34" charset="0"/>
              </a:rPr>
              <a:t>64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303803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A2ECD-D86D-4402-8A56-9DE81E569C67}"/>
              </a:ext>
            </a:extLst>
          </p:cNvPr>
          <p:cNvSpPr>
            <a:spLocks noGrp="1"/>
          </p:cNvSpPr>
          <p:nvPr>
            <p:ph type="title"/>
          </p:nvPr>
        </p:nvSpPr>
        <p:spPr>
          <a:xfrm>
            <a:off x="1239520" y="949396"/>
            <a:ext cx="9256566" cy="917504"/>
          </a:xfrm>
          <a:effectLst>
            <a:outerShdw blurRad="88900" dist="38100" dir="2700000" algn="tl" rotWithShape="0">
              <a:prstClr val="black">
                <a:alpha val="30000"/>
              </a:prstClr>
            </a:outerShdw>
          </a:effectLst>
        </p:spPr>
        <p:txBody>
          <a:bodyPr anchor="b">
            <a:normAutofit/>
          </a:bodyPr>
          <a:lstStyle/>
          <a:p>
            <a:pPr>
              <a:spcAft>
                <a:spcPts val="600"/>
              </a:spcAft>
            </a:pPr>
            <a:r>
              <a:rPr lang="en-CA" dirty="0">
                <a:cs typeface="Arial" panose="020B0604020202020204" pitchFamily="34" charset="0"/>
              </a:rPr>
              <a:t>Hospitals – what are they good for?</a:t>
            </a:r>
          </a:p>
        </p:txBody>
      </p:sp>
      <p:sp>
        <p:nvSpPr>
          <p:cNvPr id="3" name="Content Placeholder 2">
            <a:extLst>
              <a:ext uri="{FF2B5EF4-FFF2-40B4-BE49-F238E27FC236}">
                <a16:creationId xmlns:a16="http://schemas.microsoft.com/office/drawing/2014/main" id="{11CC3A30-EFC2-4DC2-9554-09B20AF628EF}"/>
              </a:ext>
            </a:extLst>
          </p:cNvPr>
          <p:cNvSpPr>
            <a:spLocks noGrp="1"/>
          </p:cNvSpPr>
          <p:nvPr>
            <p:ph idx="1"/>
          </p:nvPr>
        </p:nvSpPr>
        <p:spPr>
          <a:xfrm>
            <a:off x="1305559" y="2512059"/>
            <a:ext cx="9580881" cy="3576881"/>
          </a:xfrm>
        </p:spPr>
        <p:txBody>
          <a:bodyPr anchor="t">
            <a:noAutofit/>
          </a:bodyPr>
          <a:lstStyle/>
          <a:p>
            <a:r>
              <a:rPr lang="en-CA" sz="2000" dirty="0">
                <a:solidFill>
                  <a:schemeClr val="tx1"/>
                </a:solidFill>
                <a:cs typeface="Arial" panose="020B0604020202020204" pitchFamily="34" charset="0"/>
              </a:rPr>
              <a:t>Attempt to limit them to only acute care services.</a:t>
            </a:r>
          </a:p>
          <a:p>
            <a:r>
              <a:rPr lang="en-CA" sz="2000" dirty="0">
                <a:solidFill>
                  <a:schemeClr val="tx1"/>
                </a:solidFill>
                <a:cs typeface="Arial" panose="020B0604020202020204" pitchFamily="34" charset="0"/>
              </a:rPr>
              <a:t>Dis-integrate care.</a:t>
            </a:r>
          </a:p>
          <a:p>
            <a:r>
              <a:rPr lang="en-CA" sz="2000" dirty="0">
                <a:solidFill>
                  <a:schemeClr val="tx1"/>
                </a:solidFill>
                <a:cs typeface="Arial" panose="020B0604020202020204" pitchFamily="34" charset="0"/>
              </a:rPr>
              <a:t>Should provide full range of hospital services – acute, rehab, CCC, post-acute, mental health, out-patient clinics, day surgeries, LTC, primary care, home and community care.</a:t>
            </a:r>
          </a:p>
          <a:p>
            <a:r>
              <a:rPr lang="en-CA" sz="2000" dirty="0">
                <a:solidFill>
                  <a:schemeClr val="tx1"/>
                </a:solidFill>
                <a:cs typeface="Arial" panose="020B0604020202020204" pitchFamily="34" charset="0"/>
              </a:rPr>
              <a:t>That would be health care integration.</a:t>
            </a:r>
          </a:p>
          <a:p>
            <a:r>
              <a:rPr lang="en-CA" sz="2000" dirty="0">
                <a:solidFill>
                  <a:schemeClr val="tx1"/>
                </a:solidFill>
                <a:cs typeface="Arial" panose="020B0604020202020204" pitchFamily="34" charset="0"/>
              </a:rPr>
              <a:t>Key goal of our opponents: entrench and deepen the wide discrepancy in wages and working conditions in different health care sub-sectors.</a:t>
            </a:r>
          </a:p>
          <a:p>
            <a:r>
              <a:rPr lang="en-CA" sz="2000" dirty="0">
                <a:solidFill>
                  <a:schemeClr val="tx1"/>
                </a:solidFill>
                <a:cs typeface="Arial" panose="020B0604020202020204" pitchFamily="34" charset="0"/>
              </a:rPr>
              <a:t>Our role is to ensure fair conditions in all sub-sectors.</a:t>
            </a:r>
          </a:p>
        </p:txBody>
      </p:sp>
      <p:sp>
        <p:nvSpPr>
          <p:cNvPr id="4" name="Slide Number Placeholder 3">
            <a:extLst>
              <a:ext uri="{FF2B5EF4-FFF2-40B4-BE49-F238E27FC236}">
                <a16:creationId xmlns:a16="http://schemas.microsoft.com/office/drawing/2014/main" id="{F7B37402-08BE-4F84-9C58-FD126141AFC2}"/>
              </a:ext>
            </a:extLst>
          </p:cNvPr>
          <p:cNvSpPr>
            <a:spLocks noGrp="1"/>
          </p:cNvSpPr>
          <p:nvPr>
            <p:ph type="sldNum" sz="quarter" idx="12"/>
          </p:nvPr>
        </p:nvSpPr>
        <p:spPr>
          <a:xfrm>
            <a:off x="10724444" y="5610734"/>
            <a:ext cx="366595" cy="567106"/>
          </a:xfrm>
        </p:spPr>
        <p:txBody>
          <a:bodyPr>
            <a:normAutofit/>
          </a:bodyPr>
          <a:lstStyle/>
          <a:p>
            <a:pPr>
              <a:spcAft>
                <a:spcPts val="600"/>
              </a:spcAft>
            </a:pPr>
            <a:fld id="{6D22F896-40B5-4ADD-8801-0D06FADFA095}" type="slidenum">
              <a:rPr lang="en-US">
                <a:solidFill>
                  <a:srgbClr val="FFFFFF"/>
                </a:solidFill>
                <a:latin typeface="Arial" panose="020B0604020202020204" pitchFamily="34" charset="0"/>
                <a:cs typeface="Arial" panose="020B0604020202020204" pitchFamily="34" charset="0"/>
              </a:rPr>
              <a:pPr>
                <a:spcAft>
                  <a:spcPts val="600"/>
                </a:spcAft>
              </a:pPr>
              <a:t>65</a:t>
            </a:fld>
            <a:endParaRPr lang="en-US" dirty="0">
              <a:solidFill>
                <a:srgbClr val="FFFF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9461938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0C4F1C3-3ADD-491F-8C66-57912A2421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0B323FE0-DFB0-4368-A3C2-FC1402A98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cxnSp>
        <p:nvCxnSpPr>
          <p:cNvPr id="15" name="Straight Connector 14">
            <a:extLst>
              <a:ext uri="{FF2B5EF4-FFF2-40B4-BE49-F238E27FC236}">
                <a16:creationId xmlns:a16="http://schemas.microsoft.com/office/drawing/2014/main" id="{E4BCA77F-6A46-46C1-822E-DF8DB6F08D5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8A566188-DA61-435D-B7D6-F237748F15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a:extLst>
              <a:ext uri="{FF2B5EF4-FFF2-40B4-BE49-F238E27FC236}">
                <a16:creationId xmlns:a16="http://schemas.microsoft.com/office/drawing/2014/main" id="{59CDD208-D64E-4053-BB7E-A9CF89D127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00" y="246888"/>
            <a:ext cx="11724640" cy="6377939"/>
          </a:xfrm>
          <a:prstGeom prst="rect">
            <a:avLst/>
          </a:prstGeom>
          <a:no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sp>
      <p:sp>
        <p:nvSpPr>
          <p:cNvPr id="5" name="Title 4">
            <a:extLst>
              <a:ext uri="{FF2B5EF4-FFF2-40B4-BE49-F238E27FC236}">
                <a16:creationId xmlns:a16="http://schemas.microsoft.com/office/drawing/2014/main" id="{361A497E-708E-415D-8A30-0FD6AD8FCD90}"/>
              </a:ext>
            </a:extLst>
          </p:cNvPr>
          <p:cNvSpPr>
            <a:spLocks noGrp="1"/>
          </p:cNvSpPr>
          <p:nvPr>
            <p:ph type="title"/>
          </p:nvPr>
        </p:nvSpPr>
        <p:spPr>
          <a:xfrm>
            <a:off x="895467" y="863364"/>
            <a:ext cx="6657476" cy="5126124"/>
          </a:xfrm>
        </p:spPr>
        <p:txBody>
          <a:bodyPr vert="horz" lIns="91440" tIns="45720" rIns="91440" bIns="45720" rtlCol="0" anchor="ctr">
            <a:normAutofit/>
          </a:bodyPr>
          <a:lstStyle/>
          <a:p>
            <a:pPr algn="r"/>
            <a:r>
              <a:rPr lang="en-US" sz="6600" b="1" dirty="0">
                <a:solidFill>
                  <a:srgbClr val="FFFFFF"/>
                </a:solidFill>
              </a:rPr>
              <a:t>Thank you</a:t>
            </a:r>
          </a:p>
        </p:txBody>
      </p:sp>
      <p:sp>
        <p:nvSpPr>
          <p:cNvPr id="6" name="Text Placeholder 5">
            <a:extLst>
              <a:ext uri="{FF2B5EF4-FFF2-40B4-BE49-F238E27FC236}">
                <a16:creationId xmlns:a16="http://schemas.microsoft.com/office/drawing/2014/main" id="{E94A8F80-A8EC-4BCF-8CE0-36AE5BB02B32}"/>
              </a:ext>
            </a:extLst>
          </p:cNvPr>
          <p:cNvSpPr>
            <a:spLocks noGrp="1"/>
          </p:cNvSpPr>
          <p:nvPr>
            <p:ph type="body" idx="1"/>
          </p:nvPr>
        </p:nvSpPr>
        <p:spPr>
          <a:xfrm>
            <a:off x="8352941" y="863364"/>
            <a:ext cx="3082986" cy="5120435"/>
          </a:xfrm>
        </p:spPr>
        <p:txBody>
          <a:bodyPr vert="horz" lIns="91440" tIns="45720" rIns="91440" bIns="45720" rtlCol="0" anchor="ctr">
            <a:normAutofit/>
          </a:bodyPr>
          <a:lstStyle/>
          <a:p>
            <a:pPr algn="l"/>
            <a:r>
              <a:rPr lang="en-US" sz="2000" dirty="0">
                <a:solidFill>
                  <a:srgbClr val="000000"/>
                </a:solidFill>
              </a:rPr>
              <a:t>Doug Allan</a:t>
            </a:r>
          </a:p>
          <a:p>
            <a:pPr algn="l"/>
            <a:r>
              <a:rPr lang="en-US" sz="1400" dirty="0">
                <a:solidFill>
                  <a:srgbClr val="000000"/>
                </a:solidFill>
              </a:rPr>
              <a:t>CUPE Research</a:t>
            </a:r>
          </a:p>
        </p:txBody>
      </p:sp>
      <p:cxnSp>
        <p:nvCxnSpPr>
          <p:cNvPr id="21" name="Straight Connector 20">
            <a:extLst>
              <a:ext uri="{FF2B5EF4-FFF2-40B4-BE49-F238E27FC236}">
                <a16:creationId xmlns:a16="http://schemas.microsoft.com/office/drawing/2014/main" id="{B93C2A17-5343-41E9-BE0B-BFA49AFA1E1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961243" y="2054826"/>
            <a:ext cx="0" cy="274320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B8BD422D-E222-4078-83FF-6F03B7C9C052}"/>
              </a:ext>
            </a:extLst>
          </p:cNvPr>
          <p:cNvSpPr>
            <a:spLocks noGrp="1"/>
          </p:cNvSpPr>
          <p:nvPr>
            <p:ph type="sldNum" sz="quarter" idx="12"/>
          </p:nvPr>
        </p:nvSpPr>
        <p:spPr>
          <a:xfrm>
            <a:off x="10066487" y="6223828"/>
            <a:ext cx="1706217" cy="365125"/>
          </a:xfrm>
        </p:spPr>
        <p:txBody>
          <a:bodyPr vert="horz" lIns="91440" tIns="45720" rIns="91440" bIns="45720" rtlCol="0" anchor="ctr">
            <a:normAutofit/>
          </a:bodyPr>
          <a:lstStyle/>
          <a:p>
            <a:pPr>
              <a:spcAft>
                <a:spcPts val="600"/>
              </a:spcAft>
            </a:pPr>
            <a:fld id="{6D22F896-40B5-4ADD-8801-0D06FADFA095}" type="slidenum">
              <a:rPr lang="en-US">
                <a:solidFill>
                  <a:schemeClr val="accent3">
                    <a:lumMod val="40000"/>
                    <a:lumOff val="60000"/>
                  </a:schemeClr>
                </a:solidFill>
              </a:rPr>
              <a:pPr>
                <a:spcAft>
                  <a:spcPts val="600"/>
                </a:spcAft>
              </a:pPr>
              <a:t>66</a:t>
            </a:fld>
            <a:endParaRPr lang="en-US">
              <a:solidFill>
                <a:schemeClr val="accent3">
                  <a:lumMod val="40000"/>
                  <a:lumOff val="60000"/>
                </a:schemeClr>
              </a:solidFill>
            </a:endParaRPr>
          </a:p>
        </p:txBody>
      </p:sp>
    </p:spTree>
    <p:extLst>
      <p:ext uri="{BB962C8B-B14F-4D97-AF65-F5344CB8AC3E}">
        <p14:creationId xmlns:p14="http://schemas.microsoft.com/office/powerpoint/2010/main" val="1525997439"/>
      </p:ext>
    </p:extLst>
  </p:cSld>
  <p:clrMapOvr>
    <a:masterClrMapping/>
  </p:clrMapOvr>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2C8422751407A4BBD9A3DC67FD10D5A" ma:contentTypeVersion="10" ma:contentTypeDescription="Create a new document." ma:contentTypeScope="" ma:versionID="31c8ec100acf0bf6a4f1f588bdcb3f9d">
  <xsd:schema xmlns:xsd="http://www.w3.org/2001/XMLSchema" xmlns:xs="http://www.w3.org/2001/XMLSchema" xmlns:p="http://schemas.microsoft.com/office/2006/metadata/properties" xmlns:ns3="b1e13274-c3db-4ced-9af9-ebc9bc7dc7b0" xmlns:ns4="21458232-9e4a-40b1-bc67-680b0feb7c96" targetNamespace="http://schemas.microsoft.com/office/2006/metadata/properties" ma:root="true" ma:fieldsID="edcfcde4b539a6fb9b232409f8277d2b" ns3:_="" ns4:_="">
    <xsd:import namespace="b1e13274-c3db-4ced-9af9-ebc9bc7dc7b0"/>
    <xsd:import namespace="21458232-9e4a-40b1-bc67-680b0feb7c96"/>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1e13274-c3db-4ced-9af9-ebc9bc7dc7b0"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1458232-9e4a-40b1-bc67-680b0feb7c96"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8464215-AC96-4FD3-8338-9534E6448341}">
  <ds:schemaRefs>
    <ds:schemaRef ds:uri="http://schemas.microsoft.com/sharepoint/v3/contenttype/forms"/>
  </ds:schemaRefs>
</ds:datastoreItem>
</file>

<file path=customXml/itemProps2.xml><?xml version="1.0" encoding="utf-8"?>
<ds:datastoreItem xmlns:ds="http://schemas.openxmlformats.org/officeDocument/2006/customXml" ds:itemID="{F7E9B9DE-7FFC-47B1-A557-91C8A649AF0C}">
  <ds:schemaRefs>
    <ds:schemaRef ds:uri="http://purl.org/dc/elements/1.1/"/>
    <ds:schemaRef ds:uri="http://schemas.microsoft.com/office/2006/metadata/properties"/>
    <ds:schemaRef ds:uri="b1e13274-c3db-4ced-9af9-ebc9bc7dc7b0"/>
    <ds:schemaRef ds:uri="21458232-9e4a-40b1-bc67-680b0feb7c96"/>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16410852-3EBA-4295-B5E2-B81C165BA70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1e13274-c3db-4ced-9af9-ebc9bc7dc7b0"/>
    <ds:schemaRef ds:uri="21458232-9e4a-40b1-bc67-680b0feb7c9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1663</TotalTime>
  <Words>2981</Words>
  <Application>Microsoft Office PowerPoint</Application>
  <PresentationFormat>Widescreen</PresentationFormat>
  <Paragraphs>296</Paragraphs>
  <Slides>66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66</vt:i4>
      </vt:variant>
    </vt:vector>
  </HeadingPairs>
  <TitlesOfParts>
    <vt:vector size="71" baseType="lpstr">
      <vt:lpstr>Arial</vt:lpstr>
      <vt:lpstr>Calibri</vt:lpstr>
      <vt:lpstr>Corbel</vt:lpstr>
      <vt:lpstr>Symbol</vt:lpstr>
      <vt:lpstr>Basis</vt:lpstr>
      <vt:lpstr>The Ontario Fiscal Situation,  the Economy, and health care</vt:lpstr>
      <vt:lpstr>Ontario funding has fallen far behind</vt:lpstr>
      <vt:lpstr>It wasn’t always thus…</vt:lpstr>
      <vt:lpstr>Same for overall health care funding</vt:lpstr>
      <vt:lpstr>Hospital underfunding accounts for 69% of the gap</vt:lpstr>
      <vt:lpstr>Whole series of effects…</vt:lpstr>
      <vt:lpstr>Fewer admissions</vt:lpstr>
      <vt:lpstr>Fewer hospital beds</vt:lpstr>
      <vt:lpstr>Few beds on international basis</vt:lpstr>
      <vt:lpstr>Very high bed occupancy</vt:lpstr>
      <vt:lpstr>Fewer hospital employees</vt:lpstr>
      <vt:lpstr>Shorter length of stay</vt:lpstr>
      <vt:lpstr>Rising readmissions and high sepsis rate</vt:lpstr>
      <vt:lpstr>Low LTC staffing</vt:lpstr>
      <vt:lpstr>Home care distress</vt:lpstr>
      <vt:lpstr>COVID-19: Huge program spending increase budgeted</vt:lpstr>
      <vt:lpstr>But, but, but…</vt:lpstr>
      <vt:lpstr>$9.3 billion in unallocated program spending</vt:lpstr>
      <vt:lpstr>Unallocated special funds as reported by FAO on September 10</vt:lpstr>
      <vt:lpstr>Health budget up </vt:lpstr>
      <vt:lpstr>Federal government provides much of the extra COVID funding to the province</vt:lpstr>
      <vt:lpstr>In-year spending in the first quarter of 2020-21   Financial Accountability Office report</vt:lpstr>
      <vt:lpstr>In-Year spending – 1st quarter (Cont’d)</vt:lpstr>
      <vt:lpstr>Overall funding increase will likely be less than advertised</vt:lpstr>
      <vt:lpstr>Likely less (Continued)</vt:lpstr>
      <vt:lpstr>Health care has received significant funding increase through the first quarter</vt:lpstr>
      <vt:lpstr>Ontario Deficit Sky-rocketing</vt:lpstr>
      <vt:lpstr>Debt Sky-Rocketing</vt:lpstr>
      <vt:lpstr>Public services and public sector workers are going to be in some trouble for years to come!</vt:lpstr>
      <vt:lpstr>Huge increases in taxes or cuts in programs needed to balance budget in five years</vt:lpstr>
      <vt:lpstr>$14.5 billion</vt:lpstr>
      <vt:lpstr>Mitigation?</vt:lpstr>
      <vt:lpstr>Challenges</vt:lpstr>
      <vt:lpstr>Austerity and attacks on public sector collective bargaining followed previous recessions</vt:lpstr>
      <vt:lpstr>Worse after COVID-19 recession?</vt:lpstr>
      <vt:lpstr>Long-Term Decline in Growth</vt:lpstr>
      <vt:lpstr>TD Economic Forecast</vt:lpstr>
      <vt:lpstr>CIBC: Negative 1.7% growth over 2020 and 2021 Slightly better than previous forecast of -2%</vt:lpstr>
      <vt:lpstr>BMO Ontario Forecast (Mid-august)</vt:lpstr>
      <vt:lpstr>RBC Ontario forecast – September 10</vt:lpstr>
      <vt:lpstr>FAO estimates are a little more pessimistic</vt:lpstr>
      <vt:lpstr>2020 and 2021 “Growth”</vt:lpstr>
      <vt:lpstr>2020 and 2021 Nominal Growth FAO = 0.3% growth Consensus = 1.6% growth</vt:lpstr>
      <vt:lpstr>Inflation?</vt:lpstr>
      <vt:lpstr>Bank of Canada – Inflation Expectations</vt:lpstr>
      <vt:lpstr>Two year inflation expectations?</vt:lpstr>
      <vt:lpstr>And after COVID?</vt:lpstr>
      <vt:lpstr>Unprecedented situation</vt:lpstr>
      <vt:lpstr>We are in trouble</vt:lpstr>
      <vt:lpstr>Two-fold response?</vt:lpstr>
      <vt:lpstr>Any good news?</vt:lpstr>
      <vt:lpstr>Settlement trend 2019</vt:lpstr>
      <vt:lpstr>Settlement trends 2020 through September </vt:lpstr>
      <vt:lpstr>Settlement trends: 3rd quarter</vt:lpstr>
      <vt:lpstr>2nd quarter 2020 Health and Social Service settlements (Excluding ONA Hospital)</vt:lpstr>
      <vt:lpstr>3rd quarter 2020 Health and Social Service settlements</vt:lpstr>
      <vt:lpstr>Municipal 2nd and 3rd quarter 2020 settlements Longer agreements – back end loaded</vt:lpstr>
      <vt:lpstr>Length of contracts ― 2020 settlements</vt:lpstr>
      <vt:lpstr>Strikes and lockouts</vt:lpstr>
      <vt:lpstr>Settlements: Comment</vt:lpstr>
      <vt:lpstr>Fewer expiring agreements in 2020</vt:lpstr>
      <vt:lpstr>Major Expiring Agreements</vt:lpstr>
      <vt:lpstr>Bill 175</vt:lpstr>
      <vt:lpstr>Bill 175 – hospital privatization</vt:lpstr>
      <vt:lpstr>Hospitals – what are they good for?</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Ontario Fiscal Situation,  the Economy, and health care</dc:title>
  <dc:creator>Doug Allan</dc:creator>
  <cp:lastModifiedBy>Doug Allan</cp:lastModifiedBy>
  <cp:revision>7</cp:revision>
  <dcterms:created xsi:type="dcterms:W3CDTF">2020-10-21T20:35:06Z</dcterms:created>
  <dcterms:modified xsi:type="dcterms:W3CDTF">2020-10-26T14:40:23Z</dcterms:modified>
</cp:coreProperties>
</file>