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B2015-3E78-4062-B4FC-3D1A38FFBCF4}" type="datetimeFigureOut">
              <a:rPr lang="en-CA" smtClean="0"/>
              <a:t>2020-11-23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5C55-A96B-4BAC-A6DA-24860B8CD11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8963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B2015-3E78-4062-B4FC-3D1A38FFBCF4}" type="datetimeFigureOut">
              <a:rPr lang="en-CA" smtClean="0"/>
              <a:t>2020-11-23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5C55-A96B-4BAC-A6DA-24860B8CD11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2114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B2015-3E78-4062-B4FC-3D1A38FFBCF4}" type="datetimeFigureOut">
              <a:rPr lang="en-CA" smtClean="0"/>
              <a:t>2020-11-23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5C55-A96B-4BAC-A6DA-24860B8CD11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9639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B2015-3E78-4062-B4FC-3D1A38FFBCF4}" type="datetimeFigureOut">
              <a:rPr lang="en-CA" smtClean="0"/>
              <a:t>2020-11-23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5C55-A96B-4BAC-A6DA-24860B8CD11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1669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B2015-3E78-4062-B4FC-3D1A38FFBCF4}" type="datetimeFigureOut">
              <a:rPr lang="en-CA" smtClean="0"/>
              <a:t>2020-11-23</a:t>
            </a:fld>
            <a:endParaRPr lang="en-C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5C55-A96B-4BAC-A6DA-24860B8CD11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0766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B2015-3E78-4062-B4FC-3D1A38FFBCF4}" type="datetimeFigureOut">
              <a:rPr lang="en-CA" smtClean="0"/>
              <a:t>2020-11-23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5C55-A96B-4BAC-A6DA-24860B8CD11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2214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B2015-3E78-4062-B4FC-3D1A38FFBCF4}" type="datetimeFigureOut">
              <a:rPr lang="en-CA" smtClean="0"/>
              <a:t>2020-11-23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5C55-A96B-4BAC-A6DA-24860B8CD11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2157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B2015-3E78-4062-B4FC-3D1A38FFBCF4}" type="datetimeFigureOut">
              <a:rPr lang="en-CA" smtClean="0"/>
              <a:t>2020-11-23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5C55-A96B-4BAC-A6DA-24860B8CD11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0352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B2015-3E78-4062-B4FC-3D1A38FFBCF4}" type="datetimeFigureOut">
              <a:rPr lang="en-CA" smtClean="0"/>
              <a:t>2020-11-23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C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5C55-A96B-4BAC-A6DA-24860B8CD11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5195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B2015-3E78-4062-B4FC-3D1A38FFBCF4}" type="datetimeFigureOut">
              <a:rPr lang="en-CA" smtClean="0"/>
              <a:t>2020-11-23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5C55-A96B-4BAC-A6DA-24860B8CD11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5378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B2015-3E78-4062-B4FC-3D1A38FFBCF4}" type="datetimeFigureOut">
              <a:rPr lang="en-CA" smtClean="0"/>
              <a:t>2020-11-23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5C55-A96B-4BAC-A6DA-24860B8CD11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5302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F9B2015-3E78-4062-B4FC-3D1A38FFBCF4}" type="datetimeFigureOut">
              <a:rPr lang="en-CA" smtClean="0"/>
              <a:t>2020-11-23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A14C5C55-A96B-4BAC-A6DA-24860B8CD11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894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ontariohealthcoalition.ca/index.php/submission-to-the-ontario-long-term-care-covid-19-commission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ntariohealthcoalition.ca/index.php/about-us/mission-mandate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ntariohealthcoalition.ca/index.php/second-wave-vs-first-wave-what-has-changed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ntariohealthcoalition.ca/index.php/factors-contributing-to-the-spread-of-covid-19-in-the-second-wave-case-studies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tariohealthcoalition.ca/wp-content/uploads/LTC-staffing-survey-report.pdf" TargetMode="External"/><Relationship Id="rId2" Type="http://schemas.openxmlformats.org/officeDocument/2006/relationships/hyperlink" Target="https://www.ontariohealthcoalition.ca/wp-content/uploads/final-PSW-report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ntariohealthcoalition.ca/index.php/staffing-in-covid-19-pandemic-survey-results-interim-report-november-23-2020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ntariohealthcoalition.ca/wp-content/uploads/FINAL-LTC-REPORT.pd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lobenewswire.com/news-release/2020/06/01/2041801/0/en/Fact-Check-Briefing-Note-on-Inspections-in-Ontario-s-Long-Term-Care-Homes.html" TargetMode="External"/><Relationship Id="rId2" Type="http://schemas.openxmlformats.org/officeDocument/2006/relationships/hyperlink" Target="https://www.oltca.com/OLTCA/Documents/OLTCA%20-%20Short%20Term%20Red%20Tape%20Submission%20-%20Final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4B293-573D-4D08-A99E-46BE69FDA0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Submission to the </a:t>
            </a:r>
            <a:br>
              <a:rPr lang="en-CA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CA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Ontario Long-Term Care COVID-19 Commission 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A8A02-7F20-4215-BEF2-3BFD577444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Ontario Health Coalition</a:t>
            </a:r>
          </a:p>
          <a:p>
            <a:r>
              <a:rPr lang="en-CA" dirty="0"/>
              <a:t>November 23, 2020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C2D904-9216-49F9-8C39-EA767634A90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819" y="3581696"/>
            <a:ext cx="2478044" cy="126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DBC6B8-9FA8-4BE4-B30C-A14E2ABD001A}"/>
              </a:ext>
            </a:extLst>
          </p:cNvPr>
          <p:cNvSpPr txBox="1"/>
          <p:nvPr/>
        </p:nvSpPr>
        <p:spPr>
          <a:xfrm>
            <a:off x="10115550" y="4832171"/>
            <a:ext cx="170497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Demi Cond" panose="020B0706030402020204" pitchFamily="34" charset="0"/>
              </a:rPr>
              <a:t>15 Gervais Drive, Suite 201</a:t>
            </a:r>
          </a:p>
          <a:p>
            <a:r>
              <a:rPr lang="en-CA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Demi Cond" panose="020B0706030402020204" pitchFamily="34" charset="0"/>
              </a:rPr>
              <a:t>Toronto, ON M3C 1Y8</a:t>
            </a:r>
          </a:p>
          <a:p>
            <a:r>
              <a:rPr lang="en-CA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Demi Cond" panose="020B0706030402020204" pitchFamily="34" charset="0"/>
              </a:rPr>
              <a:t>416-441-2502</a:t>
            </a:r>
          </a:p>
          <a:p>
            <a:r>
              <a:rPr lang="en-CA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Demi Cond" panose="020B0706030402020204" pitchFamily="34" charset="0"/>
              </a:rPr>
              <a:t>ohc@sympatico.ca</a:t>
            </a:r>
          </a:p>
          <a:p>
            <a:r>
              <a:rPr lang="en-CA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Demi Cond" panose="020B0706030402020204" pitchFamily="34" charset="0"/>
              </a:rPr>
              <a:t>www.ontariohealthcoalition.ca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E38E78-9574-4DAF-AF18-A865B444D18A}"/>
              </a:ext>
            </a:extLst>
          </p:cNvPr>
          <p:cNvSpPr txBox="1"/>
          <p:nvPr/>
        </p:nvSpPr>
        <p:spPr>
          <a:xfrm>
            <a:off x="9525000" y="990600"/>
            <a:ext cx="2382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/>
              <a:t>This is an interim submission. We are working on updating and finalizing data and recommendations for our final submission.</a:t>
            </a:r>
          </a:p>
        </p:txBody>
      </p:sp>
    </p:spTree>
    <p:extLst>
      <p:ext uri="{BB962C8B-B14F-4D97-AF65-F5344CB8AC3E}">
        <p14:creationId xmlns:p14="http://schemas.microsoft.com/office/powerpoint/2010/main" val="128864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02354-C1FB-481E-89CB-122D276F6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DD466-DF5C-4C42-BD35-23F58164B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hlinkClick r:id="rId2"/>
              </a:rPr>
              <a:t>Who we are</a:t>
            </a:r>
            <a:endParaRPr lang="en-CA" dirty="0"/>
          </a:p>
          <a:p>
            <a:r>
              <a:rPr lang="en-CA" dirty="0"/>
              <a:t>Mission &amp; mandate</a:t>
            </a:r>
          </a:p>
          <a:p>
            <a:r>
              <a:rPr lang="en-CA" dirty="0"/>
              <a:t>Our experience in advocating for improvements in long-term care </a:t>
            </a:r>
          </a:p>
        </p:txBody>
      </p:sp>
    </p:spTree>
    <p:extLst>
      <p:ext uri="{BB962C8B-B14F-4D97-AF65-F5344CB8AC3E}">
        <p14:creationId xmlns:p14="http://schemas.microsoft.com/office/powerpoint/2010/main" val="3612764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D10BA-36AE-4B56-882A-A9E70F4FF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Second Wave vs. First Wave: What Has Changed?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F85F2-4336-4DF3-A038-3783E9DDF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Current situation</a:t>
            </a:r>
          </a:p>
          <a:p>
            <a:r>
              <a:rPr lang="en-CA" dirty="0"/>
              <a:t>Comparison to first wave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26253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70E50-DF36-436B-BB1F-90D50311A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Case Studies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04A22-A9F0-4319-AFD4-608F83C9C3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Extendicare West End Villa, Ottawa</a:t>
            </a:r>
          </a:p>
          <a:p>
            <a:r>
              <a:rPr lang="en-CA" dirty="0"/>
              <a:t>Revera Kennedy Lodge, Scarborough</a:t>
            </a:r>
          </a:p>
          <a:p>
            <a:r>
              <a:rPr lang="en-CA" dirty="0"/>
              <a:t>Extendicare Starwood, Ottawa</a:t>
            </a:r>
          </a:p>
          <a:p>
            <a:r>
              <a:rPr lang="en-CA" dirty="0"/>
              <a:t>OHC staffing survey in homes currently in outbreak</a:t>
            </a:r>
          </a:p>
        </p:txBody>
      </p:sp>
    </p:spTree>
    <p:extLst>
      <p:ext uri="{BB962C8B-B14F-4D97-AF65-F5344CB8AC3E}">
        <p14:creationId xmlns:p14="http://schemas.microsoft.com/office/powerpoint/2010/main" val="2304059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9AF64-3460-4A16-99F9-9C3CE2732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Factors Contributing to the Spread of COVID-19 in Long-Term Care Homes 2</a:t>
            </a:r>
            <a:r>
              <a:rPr lang="en-CA" baseline="30000" dirty="0"/>
              <a:t>nd</a:t>
            </a:r>
            <a:r>
              <a:rPr lang="en-CA" dirty="0"/>
              <a:t> Wave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24005-C61B-4613-A28C-4FE8F57F8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7" y="864107"/>
            <a:ext cx="7951257" cy="5127117"/>
          </a:xfrm>
        </p:spPr>
        <p:txBody>
          <a:bodyPr>
            <a:normAutofit lnSpcReduction="10000"/>
          </a:bodyPr>
          <a:lstStyle/>
          <a:p>
            <a:r>
              <a:rPr lang="en-CA" dirty="0"/>
              <a:t>PPE (some improvement, inadequate, at request, not enforced)</a:t>
            </a:r>
          </a:p>
          <a:p>
            <a:r>
              <a:rPr lang="en-CA" dirty="0"/>
              <a:t>Bar on transfer of residents (improvement, loophole)</a:t>
            </a:r>
          </a:p>
          <a:p>
            <a:r>
              <a:rPr lang="en-CA" dirty="0"/>
              <a:t>Bar on 4-bed shared rooms (improvement, in process)</a:t>
            </a:r>
          </a:p>
          <a:p>
            <a:r>
              <a:rPr lang="en-CA" dirty="0"/>
              <a:t>Bar on staff working in multiple homes (improvement but v. significant loophole)</a:t>
            </a:r>
          </a:p>
          <a:p>
            <a:r>
              <a:rPr lang="en-CA" dirty="0"/>
              <a:t>Crisis interventions I – rapid response teams, military, Management Orders (late, ad hoc, inadequate)</a:t>
            </a:r>
          </a:p>
          <a:p>
            <a:r>
              <a:rPr lang="en-CA" dirty="0"/>
              <a:t>Assessment/testing capacity (severe backlogs)</a:t>
            </a:r>
          </a:p>
          <a:p>
            <a:r>
              <a:rPr lang="en-CA" dirty="0"/>
              <a:t>COVID-19 positive asymptomatic staff working (still allowed/practiced)</a:t>
            </a:r>
          </a:p>
          <a:p>
            <a:r>
              <a:rPr lang="en-CA" dirty="0"/>
              <a:t>Staffing and care levels (worse)</a:t>
            </a:r>
          </a:p>
          <a:p>
            <a:r>
              <a:rPr lang="en-CA" dirty="0"/>
              <a:t>Crisis interventions II – getting residents care in crisis levels of short-staffing (ad hoc, inadequate)</a:t>
            </a:r>
          </a:p>
          <a:p>
            <a:r>
              <a:rPr lang="en-CA" dirty="0"/>
              <a:t>Coordinated, systemic measures (failure)</a:t>
            </a:r>
          </a:p>
          <a:p>
            <a:r>
              <a:rPr lang="en-CA" dirty="0"/>
              <a:t>Accountability, enforcement (failure)</a:t>
            </a:r>
          </a:p>
        </p:txBody>
      </p:sp>
    </p:spTree>
    <p:extLst>
      <p:ext uri="{BB962C8B-B14F-4D97-AF65-F5344CB8AC3E}">
        <p14:creationId xmlns:p14="http://schemas.microsoft.com/office/powerpoint/2010/main" val="644611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5FB17-AA2D-4A71-B388-D672B6521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LTC Home Staffing I: Daily hands on care staff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916C79-0F98-45D3-80F0-D6BF01E03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hlinkClick r:id="rId2"/>
              </a:rPr>
              <a:t>Staffing when pandemic started</a:t>
            </a:r>
            <a:endParaRPr lang="en-CA" dirty="0"/>
          </a:p>
          <a:p>
            <a:r>
              <a:rPr lang="en-CA" dirty="0">
                <a:hlinkClick r:id="rId3"/>
              </a:rPr>
              <a:t>OHC staffing survey (July 2020)</a:t>
            </a:r>
            <a:endParaRPr lang="en-CA" dirty="0"/>
          </a:p>
          <a:p>
            <a:r>
              <a:rPr lang="en-CA" dirty="0">
                <a:hlinkClick r:id="rId4"/>
              </a:rPr>
              <a:t>OHC staffing survey in homes currently in outbreak (current)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1389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A8529-149A-488E-81F9-1C6D47238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LTC Homes Staffing II: Clinical care leadership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20832-1EFB-4AE5-91B2-C85217137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Medical Directors</a:t>
            </a:r>
          </a:p>
          <a:p>
            <a:r>
              <a:rPr lang="en-CA" dirty="0"/>
              <a:t>Physicians</a:t>
            </a:r>
          </a:p>
          <a:p>
            <a:r>
              <a:rPr lang="en-CA" dirty="0"/>
              <a:t>Considerations re. reform in clinical care leadership</a:t>
            </a:r>
          </a:p>
        </p:txBody>
      </p:sp>
    </p:spTree>
    <p:extLst>
      <p:ext uri="{BB962C8B-B14F-4D97-AF65-F5344CB8AC3E}">
        <p14:creationId xmlns:p14="http://schemas.microsoft.com/office/powerpoint/2010/main" val="220998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DB209-1969-43DB-A087-B818199E1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Long-Term Care and Hospital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44B79-1F27-4053-90DB-7BE93FAB1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In the pandemic: </a:t>
            </a:r>
          </a:p>
          <a:p>
            <a:pPr lvl="1"/>
            <a:r>
              <a:rPr lang="en-CA" dirty="0"/>
              <a:t>Acuity, capacity</a:t>
            </a:r>
          </a:p>
          <a:p>
            <a:pPr lvl="1"/>
            <a:r>
              <a:rPr lang="en-CA" dirty="0"/>
              <a:t>Reticence to hospitalize</a:t>
            </a:r>
          </a:p>
          <a:p>
            <a:pPr lvl="1"/>
            <a:r>
              <a:rPr lang="en-CA" dirty="0"/>
              <a:t>Consent</a:t>
            </a:r>
          </a:p>
          <a:p>
            <a:pPr lvl="1"/>
            <a:r>
              <a:rPr lang="en-CA" dirty="0"/>
              <a:t>Failure to act to provide care</a:t>
            </a:r>
          </a:p>
          <a:p>
            <a:r>
              <a:rPr lang="en-CA" dirty="0"/>
              <a:t>In the longer term:</a:t>
            </a:r>
          </a:p>
          <a:p>
            <a:pPr lvl="1"/>
            <a:r>
              <a:rPr lang="en-CA" dirty="0">
                <a:hlinkClick r:id="rId2"/>
              </a:rPr>
              <a:t>Acuity, capacity</a:t>
            </a:r>
            <a:endParaRPr lang="en-CA" dirty="0"/>
          </a:p>
          <a:p>
            <a:pPr lvl="1"/>
            <a:r>
              <a:rPr lang="en-CA" dirty="0"/>
              <a:t>Advance care planning</a:t>
            </a:r>
          </a:p>
          <a:p>
            <a:pPr lvl="1"/>
            <a:r>
              <a:rPr lang="en-CA" dirty="0"/>
              <a:t>Access to hospital care</a:t>
            </a:r>
          </a:p>
          <a:p>
            <a:pPr lvl="1"/>
            <a:r>
              <a:rPr lang="en-CA" dirty="0"/>
              <a:t>Consent</a:t>
            </a:r>
          </a:p>
          <a:p>
            <a:pPr lvl="1"/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03569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1E25E-DCC3-479E-89DB-7BB941C78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Accountability Revisited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0A56C-53A4-4B35-9D2F-CD8A6280F5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For-profit ownership impact on staffing/care, enforcement, accountability</a:t>
            </a:r>
          </a:p>
          <a:p>
            <a:r>
              <a:rPr lang="en-CA" dirty="0">
                <a:hlinkClick r:id="rId2"/>
              </a:rPr>
              <a:t>What for-profit long-term care homes have lobbied for</a:t>
            </a:r>
            <a:endParaRPr lang="en-CA" dirty="0"/>
          </a:p>
          <a:p>
            <a:pPr lvl="1"/>
            <a:r>
              <a:rPr lang="en-CA" dirty="0"/>
              <a:t>Government policy changes prior to and under the pandemic</a:t>
            </a:r>
          </a:p>
          <a:p>
            <a:pPr lvl="2"/>
            <a:r>
              <a:rPr lang="en-CA" dirty="0"/>
              <a:t>RN 24/7</a:t>
            </a:r>
          </a:p>
          <a:p>
            <a:pPr lvl="2"/>
            <a:r>
              <a:rPr lang="en-CA" dirty="0"/>
              <a:t>PSW training</a:t>
            </a:r>
          </a:p>
          <a:p>
            <a:pPr lvl="2"/>
            <a:r>
              <a:rPr lang="en-CA" dirty="0">
                <a:hlinkClick r:id="rId3"/>
              </a:rPr>
              <a:t>Inspections</a:t>
            </a:r>
            <a:endParaRPr lang="en-CA" dirty="0"/>
          </a:p>
          <a:p>
            <a:pPr lvl="2"/>
            <a:r>
              <a:rPr lang="en-CA" dirty="0"/>
              <a:t>Enforcement</a:t>
            </a:r>
          </a:p>
          <a:p>
            <a:pPr lvl="2"/>
            <a:r>
              <a:rPr lang="en-CA" dirty="0"/>
              <a:t>Liability</a:t>
            </a:r>
          </a:p>
          <a:p>
            <a:pPr lvl="1"/>
            <a:r>
              <a:rPr lang="en-CA" dirty="0"/>
              <a:t>Facility design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44539655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352</TotalTime>
  <Words>384</Words>
  <Application>Microsoft Office PowerPoint</Application>
  <PresentationFormat>Widescreen</PresentationFormat>
  <Paragraphs>62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Corbel</vt:lpstr>
      <vt:lpstr>Franklin Gothic Demi Cond</vt:lpstr>
      <vt:lpstr>Wingdings 2</vt:lpstr>
      <vt:lpstr>Frame</vt:lpstr>
      <vt:lpstr>Submission to the  Ontario Long-Term Care COVID-19 Commission </vt:lpstr>
      <vt:lpstr>Introduction</vt:lpstr>
      <vt:lpstr>Second Wave vs. First Wave: What Has Changed?</vt:lpstr>
      <vt:lpstr>Case Studies</vt:lpstr>
      <vt:lpstr>Factors Contributing to the Spread of COVID-19 in Long-Term Care Homes 2nd Wave</vt:lpstr>
      <vt:lpstr>LTC Home Staffing I: Daily hands on care staff</vt:lpstr>
      <vt:lpstr>LTC Homes Staffing II: Clinical care leadership</vt:lpstr>
      <vt:lpstr>Long-Term Care and Hospital Care</vt:lpstr>
      <vt:lpstr>Accountability Revisited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Submission to the Ontario Long-Term Care COVID-19 Commission</dc:title>
  <dc:creator>Ontario Health Coalition</dc:creator>
  <cp:lastModifiedBy>Ontario Health Coalition</cp:lastModifiedBy>
  <cp:revision>15</cp:revision>
  <dcterms:created xsi:type="dcterms:W3CDTF">2020-11-23T12:05:41Z</dcterms:created>
  <dcterms:modified xsi:type="dcterms:W3CDTF">2020-11-23T17:58:32Z</dcterms:modified>
</cp:coreProperties>
</file>