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14" r:id="rId1"/>
  </p:sldMasterIdLst>
  <p:notesMasterIdLst>
    <p:notesMasterId r:id="rId13"/>
  </p:notesMasterIdLst>
  <p:sldIdLst>
    <p:sldId id="281" r:id="rId2"/>
    <p:sldId id="284" r:id="rId3"/>
    <p:sldId id="264" r:id="rId4"/>
    <p:sldId id="283" r:id="rId5"/>
    <p:sldId id="262" r:id="rId6"/>
    <p:sldId id="285" r:id="rId7"/>
    <p:sldId id="280" r:id="rId8"/>
    <p:sldId id="267" r:id="rId9"/>
    <p:sldId id="266" r:id="rId10"/>
    <p:sldId id="260" r:id="rId11"/>
    <p:sldId id="263" r:id="rId12"/>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937" autoAdjust="0"/>
  </p:normalViewPr>
  <p:slideViewPr>
    <p:cSldViewPr snapToGrid="0">
      <p:cViewPr varScale="1">
        <p:scale>
          <a:sx n="109" d="100"/>
          <a:sy n="109"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CA"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6CEADE84-1BA8-4309-8F62-8056260FC694}" type="datetimeFigureOut">
              <a:rPr lang="en-CA" smtClean="0"/>
              <a:t>2019-11-19</a:t>
            </a:fld>
            <a:endParaRPr lang="en-CA"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CA"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CA"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642A8D30-5A5D-428B-B98A-463EDC7CC09A}" type="slidenum">
              <a:rPr lang="en-CA" smtClean="0"/>
              <a:t>‹#›</a:t>
            </a:fld>
            <a:endParaRPr lang="en-CA" dirty="0"/>
          </a:p>
        </p:txBody>
      </p:sp>
    </p:spTree>
    <p:extLst>
      <p:ext uri="{BB962C8B-B14F-4D97-AF65-F5344CB8AC3E}">
        <p14:creationId xmlns:p14="http://schemas.microsoft.com/office/powerpoint/2010/main" val="422661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Most defences of privatizing services argue in some form that the discipline of completion in the market</a:t>
            </a:r>
            <a:r>
              <a:rPr lang="en-CA" baseline="0" dirty="0"/>
              <a:t> will lead to better service and value for money.</a:t>
            </a:r>
          </a:p>
          <a:p>
            <a:endParaRPr lang="en-CA" baseline="0" dirty="0"/>
          </a:p>
          <a:p>
            <a:r>
              <a:rPr lang="en-CA" baseline="0" dirty="0"/>
              <a:t>First problem with this is that we no longer have anything remotely looking like competition among for-profit laboratories in Canada.</a:t>
            </a:r>
            <a:endParaRPr lang="en-CA" dirty="0"/>
          </a:p>
        </p:txBody>
      </p:sp>
      <p:sp>
        <p:nvSpPr>
          <p:cNvPr id="4" name="Slide Number Placeholder 3"/>
          <p:cNvSpPr>
            <a:spLocks noGrp="1"/>
          </p:cNvSpPr>
          <p:nvPr>
            <p:ph type="sldNum" sz="quarter" idx="10"/>
          </p:nvPr>
        </p:nvSpPr>
        <p:spPr/>
        <p:txBody>
          <a:bodyPr/>
          <a:lstStyle/>
          <a:p>
            <a:fld id="{642A8D30-5A5D-428B-B98A-463EDC7CC09A}" type="slidenum">
              <a:rPr lang="en-CA" smtClean="0"/>
              <a:t>1</a:t>
            </a:fld>
            <a:endParaRPr lang="en-CA" dirty="0"/>
          </a:p>
        </p:txBody>
      </p:sp>
    </p:spTree>
    <p:extLst>
      <p:ext uri="{BB962C8B-B14F-4D97-AF65-F5344CB8AC3E}">
        <p14:creationId xmlns:p14="http://schemas.microsoft.com/office/powerpoint/2010/main" val="2255590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Focus on</a:t>
            </a:r>
            <a:r>
              <a:rPr lang="en-CA" baseline="0" dirty="0"/>
              <a:t> the</a:t>
            </a:r>
            <a:r>
              <a:rPr lang="en-CA" dirty="0"/>
              <a:t> last column, </a:t>
            </a:r>
          </a:p>
          <a:p>
            <a:r>
              <a:rPr lang="en-CA" dirty="0"/>
              <a:t>Two main</a:t>
            </a:r>
            <a:r>
              <a:rPr lang="en-CA" baseline="0" dirty="0"/>
              <a:t> drivers of  concentration: government regulation on quality, cost control, </a:t>
            </a:r>
            <a:endParaRPr lang="en-CA" dirty="0"/>
          </a:p>
        </p:txBody>
      </p:sp>
      <p:sp>
        <p:nvSpPr>
          <p:cNvPr id="4" name="Slide Number Placeholder 3"/>
          <p:cNvSpPr>
            <a:spLocks noGrp="1"/>
          </p:cNvSpPr>
          <p:nvPr>
            <p:ph type="sldNum" sz="quarter" idx="10"/>
          </p:nvPr>
        </p:nvSpPr>
        <p:spPr/>
        <p:txBody>
          <a:bodyPr/>
          <a:lstStyle/>
          <a:p>
            <a:fld id="{642A8D30-5A5D-428B-B98A-463EDC7CC09A}" type="slidenum">
              <a:rPr lang="en-CA" smtClean="0"/>
              <a:t>3</a:t>
            </a:fld>
            <a:endParaRPr lang="en-CA"/>
          </a:p>
        </p:txBody>
      </p:sp>
    </p:spTree>
    <p:extLst>
      <p:ext uri="{BB962C8B-B14F-4D97-AF65-F5344CB8AC3E}">
        <p14:creationId xmlns:p14="http://schemas.microsoft.com/office/powerpoint/2010/main" val="1450534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Most defences of privatizing services argue in some form that the discipline of completion in the market</a:t>
            </a:r>
            <a:r>
              <a:rPr lang="en-CA" baseline="0" dirty="0"/>
              <a:t> will lead to better service and value for money.</a:t>
            </a:r>
          </a:p>
          <a:p>
            <a:endParaRPr lang="en-CA" baseline="0" dirty="0"/>
          </a:p>
          <a:p>
            <a:r>
              <a:rPr lang="en-CA" baseline="0" dirty="0"/>
              <a:t>First problem with this is that we no longer have anything remotely looking like competition among for-profit laboratories in Canada.</a:t>
            </a:r>
            <a:endParaRPr lang="en-CA" dirty="0"/>
          </a:p>
        </p:txBody>
      </p:sp>
      <p:sp>
        <p:nvSpPr>
          <p:cNvPr id="4" name="Slide Number Placeholder 3"/>
          <p:cNvSpPr>
            <a:spLocks noGrp="1"/>
          </p:cNvSpPr>
          <p:nvPr>
            <p:ph type="sldNum" sz="quarter" idx="10"/>
          </p:nvPr>
        </p:nvSpPr>
        <p:spPr/>
        <p:txBody>
          <a:bodyPr/>
          <a:lstStyle/>
          <a:p>
            <a:fld id="{642A8D30-5A5D-428B-B98A-463EDC7CC09A}" type="slidenum">
              <a:rPr lang="en-CA" smtClean="0"/>
              <a:t>4</a:t>
            </a:fld>
            <a:endParaRPr lang="en-CA" dirty="0"/>
          </a:p>
        </p:txBody>
      </p:sp>
    </p:spTree>
    <p:extLst>
      <p:ext uri="{BB962C8B-B14F-4D97-AF65-F5344CB8AC3E}">
        <p14:creationId xmlns:p14="http://schemas.microsoft.com/office/powerpoint/2010/main" val="3903669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Most defences of privatizing services argue in some form that the discipline of completion in the market</a:t>
            </a:r>
            <a:r>
              <a:rPr lang="en-CA" baseline="0" dirty="0"/>
              <a:t> will lead to better service and value for money.</a:t>
            </a:r>
          </a:p>
          <a:p>
            <a:endParaRPr lang="en-CA" baseline="0" dirty="0"/>
          </a:p>
          <a:p>
            <a:r>
              <a:rPr lang="en-CA" baseline="0" dirty="0"/>
              <a:t>First problem with this is that we no longer have anything remotely looking like competition among for-profit laboratories in Canada.</a:t>
            </a:r>
            <a:endParaRPr lang="en-CA" dirty="0"/>
          </a:p>
        </p:txBody>
      </p:sp>
      <p:sp>
        <p:nvSpPr>
          <p:cNvPr id="4" name="Slide Number Placeholder 3"/>
          <p:cNvSpPr>
            <a:spLocks noGrp="1"/>
          </p:cNvSpPr>
          <p:nvPr>
            <p:ph type="sldNum" sz="quarter" idx="10"/>
          </p:nvPr>
        </p:nvSpPr>
        <p:spPr/>
        <p:txBody>
          <a:bodyPr/>
          <a:lstStyle/>
          <a:p>
            <a:fld id="{642A8D30-5A5D-428B-B98A-463EDC7CC09A}" type="slidenum">
              <a:rPr lang="en-CA" smtClean="0"/>
              <a:t>5</a:t>
            </a:fld>
            <a:endParaRPr lang="en-CA" dirty="0"/>
          </a:p>
        </p:txBody>
      </p:sp>
    </p:spTree>
    <p:extLst>
      <p:ext uri="{BB962C8B-B14F-4D97-AF65-F5344CB8AC3E}">
        <p14:creationId xmlns:p14="http://schemas.microsoft.com/office/powerpoint/2010/main" val="902801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conservative government did  and made public this business case for nationalization, likely to justify the counter intuitive move based on their political philosophy, and</a:t>
            </a:r>
            <a:r>
              <a:rPr lang="en-CA" baseline="0" dirty="0"/>
              <a:t> partially to provide some cover for their proposed expanded private services in Edmonton.</a:t>
            </a:r>
            <a:endParaRPr lang="en-CA" dirty="0"/>
          </a:p>
        </p:txBody>
      </p:sp>
      <p:sp>
        <p:nvSpPr>
          <p:cNvPr id="4" name="Slide Number Placeholder 3"/>
          <p:cNvSpPr>
            <a:spLocks noGrp="1"/>
          </p:cNvSpPr>
          <p:nvPr>
            <p:ph type="sldNum" sz="quarter" idx="10"/>
          </p:nvPr>
        </p:nvSpPr>
        <p:spPr/>
        <p:txBody>
          <a:bodyPr/>
          <a:lstStyle/>
          <a:p>
            <a:fld id="{642A8D30-5A5D-428B-B98A-463EDC7CC09A}" type="slidenum">
              <a:rPr lang="en-CA" smtClean="0"/>
              <a:t>6</a:t>
            </a:fld>
            <a:endParaRPr lang="en-CA" dirty="0"/>
          </a:p>
        </p:txBody>
      </p:sp>
    </p:spTree>
    <p:extLst>
      <p:ext uri="{BB962C8B-B14F-4D97-AF65-F5344CB8AC3E}">
        <p14:creationId xmlns:p14="http://schemas.microsoft.com/office/powerpoint/2010/main" val="865978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conservative government did  and made public this business case for nationalization, likely to justify the counter intuitive move based on their political philosophy, and</a:t>
            </a:r>
            <a:r>
              <a:rPr lang="en-CA" baseline="0" dirty="0"/>
              <a:t> partially to provide some cover for their proposed expanded private services in Edmonton.</a:t>
            </a:r>
            <a:endParaRPr lang="en-CA" dirty="0"/>
          </a:p>
        </p:txBody>
      </p:sp>
      <p:sp>
        <p:nvSpPr>
          <p:cNvPr id="4" name="Slide Number Placeholder 3"/>
          <p:cNvSpPr>
            <a:spLocks noGrp="1"/>
          </p:cNvSpPr>
          <p:nvPr>
            <p:ph type="sldNum" sz="quarter" idx="10"/>
          </p:nvPr>
        </p:nvSpPr>
        <p:spPr/>
        <p:txBody>
          <a:bodyPr/>
          <a:lstStyle/>
          <a:p>
            <a:fld id="{642A8D30-5A5D-428B-B98A-463EDC7CC09A}" type="slidenum">
              <a:rPr lang="en-CA" smtClean="0"/>
              <a:t>8</a:t>
            </a:fld>
            <a:endParaRPr lang="en-CA" dirty="0"/>
          </a:p>
        </p:txBody>
      </p:sp>
    </p:spTree>
    <p:extLst>
      <p:ext uri="{BB962C8B-B14F-4D97-AF65-F5344CB8AC3E}">
        <p14:creationId xmlns:p14="http://schemas.microsoft.com/office/powerpoint/2010/main" val="2455030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Another</a:t>
            </a:r>
            <a:r>
              <a:rPr lang="en-CA" baseline="0" dirty="0"/>
              <a:t> example for the last decade that reinforces the problem with Fee For Service, private delivery.  Similar story in the 1970s to 90s, before governments arbitrarily cut laboratory payments between 15 and 40% depending on the province. </a:t>
            </a:r>
            <a:endParaRPr lang="en-CA" dirty="0"/>
          </a:p>
        </p:txBody>
      </p:sp>
      <p:sp>
        <p:nvSpPr>
          <p:cNvPr id="4" name="Slide Number Placeholder 3"/>
          <p:cNvSpPr>
            <a:spLocks noGrp="1"/>
          </p:cNvSpPr>
          <p:nvPr>
            <p:ph type="sldNum" sz="quarter" idx="10"/>
          </p:nvPr>
        </p:nvSpPr>
        <p:spPr/>
        <p:txBody>
          <a:bodyPr/>
          <a:lstStyle/>
          <a:p>
            <a:fld id="{642A8D30-5A5D-428B-B98A-463EDC7CC09A}" type="slidenum">
              <a:rPr lang="en-CA" smtClean="0"/>
              <a:t>9</a:t>
            </a:fld>
            <a:endParaRPr lang="en-CA" dirty="0"/>
          </a:p>
        </p:txBody>
      </p:sp>
    </p:spTree>
    <p:extLst>
      <p:ext uri="{BB962C8B-B14F-4D97-AF65-F5344CB8AC3E}">
        <p14:creationId xmlns:p14="http://schemas.microsoft.com/office/powerpoint/2010/main" val="3545754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9375245"/>
      </p:ext>
    </p:extLst>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2677440862"/>
      </p:ext>
    </p:extLst>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4062014096"/>
      </p:ext>
    </p:extLst>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3574000223"/>
      </p:ext>
    </p:extLst>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1727757512"/>
      </p:ext>
    </p:extLst>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3896049038"/>
      </p:ext>
    </p:extLst>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2702527022"/>
      </p:ext>
    </p:extLst>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2234135493"/>
      </p:ext>
    </p:extLst>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501458485"/>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829124219"/>
      </p:ext>
    </p:extLst>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2611438975"/>
      </p:ext>
    </p:extLst>
  </p:cSld>
  <p:clrMapOvr>
    <a:masterClrMapping/>
  </p:clrMapOvr>
  <p:transition spd="med">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43000656"/>
      </p:ext>
    </p:extLst>
  </p:cSld>
  <p:clrMapOvr>
    <a:masterClrMapping/>
  </p:clrMapOvr>
  <p:transition spd="med">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3076602376"/>
      </p:ext>
    </p:extLst>
  </p:cSld>
  <p:clrMapOvr>
    <a:masterClrMapping/>
  </p:clrMapOvr>
  <p:transition spd="med">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29796705"/>
      </p:ext>
    </p:extLst>
  </p:cSld>
  <p:clrMapOvr>
    <a:masterClrMapping/>
  </p:clrMapOvr>
  <p:transition spd="med">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2203399313"/>
      </p:ext>
    </p:extLst>
  </p:cSld>
  <p:clrMapOvr>
    <a:masterClrMapping/>
  </p:clrMapOvr>
  <p:transition spd="med">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1438053164"/>
      </p:ext>
    </p:extLst>
  </p:cSld>
  <p:clrMapOvr>
    <a:masterClrMapping/>
  </p:clrMapOvr>
  <p:transition spd="med">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63E4-9171-4386-AE67-C0112C81FAC7}" type="datetimeFigureOut">
              <a:rPr lang="en-CA" smtClean="0"/>
              <a:t>2019-11-19</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AD05559-AC2A-4CAC-AA54-524A16489E78}" type="slidenum">
              <a:rPr lang="en-CA" smtClean="0"/>
              <a:t>‹#›</a:t>
            </a:fld>
            <a:endParaRPr lang="en-CA" dirty="0"/>
          </a:p>
        </p:txBody>
      </p:sp>
    </p:spTree>
    <p:extLst>
      <p:ext uri="{BB962C8B-B14F-4D97-AF65-F5344CB8AC3E}">
        <p14:creationId xmlns:p14="http://schemas.microsoft.com/office/powerpoint/2010/main" val="1606140103"/>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2">
                <a:tint val="97000"/>
                <a:hueMod val="92000"/>
                <a:satMod val="169000"/>
                <a:lumMod val="164000"/>
              </a:schemeClr>
            </a:gs>
            <a:gs pos="95000">
              <a:schemeClr val="tx2">
                <a:lumMod val="40000"/>
                <a:lumOff val="6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580663E4-9171-4386-AE67-C0112C81FAC7}" type="datetimeFigureOut">
              <a:rPr lang="en-CA" smtClean="0"/>
              <a:t>2019-11-19</a:t>
            </a:fld>
            <a:endParaRPr lang="en-CA"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CA"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BAD05559-AC2A-4CAC-AA54-524A16489E78}" type="slidenum">
              <a:rPr lang="en-CA" smtClean="0"/>
              <a:t>‹#›</a:t>
            </a:fld>
            <a:endParaRPr lang="en-CA" dirty="0"/>
          </a:p>
        </p:txBody>
      </p:sp>
    </p:spTree>
    <p:extLst>
      <p:ext uri="{BB962C8B-B14F-4D97-AF65-F5344CB8AC3E}">
        <p14:creationId xmlns:p14="http://schemas.microsoft.com/office/powerpoint/2010/main" val="510209518"/>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ransition spd="med">
    <p:pull/>
  </p:transition>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hyperlink" Target="#_ftnref1"/></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1683833" y="424070"/>
            <a:ext cx="9060366" cy="3383667"/>
          </a:xfrm>
          <a:solidFill>
            <a:schemeClr val="bg2"/>
          </a:solidFill>
        </p:spPr>
        <p:txBody>
          <a:bodyPr>
            <a:normAutofit fontScale="90000"/>
          </a:bodyPr>
          <a:lstStyle/>
          <a:p>
            <a:r>
              <a:rPr lang="en-CA" dirty="0"/>
              <a:t> </a:t>
            </a:r>
            <a:r>
              <a:rPr lang="en-CA" sz="6000" dirty="0"/>
              <a:t>For-profit laboratories and the disintegration of public health care</a:t>
            </a:r>
          </a:p>
        </p:txBody>
      </p:sp>
      <p:sp>
        <p:nvSpPr>
          <p:cNvPr id="5" name="Text Placeholder 4"/>
          <p:cNvSpPr>
            <a:spLocks noGrp="1"/>
          </p:cNvSpPr>
          <p:nvPr>
            <p:ph type="body" sz="half" idx="2"/>
          </p:nvPr>
        </p:nvSpPr>
        <p:spPr>
          <a:xfrm>
            <a:off x="1683833" y="3807737"/>
            <a:ext cx="10047249" cy="2129237"/>
          </a:xfrm>
        </p:spPr>
        <p:txBody>
          <a:bodyPr>
            <a:normAutofit fontScale="55000" lnSpcReduction="20000"/>
          </a:bodyPr>
          <a:lstStyle/>
          <a:p>
            <a:pPr marL="495450" lvl="1">
              <a:spcBef>
                <a:spcPts val="600"/>
              </a:spcBef>
            </a:pPr>
            <a:r>
              <a:rPr lang="en-CA" sz="2600" dirty="0"/>
              <a:t> </a:t>
            </a:r>
          </a:p>
          <a:p>
            <a:pPr marL="781200" lvl="1" indent="-285750">
              <a:spcBef>
                <a:spcPts val="600"/>
              </a:spcBef>
              <a:buFont typeface="Arial" panose="020B0604020202020204" pitchFamily="34" charset="0"/>
              <a:buChar char="•"/>
            </a:pPr>
            <a:endParaRPr lang="en-CA" sz="2600" dirty="0"/>
          </a:p>
          <a:p>
            <a:r>
              <a:rPr lang="en-CA" sz="3200" dirty="0"/>
              <a:t>Ontario Health Coalition</a:t>
            </a:r>
          </a:p>
          <a:p>
            <a:r>
              <a:rPr lang="en-CA" sz="3200" dirty="0"/>
              <a:t>Health Action Assembly and Conference</a:t>
            </a:r>
          </a:p>
          <a:p>
            <a:r>
              <a:rPr lang="en-CA" sz="3200" dirty="0"/>
              <a:t>November 24, 2019</a:t>
            </a:r>
          </a:p>
          <a:p>
            <a:r>
              <a:rPr lang="en-CA" sz="3200" dirty="0"/>
              <a:t>Ross Sutherland</a:t>
            </a:r>
          </a:p>
          <a:p>
            <a:pPr marL="285750" indent="-285750">
              <a:buFont typeface="Arial" panose="020B0604020202020204" pitchFamily="34" charset="0"/>
              <a:buChar char="•"/>
            </a:pPr>
            <a:endParaRPr lang="en-CA" sz="3200"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a:p>
            <a:endParaRPr lang="en-CA" dirty="0"/>
          </a:p>
        </p:txBody>
      </p:sp>
    </p:spTree>
    <p:extLst>
      <p:ext uri="{BB962C8B-B14F-4D97-AF65-F5344CB8AC3E}">
        <p14:creationId xmlns:p14="http://schemas.microsoft.com/office/powerpoint/2010/main" val="540809292"/>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2632364" y="357810"/>
            <a:ext cx="8111836" cy="913430"/>
          </a:xfrm>
          <a:solidFill>
            <a:schemeClr val="bg2"/>
          </a:solidFill>
        </p:spPr>
        <p:txBody>
          <a:bodyPr>
            <a:noAutofit/>
          </a:bodyPr>
          <a:lstStyle/>
          <a:p>
            <a:pPr algn="ctr"/>
            <a:r>
              <a:rPr lang="en-CA" sz="5400" dirty="0"/>
              <a:t>Two Trends</a:t>
            </a:r>
          </a:p>
        </p:txBody>
      </p:sp>
      <p:sp>
        <p:nvSpPr>
          <p:cNvPr id="5" name="Text Placeholder 4"/>
          <p:cNvSpPr>
            <a:spLocks noGrp="1"/>
          </p:cNvSpPr>
          <p:nvPr>
            <p:ph type="body" sz="half" idx="2"/>
          </p:nvPr>
        </p:nvSpPr>
        <p:spPr>
          <a:xfrm>
            <a:off x="2632364" y="1538868"/>
            <a:ext cx="9098718" cy="4460487"/>
          </a:xfrm>
        </p:spPr>
        <p:txBody>
          <a:bodyPr>
            <a:normAutofit/>
          </a:bodyPr>
          <a:lstStyle/>
          <a:p>
            <a:pPr marL="914400" indent="-914400">
              <a:buAutoNum type="arabicParenR"/>
            </a:pPr>
            <a:r>
              <a:rPr lang="en-CA" sz="4800" dirty="0"/>
              <a:t>Corporate Consolidation</a:t>
            </a:r>
          </a:p>
          <a:p>
            <a:pPr marL="914400" indent="-914400">
              <a:buAutoNum type="arabicParenR"/>
            </a:pPr>
            <a:r>
              <a:rPr lang="en-CA" sz="4800" dirty="0"/>
              <a:t>Long Term Contracts</a:t>
            </a:r>
          </a:p>
          <a:p>
            <a:pPr marL="914400" indent="-914400">
              <a:buAutoNum type="arabicParenR"/>
            </a:pPr>
            <a:endParaRPr lang="en-CA" sz="4800" dirty="0"/>
          </a:p>
          <a:p>
            <a:pPr marL="914400" indent="-914400">
              <a:buAutoNum type="arabicParenR"/>
            </a:pPr>
            <a:r>
              <a:rPr lang="en-CA" sz="4800" dirty="0"/>
              <a:t>= Competition is dead</a:t>
            </a:r>
          </a:p>
          <a:p>
            <a:pPr marL="914400" indent="-914400">
              <a:buAutoNum type="arabicParenR"/>
            </a:pPr>
            <a:endParaRPr lang="en-CA" sz="5400" dirty="0"/>
          </a:p>
          <a:p>
            <a:pPr marL="285750" indent="-285750">
              <a:buFont typeface="Arial" panose="020B0604020202020204" pitchFamily="34" charset="0"/>
              <a:buChar char="•"/>
            </a:pPr>
            <a:endParaRPr lang="en-CA" sz="5400" dirty="0"/>
          </a:p>
          <a:p>
            <a:pPr marL="285750" indent="-285750">
              <a:buFont typeface="Arial" panose="020B0604020202020204" pitchFamily="34" charset="0"/>
              <a:buChar char="•"/>
            </a:pPr>
            <a:endParaRPr lang="en-CA" dirty="0"/>
          </a:p>
          <a:p>
            <a:endParaRPr lang="en-CA" dirty="0"/>
          </a:p>
        </p:txBody>
      </p:sp>
    </p:spTree>
    <p:extLst>
      <p:ext uri="{BB962C8B-B14F-4D97-AF65-F5344CB8AC3E}">
        <p14:creationId xmlns:p14="http://schemas.microsoft.com/office/powerpoint/2010/main" val="1198257113"/>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3472872" y="535258"/>
            <a:ext cx="7721601" cy="735981"/>
          </a:xfrm>
        </p:spPr>
        <p:txBody>
          <a:bodyPr>
            <a:normAutofit fontScale="90000"/>
          </a:bodyPr>
          <a:lstStyle/>
          <a:p>
            <a:br>
              <a:rPr lang="en-CA" dirty="0"/>
            </a:br>
            <a:r>
              <a:rPr lang="en-CA" dirty="0"/>
              <a:t>Consolidation of Ontario’s For-Profit</a:t>
            </a:r>
            <a:br>
              <a:rPr lang="en-CA" dirty="0"/>
            </a:br>
            <a:r>
              <a:rPr lang="en-CA" dirty="0"/>
              <a:t> Medical Laboratory industry</a:t>
            </a:r>
            <a:endParaRPr lang="en-CA" dirty="0">
              <a:solidFill>
                <a:schemeClr val="bg1"/>
              </a:solidFill>
            </a:endParaRPr>
          </a:p>
        </p:txBody>
      </p:sp>
      <p:sp>
        <p:nvSpPr>
          <p:cNvPr id="5" name="Text Placeholder 4"/>
          <p:cNvSpPr>
            <a:spLocks noGrp="1"/>
          </p:cNvSpPr>
          <p:nvPr>
            <p:ph type="body" sz="half" idx="2"/>
          </p:nvPr>
        </p:nvSpPr>
        <p:spPr>
          <a:xfrm>
            <a:off x="1683833" y="1538868"/>
            <a:ext cx="10047249" cy="4460487"/>
          </a:xfrm>
        </p:spPr>
        <p:txBody>
          <a:bodyPr>
            <a:normAutofit/>
          </a:bodyPr>
          <a:lstStyle/>
          <a:p>
            <a:pPr marL="285750" indent="-285750">
              <a:buFont typeface="Arial" panose="020B0604020202020204" pitchFamily="34" charset="0"/>
              <a:buChar char="•"/>
            </a:pPr>
            <a:endParaRPr lang="en-CA" sz="3200"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a:p>
            <a:endParaRPr lang="en-CA" dirty="0"/>
          </a:p>
        </p:txBody>
      </p:sp>
      <p:graphicFrame>
        <p:nvGraphicFramePr>
          <p:cNvPr id="4" name="Table 3"/>
          <p:cNvGraphicFramePr>
            <a:graphicFrameLocks noGrp="1"/>
          </p:cNvGraphicFramePr>
          <p:nvPr/>
        </p:nvGraphicFramePr>
        <p:xfrm>
          <a:off x="3191860" y="1740144"/>
          <a:ext cx="8242757" cy="4049452"/>
        </p:xfrm>
        <a:graphic>
          <a:graphicData uri="http://schemas.openxmlformats.org/drawingml/2006/table">
            <a:tbl>
              <a:tblPr firstRow="1" firstCol="1" lastRow="1" lastCol="1" bandRow="1" bandCol="1">
                <a:tableStyleId>{5C22544A-7EE6-4342-B048-85BDC9FD1C3A}</a:tableStyleId>
              </a:tblPr>
              <a:tblGrid>
                <a:gridCol w="1709245">
                  <a:extLst>
                    <a:ext uri="{9D8B030D-6E8A-4147-A177-3AD203B41FA5}">
                      <a16:colId xmlns:a16="http://schemas.microsoft.com/office/drawing/2014/main" val="20000"/>
                    </a:ext>
                  </a:extLst>
                </a:gridCol>
                <a:gridCol w="1709245">
                  <a:extLst>
                    <a:ext uri="{9D8B030D-6E8A-4147-A177-3AD203B41FA5}">
                      <a16:colId xmlns:a16="http://schemas.microsoft.com/office/drawing/2014/main" val="20001"/>
                    </a:ext>
                  </a:extLst>
                </a:gridCol>
                <a:gridCol w="2197601">
                  <a:extLst>
                    <a:ext uri="{9D8B030D-6E8A-4147-A177-3AD203B41FA5}">
                      <a16:colId xmlns:a16="http://schemas.microsoft.com/office/drawing/2014/main" val="20002"/>
                    </a:ext>
                  </a:extLst>
                </a:gridCol>
                <a:gridCol w="2626666">
                  <a:extLst>
                    <a:ext uri="{9D8B030D-6E8A-4147-A177-3AD203B41FA5}">
                      <a16:colId xmlns:a16="http://schemas.microsoft.com/office/drawing/2014/main" val="20003"/>
                    </a:ext>
                  </a:extLst>
                </a:gridCol>
              </a:tblGrid>
              <a:tr h="587420">
                <a:tc>
                  <a:txBody>
                    <a:bodyPr/>
                    <a:lstStyle/>
                    <a:p>
                      <a:pPr algn="ctr">
                        <a:lnSpc>
                          <a:spcPct val="107000"/>
                        </a:lnSpc>
                        <a:spcAft>
                          <a:spcPts val="1000"/>
                        </a:spcAft>
                      </a:pPr>
                      <a:r>
                        <a:rPr lang="en-CA" sz="1100" dirty="0">
                          <a:effectLst/>
                        </a:rPr>
                        <a:t> </a:t>
                      </a:r>
                    </a:p>
                    <a:p>
                      <a:pPr algn="ctr">
                        <a:lnSpc>
                          <a:spcPct val="107000"/>
                        </a:lnSpc>
                        <a:spcAft>
                          <a:spcPts val="1000"/>
                        </a:spcAft>
                      </a:pPr>
                      <a:r>
                        <a:rPr lang="en-CA" sz="1100" dirty="0">
                          <a:effectLst/>
                        </a:rPr>
                        <a:t>Year</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07000"/>
                        </a:lnSpc>
                        <a:spcAft>
                          <a:spcPts val="1000"/>
                        </a:spcAft>
                      </a:pPr>
                      <a:r>
                        <a:rPr lang="en-CA" sz="1100">
                          <a:effectLst/>
                        </a:rPr>
                        <a:t># FP Laboratory</a:t>
                      </a:r>
                    </a:p>
                    <a:p>
                      <a:pPr algn="ctr">
                        <a:lnSpc>
                          <a:spcPct val="107000"/>
                        </a:lnSpc>
                        <a:spcAft>
                          <a:spcPts val="1000"/>
                        </a:spcAft>
                      </a:pPr>
                      <a:r>
                        <a:rPr lang="en-CA" sz="1100">
                          <a:effectLst/>
                        </a:rPr>
                        <a:t>Companies</a:t>
                      </a:r>
                      <a:endParaRPr lang="en-CA" sz="11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07000"/>
                        </a:lnSpc>
                        <a:spcAft>
                          <a:spcPts val="1000"/>
                        </a:spcAft>
                      </a:pPr>
                      <a:r>
                        <a:rPr lang="en-CA" sz="1100">
                          <a:effectLst/>
                        </a:rPr>
                        <a:t># of FP Labs</a:t>
                      </a:r>
                      <a:endParaRPr lang="en-CA"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07000"/>
                        </a:lnSpc>
                        <a:spcAft>
                          <a:spcPts val="1000"/>
                        </a:spcAft>
                      </a:pPr>
                      <a:r>
                        <a:rPr lang="en-CA" sz="1200" dirty="0">
                          <a:effectLst/>
                        </a:rPr>
                        <a:t>% community payments: </a:t>
                      </a:r>
                    </a:p>
                    <a:p>
                      <a:pPr algn="ctr">
                        <a:lnSpc>
                          <a:spcPct val="107000"/>
                        </a:lnSpc>
                        <a:spcAft>
                          <a:spcPts val="1000"/>
                        </a:spcAft>
                      </a:pPr>
                      <a:r>
                        <a:rPr lang="en-CA" sz="1200" dirty="0">
                          <a:effectLst/>
                        </a:rPr>
                        <a:t>top two Companies</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val="10000"/>
                  </a:ext>
                </a:extLst>
              </a:tr>
              <a:tr h="1060213">
                <a:tc>
                  <a:txBody>
                    <a:bodyPr/>
                    <a:lstStyle/>
                    <a:p>
                      <a:pPr algn="ctr">
                        <a:lnSpc>
                          <a:spcPct val="107000"/>
                        </a:lnSpc>
                        <a:spcAft>
                          <a:spcPts val="1000"/>
                        </a:spcAft>
                      </a:pPr>
                      <a:r>
                        <a:rPr lang="en-CA" sz="1100" dirty="0">
                          <a:effectLst/>
                        </a:rPr>
                        <a:t> </a:t>
                      </a:r>
                    </a:p>
                    <a:p>
                      <a:pPr algn="ctr">
                        <a:lnSpc>
                          <a:spcPct val="107000"/>
                        </a:lnSpc>
                        <a:spcAft>
                          <a:spcPts val="1000"/>
                        </a:spcAft>
                      </a:pPr>
                      <a:r>
                        <a:rPr lang="en-CA" sz="1100" dirty="0">
                          <a:effectLst/>
                        </a:rPr>
                        <a:t>1975</a:t>
                      </a:r>
                    </a:p>
                    <a:p>
                      <a:pPr algn="ctr">
                        <a:lnSpc>
                          <a:spcPct val="107000"/>
                        </a:lnSpc>
                        <a:spcAft>
                          <a:spcPts val="1000"/>
                        </a:spcAft>
                      </a:pPr>
                      <a:r>
                        <a:rPr lang="en-CA" sz="1100" dirty="0">
                          <a:effectLst/>
                        </a:rPr>
                        <a:t> </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07000"/>
                        </a:lnSpc>
                        <a:spcAft>
                          <a:spcPts val="1000"/>
                        </a:spcAft>
                      </a:pPr>
                      <a:r>
                        <a:rPr lang="en-CA" sz="1100" dirty="0">
                          <a:solidFill>
                            <a:schemeClr val="tx1"/>
                          </a:solidFill>
                          <a:effectLst/>
                        </a:rPr>
                        <a:t>126</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solidFill>
                      <a:schemeClr val="bg2">
                        <a:lumMod val="60000"/>
                        <a:lumOff val="40000"/>
                      </a:schemeClr>
                    </a:solidFill>
                  </a:tcPr>
                </a:tc>
                <a:tc>
                  <a:txBody>
                    <a:bodyPr/>
                    <a:lstStyle/>
                    <a:p>
                      <a:pPr algn="ctr">
                        <a:lnSpc>
                          <a:spcPct val="107000"/>
                        </a:lnSpc>
                        <a:spcAft>
                          <a:spcPts val="1000"/>
                        </a:spcAft>
                      </a:pPr>
                      <a:r>
                        <a:rPr lang="en-CA" sz="1100" dirty="0">
                          <a:solidFill>
                            <a:schemeClr val="tx1"/>
                          </a:solidFill>
                          <a:effectLst/>
                        </a:rPr>
                        <a:t>253</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solidFill>
                      <a:schemeClr val="bg2">
                        <a:lumMod val="60000"/>
                        <a:lumOff val="40000"/>
                      </a:schemeClr>
                    </a:solidFill>
                  </a:tcPr>
                </a:tc>
                <a:tc>
                  <a:txBody>
                    <a:bodyPr/>
                    <a:lstStyle/>
                    <a:p>
                      <a:pPr algn="ctr">
                        <a:lnSpc>
                          <a:spcPct val="107000"/>
                        </a:lnSpc>
                        <a:spcAft>
                          <a:spcPts val="1000"/>
                        </a:spcAft>
                      </a:pPr>
                      <a:r>
                        <a:rPr lang="en-CA" sz="1100">
                          <a:solidFill>
                            <a:schemeClr val="tx1"/>
                          </a:solidFill>
                          <a:effectLst/>
                        </a:rPr>
                        <a:t>26</a:t>
                      </a:r>
                      <a:endParaRPr lang="en-C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solidFill>
                      <a:schemeClr val="bg2">
                        <a:lumMod val="60000"/>
                        <a:lumOff val="40000"/>
                      </a:schemeClr>
                    </a:solidFill>
                  </a:tcPr>
                </a:tc>
                <a:extLst>
                  <a:ext uri="{0D108BD9-81ED-4DB2-BD59-A6C34878D82A}">
                    <a16:rowId xmlns:a16="http://schemas.microsoft.com/office/drawing/2014/main" val="10001"/>
                  </a:ext>
                </a:extLst>
              </a:tr>
              <a:tr h="1060213">
                <a:tc>
                  <a:txBody>
                    <a:bodyPr/>
                    <a:lstStyle/>
                    <a:p>
                      <a:pPr algn="ctr">
                        <a:lnSpc>
                          <a:spcPct val="107000"/>
                        </a:lnSpc>
                        <a:spcAft>
                          <a:spcPts val="1000"/>
                        </a:spcAft>
                      </a:pPr>
                      <a:r>
                        <a:rPr lang="en-CA" sz="1100">
                          <a:effectLst/>
                        </a:rPr>
                        <a:t> </a:t>
                      </a:r>
                    </a:p>
                    <a:p>
                      <a:pPr algn="ctr">
                        <a:lnSpc>
                          <a:spcPct val="107000"/>
                        </a:lnSpc>
                        <a:spcAft>
                          <a:spcPts val="1000"/>
                        </a:spcAft>
                      </a:pPr>
                      <a:r>
                        <a:rPr lang="en-CA" sz="1100">
                          <a:effectLst/>
                        </a:rPr>
                        <a:t>1993</a:t>
                      </a:r>
                    </a:p>
                    <a:p>
                      <a:pPr algn="ctr">
                        <a:lnSpc>
                          <a:spcPct val="107000"/>
                        </a:lnSpc>
                        <a:spcAft>
                          <a:spcPts val="1000"/>
                        </a:spcAft>
                      </a:pPr>
                      <a:r>
                        <a:rPr lang="en-CA" sz="1100">
                          <a:effectLst/>
                        </a:rPr>
                        <a:t> </a:t>
                      </a:r>
                      <a:endParaRPr lang="en-CA" sz="11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07000"/>
                        </a:lnSpc>
                        <a:spcAft>
                          <a:spcPts val="1000"/>
                        </a:spcAft>
                      </a:pPr>
                      <a:r>
                        <a:rPr lang="en-CA" sz="1100">
                          <a:solidFill>
                            <a:schemeClr val="tx1"/>
                          </a:solidFill>
                          <a:effectLst/>
                        </a:rPr>
                        <a:t>62</a:t>
                      </a:r>
                      <a:endParaRPr lang="en-C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solidFill>
                      <a:schemeClr val="bg2">
                        <a:lumMod val="60000"/>
                        <a:lumOff val="40000"/>
                      </a:schemeClr>
                    </a:solidFill>
                  </a:tcPr>
                </a:tc>
                <a:tc>
                  <a:txBody>
                    <a:bodyPr/>
                    <a:lstStyle/>
                    <a:p>
                      <a:pPr algn="ctr">
                        <a:lnSpc>
                          <a:spcPct val="107000"/>
                        </a:lnSpc>
                        <a:spcAft>
                          <a:spcPts val="1000"/>
                        </a:spcAft>
                      </a:pPr>
                      <a:r>
                        <a:rPr lang="en-CA" sz="1100" dirty="0">
                          <a:solidFill>
                            <a:schemeClr val="tx1"/>
                          </a:solidFill>
                          <a:effectLst/>
                        </a:rPr>
                        <a:t>159</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solidFill>
                      <a:schemeClr val="bg2">
                        <a:lumMod val="60000"/>
                        <a:lumOff val="40000"/>
                      </a:schemeClr>
                    </a:solidFill>
                  </a:tcPr>
                </a:tc>
                <a:tc>
                  <a:txBody>
                    <a:bodyPr/>
                    <a:lstStyle/>
                    <a:p>
                      <a:pPr algn="ctr">
                        <a:lnSpc>
                          <a:spcPct val="107000"/>
                        </a:lnSpc>
                        <a:spcAft>
                          <a:spcPts val="1000"/>
                        </a:spcAft>
                      </a:pPr>
                      <a:r>
                        <a:rPr lang="en-CA" sz="1100" dirty="0">
                          <a:solidFill>
                            <a:schemeClr val="tx1"/>
                          </a:solidFill>
                          <a:effectLst/>
                        </a:rPr>
                        <a:t> </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solidFill>
                      <a:schemeClr val="bg2">
                        <a:lumMod val="60000"/>
                        <a:lumOff val="40000"/>
                      </a:schemeClr>
                    </a:solidFill>
                  </a:tcPr>
                </a:tc>
                <a:extLst>
                  <a:ext uri="{0D108BD9-81ED-4DB2-BD59-A6C34878D82A}">
                    <a16:rowId xmlns:a16="http://schemas.microsoft.com/office/drawing/2014/main" val="10002"/>
                  </a:ext>
                </a:extLst>
              </a:tr>
              <a:tr h="670803">
                <a:tc>
                  <a:txBody>
                    <a:bodyPr/>
                    <a:lstStyle/>
                    <a:p>
                      <a:pPr algn="ctr">
                        <a:lnSpc>
                          <a:spcPct val="107000"/>
                        </a:lnSpc>
                        <a:spcAft>
                          <a:spcPts val="1000"/>
                        </a:spcAft>
                      </a:pPr>
                      <a:r>
                        <a:rPr lang="en-CA" sz="1100">
                          <a:effectLst/>
                        </a:rPr>
                        <a:t>2005</a:t>
                      </a:r>
                      <a:endParaRPr lang="en-CA" sz="11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07000"/>
                        </a:lnSpc>
                        <a:spcAft>
                          <a:spcPts val="1000"/>
                        </a:spcAft>
                      </a:pPr>
                      <a:r>
                        <a:rPr lang="en-CA" sz="1100" dirty="0">
                          <a:solidFill>
                            <a:schemeClr val="tx1"/>
                          </a:solidFill>
                          <a:effectLst/>
                        </a:rPr>
                        <a:t>11</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solidFill>
                      <a:schemeClr val="bg2">
                        <a:lumMod val="60000"/>
                        <a:lumOff val="40000"/>
                      </a:schemeClr>
                    </a:solidFill>
                  </a:tcPr>
                </a:tc>
                <a:tc>
                  <a:txBody>
                    <a:bodyPr/>
                    <a:lstStyle/>
                    <a:p>
                      <a:pPr algn="ctr">
                        <a:lnSpc>
                          <a:spcPct val="107000"/>
                        </a:lnSpc>
                        <a:spcAft>
                          <a:spcPts val="1000"/>
                        </a:spcAft>
                      </a:pPr>
                      <a:r>
                        <a:rPr lang="en-CA" sz="1100" dirty="0">
                          <a:solidFill>
                            <a:schemeClr val="tx1"/>
                          </a:solidFill>
                          <a:effectLst/>
                        </a:rPr>
                        <a:t>49</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solidFill>
                      <a:schemeClr val="bg2">
                        <a:lumMod val="60000"/>
                        <a:lumOff val="40000"/>
                      </a:schemeClr>
                    </a:solidFill>
                  </a:tcPr>
                </a:tc>
                <a:tc>
                  <a:txBody>
                    <a:bodyPr/>
                    <a:lstStyle/>
                    <a:p>
                      <a:pPr algn="ctr">
                        <a:lnSpc>
                          <a:spcPct val="107000"/>
                        </a:lnSpc>
                        <a:spcAft>
                          <a:spcPts val="1000"/>
                        </a:spcAft>
                      </a:pPr>
                      <a:r>
                        <a:rPr lang="en-CA" sz="1100" dirty="0">
                          <a:solidFill>
                            <a:schemeClr val="tx1"/>
                          </a:solidFill>
                          <a:effectLst/>
                        </a:rPr>
                        <a:t>63</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solidFill>
                      <a:schemeClr val="bg2">
                        <a:lumMod val="60000"/>
                        <a:lumOff val="40000"/>
                      </a:schemeClr>
                    </a:solidFill>
                  </a:tcPr>
                </a:tc>
                <a:extLst>
                  <a:ext uri="{0D108BD9-81ED-4DB2-BD59-A6C34878D82A}">
                    <a16:rowId xmlns:a16="http://schemas.microsoft.com/office/drawing/2014/main" val="10003"/>
                  </a:ext>
                </a:extLst>
              </a:tr>
              <a:tr h="670803">
                <a:tc>
                  <a:txBody>
                    <a:bodyPr/>
                    <a:lstStyle/>
                    <a:p>
                      <a:pPr algn="ctr">
                        <a:lnSpc>
                          <a:spcPct val="107000"/>
                        </a:lnSpc>
                        <a:spcAft>
                          <a:spcPts val="1000"/>
                        </a:spcAft>
                      </a:pPr>
                      <a:r>
                        <a:rPr lang="en-CA" sz="1100">
                          <a:effectLst/>
                        </a:rPr>
                        <a:t>2015</a:t>
                      </a:r>
                      <a:endParaRPr lang="en-CA" sz="11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07000"/>
                        </a:lnSpc>
                        <a:spcAft>
                          <a:spcPts val="1000"/>
                        </a:spcAft>
                      </a:pPr>
                      <a:r>
                        <a:rPr lang="en-CA" sz="1100" dirty="0">
                          <a:solidFill>
                            <a:schemeClr val="tx1"/>
                          </a:solidFill>
                          <a:effectLst/>
                        </a:rPr>
                        <a:t>8</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solidFill>
                      <a:schemeClr val="bg2">
                        <a:lumMod val="60000"/>
                        <a:lumOff val="40000"/>
                      </a:schemeClr>
                    </a:solidFill>
                  </a:tcPr>
                </a:tc>
                <a:tc>
                  <a:txBody>
                    <a:bodyPr/>
                    <a:lstStyle/>
                    <a:p>
                      <a:pPr algn="ctr">
                        <a:lnSpc>
                          <a:spcPct val="107000"/>
                        </a:lnSpc>
                        <a:spcAft>
                          <a:spcPts val="1000"/>
                        </a:spcAft>
                      </a:pPr>
                      <a:r>
                        <a:rPr lang="en-CA" sz="1100" dirty="0">
                          <a:solidFill>
                            <a:schemeClr val="tx1"/>
                          </a:solidFill>
                          <a:effectLst/>
                        </a:rPr>
                        <a:t> </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solidFill>
                      <a:schemeClr val="bg2">
                        <a:lumMod val="60000"/>
                        <a:lumOff val="40000"/>
                      </a:schemeClr>
                    </a:solidFill>
                  </a:tcPr>
                </a:tc>
                <a:tc>
                  <a:txBody>
                    <a:bodyPr/>
                    <a:lstStyle/>
                    <a:p>
                      <a:pPr algn="ctr">
                        <a:lnSpc>
                          <a:spcPct val="107000"/>
                        </a:lnSpc>
                        <a:spcAft>
                          <a:spcPts val="1000"/>
                        </a:spcAft>
                      </a:pPr>
                      <a:r>
                        <a:rPr lang="en-CA" sz="1100" dirty="0">
                          <a:solidFill>
                            <a:schemeClr val="tx1"/>
                          </a:solidFill>
                          <a:effectLst/>
                        </a:rPr>
                        <a:t>94</a:t>
                      </a:r>
                      <a:endParaRPr lang="en-C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solidFill>
                      <a:schemeClr val="bg2">
                        <a:lumMod val="60000"/>
                        <a:lumOff val="40000"/>
                      </a:schemeClr>
                    </a:solidFill>
                  </a:tcPr>
                </a:tc>
                <a:extLst>
                  <a:ext uri="{0D108BD9-81ED-4DB2-BD59-A6C34878D82A}">
                    <a16:rowId xmlns:a16="http://schemas.microsoft.com/office/drawing/2014/main" val="10004"/>
                  </a:ext>
                </a:extLst>
              </a:tr>
            </a:tbl>
          </a:graphicData>
        </a:graphic>
      </p:graphicFrame>
      <p:sp>
        <p:nvSpPr>
          <p:cNvPr id="8" name="Rectangle 3"/>
          <p:cNvSpPr>
            <a:spLocks noChangeArrowheads="1"/>
          </p:cNvSpPr>
          <p:nvPr/>
        </p:nvSpPr>
        <p:spPr bwMode="auto">
          <a:xfrm>
            <a:off x="3192463" y="1493924"/>
            <a:ext cx="2458923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30000" dirty="0">
                <a:ln>
                  <a:noFill/>
                </a:ln>
                <a:solidFill>
                  <a:schemeClr val="tx1"/>
                </a:solidFill>
                <a:effectLst/>
                <a:latin typeface="Arial" panose="020B0604020202020204" pitchFamily="34" charset="0"/>
                <a:ea typeface="Times New Roman" panose="02020603050405020304" pitchFamily="18" charset="0"/>
                <a:hlinkClick r:id="rId4"/>
              </a:rPr>
              <a:t>[</a:t>
            </a:r>
            <a:r>
              <a:rPr kumimoji="0" lang="en-GB" altLang="en-US" sz="1000" b="0" i="0" u="none" strike="noStrike" cap="none" normalizeH="0" baseline="30000" dirty="0" bmk="">
                <a:ln>
                  <a:noFill/>
                </a:ln>
                <a:solidFill>
                  <a:schemeClr val="tx1"/>
                </a:solidFill>
                <a:effectLst/>
                <a:latin typeface="Arial" panose="020B0604020202020204" pitchFamily="34" charset="0"/>
                <a:ea typeface="Times New Roman" panose="02020603050405020304" pitchFamily="18" charset="0"/>
                <a:hlinkClick r:id="rId4"/>
              </a:rPr>
              <a:t>1]</a:t>
            </a:r>
            <a:endParaRPr kumimoji="0" lang="en-CA"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30940975"/>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1683834" y="535258"/>
            <a:ext cx="9060366" cy="735981"/>
          </a:xfrm>
          <a:solidFill>
            <a:schemeClr val="bg2"/>
          </a:solidFill>
        </p:spPr>
        <p:txBody>
          <a:bodyPr>
            <a:normAutofit/>
          </a:bodyPr>
          <a:lstStyle/>
          <a:p>
            <a:pPr algn="ctr"/>
            <a:r>
              <a:rPr lang="en-CA" sz="3600" dirty="0"/>
              <a:t>Competition is dead </a:t>
            </a:r>
          </a:p>
        </p:txBody>
      </p:sp>
      <p:sp>
        <p:nvSpPr>
          <p:cNvPr id="5" name="Text Placeholder 4"/>
          <p:cNvSpPr>
            <a:spLocks noGrp="1"/>
          </p:cNvSpPr>
          <p:nvPr>
            <p:ph type="body" sz="half" idx="2"/>
          </p:nvPr>
        </p:nvSpPr>
        <p:spPr>
          <a:xfrm>
            <a:off x="1683833" y="2085278"/>
            <a:ext cx="10047249" cy="4092498"/>
          </a:xfrm>
        </p:spPr>
        <p:txBody>
          <a:bodyPr>
            <a:normAutofit fontScale="92500" lnSpcReduction="20000"/>
          </a:bodyPr>
          <a:lstStyle/>
          <a:p>
            <a:pPr marL="285750" indent="-285750">
              <a:buFont typeface="Arial" panose="020B0604020202020204" pitchFamily="34" charset="0"/>
              <a:buChar char="•"/>
            </a:pPr>
            <a:r>
              <a:rPr lang="en-CA" sz="3200" dirty="0"/>
              <a:t>British Columbia - LifeLabs.</a:t>
            </a:r>
          </a:p>
          <a:p>
            <a:pPr marL="285750" indent="-285750">
              <a:buFont typeface="Arial" panose="020B0604020202020204" pitchFamily="34" charset="0"/>
              <a:buChar char="•"/>
            </a:pPr>
            <a:r>
              <a:rPr lang="en-CA" sz="3200" dirty="0"/>
              <a:t>Alberta – DynaLIFE (at least until 2022).</a:t>
            </a:r>
          </a:p>
          <a:p>
            <a:pPr marL="285750" indent="-285750">
              <a:buFont typeface="Arial" panose="020B0604020202020204" pitchFamily="34" charset="0"/>
              <a:buChar char="•"/>
            </a:pPr>
            <a:r>
              <a:rPr lang="en-CA" sz="3200" dirty="0"/>
              <a:t>Manitoba  - Dynacare</a:t>
            </a:r>
          </a:p>
          <a:p>
            <a:pPr marL="285750" indent="-285750">
              <a:buFont typeface="Arial" panose="020B0604020202020204" pitchFamily="34" charset="0"/>
              <a:buChar char="•"/>
            </a:pPr>
            <a:r>
              <a:rPr lang="en-CA" sz="3200" dirty="0"/>
              <a:t>Ontario most “competitive”.  Two Companies control 94% of the market. </a:t>
            </a:r>
          </a:p>
          <a:p>
            <a:pPr marL="742950" lvl="1" indent="-285750">
              <a:buFont typeface="Arial" panose="020B0604020202020204" pitchFamily="34" charset="0"/>
              <a:buChar char="•"/>
            </a:pPr>
            <a:r>
              <a:rPr lang="en-CA" sz="2600" dirty="0"/>
              <a:t>LifeLabs 63%, </a:t>
            </a:r>
            <a:endParaRPr lang="en-CA" sz="1300" dirty="0"/>
          </a:p>
          <a:p>
            <a:pPr marL="741600" lvl="1" indent="-285750">
              <a:lnSpc>
                <a:spcPct val="80000"/>
              </a:lnSpc>
              <a:spcBef>
                <a:spcPts val="600"/>
              </a:spcBef>
              <a:buFont typeface="Arial" panose="020B0604020202020204" pitchFamily="34" charset="0"/>
              <a:buChar char="•"/>
            </a:pPr>
            <a:r>
              <a:rPr lang="en-CA" sz="2600" dirty="0"/>
              <a:t>Dynacare 31%, </a:t>
            </a:r>
          </a:p>
          <a:p>
            <a:pPr marL="495450" lvl="1">
              <a:spcBef>
                <a:spcPts val="600"/>
              </a:spcBef>
            </a:pPr>
            <a:r>
              <a:rPr lang="en-CA" sz="2600" dirty="0"/>
              <a:t> </a:t>
            </a:r>
          </a:p>
          <a:p>
            <a:pPr marL="781200" lvl="1" indent="-285750">
              <a:spcBef>
                <a:spcPts val="600"/>
              </a:spcBef>
              <a:buFont typeface="Arial" panose="020B0604020202020204" pitchFamily="34" charset="0"/>
              <a:buChar char="•"/>
            </a:pPr>
            <a:endParaRPr lang="en-CA" sz="2600" dirty="0"/>
          </a:p>
          <a:p>
            <a:pPr marL="285750" indent="-285750">
              <a:buFont typeface="Arial" panose="020B0604020202020204" pitchFamily="34" charset="0"/>
              <a:buChar char="•"/>
            </a:pPr>
            <a:endParaRPr lang="en-CA" sz="3200"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a:p>
            <a:endParaRPr lang="en-CA" dirty="0"/>
          </a:p>
        </p:txBody>
      </p:sp>
    </p:spTree>
    <p:extLst>
      <p:ext uri="{BB962C8B-B14F-4D97-AF65-F5344CB8AC3E}">
        <p14:creationId xmlns:p14="http://schemas.microsoft.com/office/powerpoint/2010/main" val="1332459306"/>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8" name="Text Placeholder 7">
            <a:extLst>
              <a:ext uri="{FF2B5EF4-FFF2-40B4-BE49-F238E27FC236}">
                <a16:creationId xmlns:a16="http://schemas.microsoft.com/office/drawing/2014/main" id="{D6525462-702C-4AFA-B532-61C9646F80D0}"/>
              </a:ext>
            </a:extLst>
          </p:cNvPr>
          <p:cNvSpPr>
            <a:spLocks noGrp="1"/>
          </p:cNvSpPr>
          <p:nvPr>
            <p:ph type="body" sz="half" idx="2"/>
          </p:nvPr>
        </p:nvSpPr>
        <p:spPr>
          <a:xfrm>
            <a:off x="2173357" y="1643270"/>
            <a:ext cx="8570843" cy="3812649"/>
          </a:xfrm>
        </p:spPr>
        <p:txBody>
          <a:bodyPr>
            <a:normAutofit/>
          </a:bodyPr>
          <a:lstStyle/>
          <a:p>
            <a:r>
              <a:rPr lang="en-CA" sz="6000" b="1" dirty="0"/>
              <a:t>Lifelabs and Dynacare are paid over a billion dollars a year from government sources. </a:t>
            </a:r>
          </a:p>
        </p:txBody>
      </p:sp>
      <p:sp>
        <p:nvSpPr>
          <p:cNvPr id="10" name="Title 9">
            <a:extLst>
              <a:ext uri="{FF2B5EF4-FFF2-40B4-BE49-F238E27FC236}">
                <a16:creationId xmlns:a16="http://schemas.microsoft.com/office/drawing/2014/main" id="{0F061298-1D84-43DA-B561-3EC1C1DF44B7}"/>
              </a:ext>
            </a:extLst>
          </p:cNvPr>
          <p:cNvSpPr>
            <a:spLocks noGrp="1"/>
          </p:cNvSpPr>
          <p:nvPr>
            <p:ph type="title"/>
          </p:nvPr>
        </p:nvSpPr>
        <p:spPr>
          <a:xfrm flipV="1">
            <a:off x="4722812" y="1402081"/>
            <a:ext cx="6019800" cy="45719"/>
          </a:xfrm>
        </p:spPr>
        <p:txBody>
          <a:bodyPr>
            <a:normAutofit fontScale="90000"/>
          </a:bodyPr>
          <a:lstStyle/>
          <a:p>
            <a:endParaRPr lang="en-CA" dirty="0"/>
          </a:p>
        </p:txBody>
      </p:sp>
    </p:spTree>
    <p:extLst>
      <p:ext uri="{BB962C8B-B14F-4D97-AF65-F5344CB8AC3E}">
        <p14:creationId xmlns:p14="http://schemas.microsoft.com/office/powerpoint/2010/main" val="3654282023"/>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1683833" y="258168"/>
            <a:ext cx="9060366" cy="589972"/>
          </a:xfrm>
          <a:solidFill>
            <a:schemeClr val="bg2"/>
          </a:solidFill>
        </p:spPr>
        <p:txBody>
          <a:bodyPr>
            <a:normAutofit/>
          </a:bodyPr>
          <a:lstStyle/>
          <a:p>
            <a:pPr algn="ctr"/>
            <a:r>
              <a:rPr lang="en-CA" dirty="0"/>
              <a:t>Long-Term Contracts</a:t>
            </a:r>
          </a:p>
        </p:txBody>
      </p:sp>
      <p:sp>
        <p:nvSpPr>
          <p:cNvPr id="5" name="Text Placeholder 4"/>
          <p:cNvSpPr>
            <a:spLocks noGrp="1"/>
          </p:cNvSpPr>
          <p:nvPr>
            <p:ph type="body" sz="half" idx="2"/>
          </p:nvPr>
        </p:nvSpPr>
        <p:spPr>
          <a:xfrm>
            <a:off x="1683833" y="1099929"/>
            <a:ext cx="10047249" cy="5645427"/>
          </a:xfrm>
          <a:ln w="12700">
            <a:solidFill>
              <a:schemeClr val="accent1"/>
            </a:solidFill>
          </a:ln>
        </p:spPr>
        <p:txBody>
          <a:bodyPr>
            <a:normAutofit/>
          </a:bodyPr>
          <a:lstStyle/>
          <a:p>
            <a:pPr marL="285750" indent="-285750">
              <a:buFont typeface="Arial" panose="020B0604020202020204" pitchFamily="34" charset="0"/>
              <a:buChar char="•"/>
            </a:pPr>
            <a:endParaRPr lang="en-CA" sz="3200" dirty="0"/>
          </a:p>
          <a:p>
            <a:r>
              <a:rPr lang="en-CA" sz="3200" dirty="0"/>
              <a:t>Ontario </a:t>
            </a:r>
          </a:p>
          <a:p>
            <a:r>
              <a:rPr lang="en-CA" sz="3200" dirty="0"/>
              <a:t>	Recommendation 7-10 Contracts with existing 	Providers</a:t>
            </a:r>
          </a:p>
          <a:p>
            <a:endParaRPr lang="en-CA" sz="3200" dirty="0"/>
          </a:p>
          <a:p>
            <a:r>
              <a:rPr lang="en-CA" sz="3200" dirty="0"/>
              <a:t>Alberta</a:t>
            </a:r>
          </a:p>
          <a:p>
            <a:r>
              <a:rPr lang="en-CA" sz="3200" dirty="0"/>
              <a:t>	RFP for 15-25 Contract</a:t>
            </a:r>
            <a:endParaRPr lang="en-CA" sz="2600"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a:p>
            <a:endParaRPr lang="en-CA" dirty="0"/>
          </a:p>
        </p:txBody>
      </p:sp>
    </p:spTree>
    <p:extLst>
      <p:ext uri="{BB962C8B-B14F-4D97-AF65-F5344CB8AC3E}">
        <p14:creationId xmlns:p14="http://schemas.microsoft.com/office/powerpoint/2010/main" val="2873744102"/>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2632363" y="357810"/>
            <a:ext cx="8592227" cy="913430"/>
          </a:xfrm>
          <a:solidFill>
            <a:schemeClr val="bg2"/>
          </a:solidFill>
        </p:spPr>
        <p:txBody>
          <a:bodyPr>
            <a:noAutofit/>
          </a:bodyPr>
          <a:lstStyle/>
          <a:p>
            <a:pPr algn="ctr"/>
            <a:r>
              <a:rPr lang="en-CA" sz="5400" dirty="0"/>
              <a:t>Long-term contracts</a:t>
            </a:r>
          </a:p>
        </p:txBody>
      </p:sp>
      <p:sp>
        <p:nvSpPr>
          <p:cNvPr id="5" name="Text Placeholder 4"/>
          <p:cNvSpPr>
            <a:spLocks noGrp="1"/>
          </p:cNvSpPr>
          <p:nvPr>
            <p:ph type="body" sz="half" idx="2"/>
          </p:nvPr>
        </p:nvSpPr>
        <p:spPr>
          <a:xfrm>
            <a:off x="2632364" y="1538868"/>
            <a:ext cx="9098718" cy="4460487"/>
          </a:xfrm>
        </p:spPr>
        <p:txBody>
          <a:bodyPr>
            <a:normAutofit fontScale="70000" lnSpcReduction="20000"/>
          </a:bodyPr>
          <a:lstStyle/>
          <a:p>
            <a:pPr marL="285750" indent="-285750">
              <a:buFont typeface="Arial" panose="020B0604020202020204" pitchFamily="34" charset="0"/>
              <a:buChar char="•"/>
            </a:pPr>
            <a:r>
              <a:rPr lang="en-CA" sz="3400" dirty="0"/>
              <a:t>Less control of management personnel</a:t>
            </a:r>
          </a:p>
          <a:p>
            <a:pPr marL="285750" indent="-285750">
              <a:buFont typeface="Arial" panose="020B0604020202020204" pitchFamily="34" charset="0"/>
              <a:buChar char="•"/>
            </a:pPr>
            <a:r>
              <a:rPr lang="en-CA" sz="3400" dirty="0"/>
              <a:t>More secrecy</a:t>
            </a:r>
          </a:p>
          <a:p>
            <a:pPr marL="285750" indent="-285750">
              <a:buFont typeface="Arial" panose="020B0604020202020204" pitchFamily="34" charset="0"/>
              <a:buChar char="•"/>
            </a:pPr>
            <a:r>
              <a:rPr lang="en-CA" sz="3400" dirty="0"/>
              <a:t>Less integration potential</a:t>
            </a:r>
          </a:p>
          <a:p>
            <a:pPr marL="285750" indent="-285750">
              <a:buFont typeface="Arial" panose="020B0604020202020204" pitchFamily="34" charset="0"/>
              <a:buChar char="•"/>
            </a:pPr>
            <a:r>
              <a:rPr lang="en-CA" sz="3400" dirty="0"/>
              <a:t>Private investor payments</a:t>
            </a:r>
          </a:p>
          <a:p>
            <a:pPr marL="285750" indent="-285750">
              <a:buFont typeface="Arial" panose="020B0604020202020204" pitchFamily="34" charset="0"/>
              <a:buChar char="•"/>
            </a:pPr>
            <a:r>
              <a:rPr lang="en-CA" sz="3400" dirty="0"/>
              <a:t>Higher capital costs</a:t>
            </a:r>
          </a:p>
          <a:p>
            <a:pPr marL="285750" indent="-285750">
              <a:buFont typeface="Arial" panose="020B0604020202020204" pitchFamily="34" charset="0"/>
              <a:buChar char="•"/>
            </a:pPr>
            <a:r>
              <a:rPr lang="en-CA" sz="3400" dirty="0"/>
              <a:t>More administrative costs:</a:t>
            </a:r>
          </a:p>
          <a:p>
            <a:pPr marL="742950" lvl="1" indent="-285750">
              <a:buFont typeface="Arial" panose="020B0604020202020204" pitchFamily="34" charset="0"/>
              <a:buChar char="•"/>
            </a:pPr>
            <a:r>
              <a:rPr lang="en-CA" sz="2800" dirty="0"/>
              <a:t>lawyers </a:t>
            </a:r>
          </a:p>
          <a:p>
            <a:pPr marL="742950" lvl="1" indent="-285750">
              <a:buFont typeface="Arial" panose="020B0604020202020204" pitchFamily="34" charset="0"/>
              <a:buChar char="•"/>
            </a:pPr>
            <a:r>
              <a:rPr lang="en-CA" sz="2800" dirty="0"/>
              <a:t>Monitoring</a:t>
            </a:r>
          </a:p>
          <a:p>
            <a:pPr marL="742950" lvl="1" indent="-285750">
              <a:buFont typeface="Arial" panose="020B0604020202020204" pitchFamily="34" charset="0"/>
              <a:buChar char="•"/>
            </a:pPr>
            <a:r>
              <a:rPr lang="en-CA" sz="2800" dirty="0"/>
              <a:t>bureaucracy</a:t>
            </a:r>
          </a:p>
          <a:p>
            <a:pPr marL="742950" lvl="1" indent="-285750">
              <a:buFont typeface="Arial" panose="020B0604020202020204" pitchFamily="34" charset="0"/>
              <a:buChar char="•"/>
            </a:pPr>
            <a:r>
              <a:rPr lang="en-CA" sz="2800" dirty="0"/>
              <a:t>RFP</a:t>
            </a:r>
          </a:p>
          <a:p>
            <a:pPr marL="285750" indent="-285750">
              <a:buFont typeface="Arial" panose="020B0604020202020204" pitchFamily="34" charset="0"/>
              <a:buChar char="•"/>
            </a:pPr>
            <a:endParaRPr lang="en-CA" dirty="0"/>
          </a:p>
          <a:p>
            <a:endParaRPr lang="en-CA" dirty="0"/>
          </a:p>
        </p:txBody>
      </p:sp>
    </p:spTree>
    <p:extLst>
      <p:ext uri="{BB962C8B-B14F-4D97-AF65-F5344CB8AC3E}">
        <p14:creationId xmlns:p14="http://schemas.microsoft.com/office/powerpoint/2010/main" val="1146532456"/>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1683833" y="258168"/>
            <a:ext cx="9060366" cy="589972"/>
          </a:xfrm>
          <a:solidFill>
            <a:schemeClr val="bg2"/>
          </a:solidFill>
        </p:spPr>
        <p:txBody>
          <a:bodyPr>
            <a:normAutofit/>
          </a:bodyPr>
          <a:lstStyle/>
          <a:p>
            <a:pPr algn="ctr"/>
            <a:r>
              <a:rPr lang="en-CA" dirty="0"/>
              <a:t>Cost  of Parallel For-Profit System</a:t>
            </a:r>
          </a:p>
        </p:txBody>
      </p:sp>
      <p:sp>
        <p:nvSpPr>
          <p:cNvPr id="5" name="Text Placeholder 4"/>
          <p:cNvSpPr>
            <a:spLocks noGrp="1"/>
          </p:cNvSpPr>
          <p:nvPr>
            <p:ph type="body" sz="half" idx="2"/>
          </p:nvPr>
        </p:nvSpPr>
        <p:spPr>
          <a:xfrm>
            <a:off x="1683833" y="1099929"/>
            <a:ext cx="10047249" cy="5645427"/>
          </a:xfrm>
          <a:ln w="12700">
            <a:solidFill>
              <a:schemeClr val="accent1"/>
            </a:solidFill>
          </a:ln>
        </p:spPr>
        <p:txBody>
          <a:bodyPr>
            <a:normAutofit fontScale="92500" lnSpcReduction="20000"/>
          </a:bodyPr>
          <a:lstStyle/>
          <a:p>
            <a:pPr marL="1543050" lvl="3" indent="-171450">
              <a:buFont typeface="Arial" panose="020B0604020202020204" pitchFamily="34" charset="0"/>
              <a:buChar char="•"/>
            </a:pPr>
            <a:r>
              <a:rPr lang="en-CA" sz="2200" dirty="0"/>
              <a:t>Fee-for-service</a:t>
            </a:r>
          </a:p>
          <a:p>
            <a:pPr marL="1543050" lvl="3" indent="-171450">
              <a:buFont typeface="Arial" panose="020B0604020202020204" pitchFamily="34" charset="0"/>
              <a:buChar char="•"/>
            </a:pPr>
            <a:r>
              <a:rPr lang="en-CA" sz="2200" dirty="0"/>
              <a:t>Unnecessary tests</a:t>
            </a:r>
          </a:p>
          <a:p>
            <a:pPr marL="1543050" lvl="3" indent="-171450">
              <a:buFont typeface="Arial" panose="020B0604020202020204" pitchFamily="34" charset="0"/>
              <a:buChar char="•"/>
            </a:pPr>
            <a:r>
              <a:rPr lang="en-CA" sz="2200" dirty="0"/>
              <a:t>Duplication </a:t>
            </a:r>
          </a:p>
          <a:p>
            <a:pPr marL="2000250" lvl="4" indent="-171450">
              <a:buFont typeface="Arial" panose="020B0604020202020204" pitchFamily="34" charset="0"/>
              <a:buChar char="•"/>
            </a:pPr>
            <a:r>
              <a:rPr lang="en-CA" sz="2200" dirty="0"/>
              <a:t>Administration/government bureaucracy</a:t>
            </a:r>
          </a:p>
          <a:p>
            <a:pPr marL="2000250" lvl="4" indent="-171450">
              <a:buFont typeface="Arial" panose="020B0604020202020204" pitchFamily="34" charset="0"/>
              <a:buChar char="•"/>
            </a:pPr>
            <a:r>
              <a:rPr lang="en-CA" sz="2200" dirty="0"/>
              <a:t>Information systems </a:t>
            </a:r>
          </a:p>
          <a:p>
            <a:pPr marL="2000250" lvl="4" indent="-171450">
              <a:buFont typeface="Arial" panose="020B0604020202020204" pitchFamily="34" charset="0"/>
              <a:buChar char="•"/>
            </a:pPr>
            <a:r>
              <a:rPr lang="en-CA" sz="2200" dirty="0"/>
              <a:t>Training</a:t>
            </a:r>
          </a:p>
          <a:p>
            <a:pPr marL="2000250" lvl="4" indent="-171450">
              <a:buFont typeface="Arial" panose="020B0604020202020204" pitchFamily="34" charset="0"/>
              <a:buChar char="•"/>
            </a:pPr>
            <a:r>
              <a:rPr lang="en-CA" sz="2200" dirty="0"/>
              <a:t>Quality control</a:t>
            </a:r>
          </a:p>
          <a:p>
            <a:pPr marL="1543050" lvl="3" indent="-171450">
              <a:buFont typeface="Arial" panose="020B0604020202020204" pitchFamily="34" charset="0"/>
              <a:buChar char="•"/>
            </a:pPr>
            <a:r>
              <a:rPr lang="en-CA" sz="2200" dirty="0"/>
              <a:t>Overcapacity</a:t>
            </a:r>
          </a:p>
          <a:p>
            <a:pPr marL="1543050" lvl="3" indent="-171450">
              <a:buFont typeface="Arial" panose="020B0604020202020204" pitchFamily="34" charset="0"/>
              <a:buChar char="•"/>
            </a:pPr>
            <a:r>
              <a:rPr lang="en-CA" sz="2200" dirty="0"/>
              <a:t>Cost of Capital</a:t>
            </a:r>
          </a:p>
          <a:p>
            <a:pPr marL="1543050" lvl="3" indent="-171450">
              <a:buFont typeface="Arial" panose="020B0604020202020204" pitchFamily="34" charset="0"/>
              <a:buChar char="•"/>
            </a:pPr>
            <a:r>
              <a:rPr lang="en-CA" sz="2200" dirty="0"/>
              <a:t>Transportation</a:t>
            </a:r>
          </a:p>
          <a:p>
            <a:pPr marL="1543050" lvl="3" indent="-171450">
              <a:buFont typeface="Arial" panose="020B0604020202020204" pitchFamily="34" charset="0"/>
              <a:buChar char="•"/>
            </a:pPr>
            <a:r>
              <a:rPr lang="en-CA" sz="2200" dirty="0"/>
              <a:t>Private profit</a:t>
            </a:r>
          </a:p>
          <a:p>
            <a:pPr marL="1543050" lvl="3" indent="-171450">
              <a:buFont typeface="Arial" panose="020B0604020202020204" pitchFamily="34" charset="0"/>
              <a:buChar char="•"/>
            </a:pPr>
            <a:r>
              <a:rPr lang="en-CA" sz="2200" dirty="0"/>
              <a:t>Increased fraud potential</a:t>
            </a:r>
          </a:p>
          <a:p>
            <a:pPr marL="1543050" lvl="3" indent="-171450">
              <a:buFont typeface="Arial" panose="020B0604020202020204" pitchFamily="34" charset="0"/>
              <a:buChar char="•"/>
            </a:pPr>
            <a:r>
              <a:rPr lang="en-CA" sz="2200" dirty="0"/>
              <a:t>Patient care quality</a:t>
            </a:r>
          </a:p>
          <a:p>
            <a:pPr marL="1543050" lvl="3" indent="-171450">
              <a:buFont typeface="Arial" panose="020B0604020202020204" pitchFamily="34" charset="0"/>
              <a:buChar char="•"/>
            </a:pPr>
            <a:r>
              <a:rPr lang="en-CA" sz="2200" dirty="0"/>
              <a:t>Monitoring</a:t>
            </a:r>
          </a:p>
          <a:p>
            <a:pPr marL="285750" indent="-285750">
              <a:buFont typeface="Arial" panose="020B0604020202020204" pitchFamily="34" charset="0"/>
              <a:buChar char="•"/>
            </a:pPr>
            <a:endParaRPr lang="en-CA" sz="3200"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a:p>
            <a:endParaRPr lang="en-CA" dirty="0"/>
          </a:p>
        </p:txBody>
      </p:sp>
    </p:spTree>
    <p:extLst>
      <p:ext uri="{BB962C8B-B14F-4D97-AF65-F5344CB8AC3E}">
        <p14:creationId xmlns:p14="http://schemas.microsoft.com/office/powerpoint/2010/main" val="2366362327"/>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1683834" y="535258"/>
            <a:ext cx="9060366" cy="735981"/>
          </a:xfrm>
          <a:solidFill>
            <a:schemeClr val="bg2"/>
          </a:solidFill>
        </p:spPr>
        <p:txBody>
          <a:bodyPr>
            <a:normAutofit/>
          </a:bodyPr>
          <a:lstStyle/>
          <a:p>
            <a:pPr algn="ctr"/>
            <a:r>
              <a:rPr lang="en-CA" dirty="0"/>
              <a:t>Medicine hat Diagnostic Laboratories</a:t>
            </a:r>
          </a:p>
        </p:txBody>
      </p:sp>
      <p:sp>
        <p:nvSpPr>
          <p:cNvPr id="5" name="Text Placeholder 4"/>
          <p:cNvSpPr>
            <a:spLocks noGrp="1"/>
          </p:cNvSpPr>
          <p:nvPr>
            <p:ph type="body" sz="half" idx="2"/>
          </p:nvPr>
        </p:nvSpPr>
        <p:spPr>
          <a:xfrm>
            <a:off x="1683833" y="1538868"/>
            <a:ext cx="10047249" cy="4460487"/>
          </a:xfrm>
        </p:spPr>
        <p:txBody>
          <a:bodyPr>
            <a:normAutofit lnSpcReduction="10000"/>
          </a:bodyPr>
          <a:lstStyle/>
          <a:p>
            <a:pPr marL="285750" indent="-285750">
              <a:spcBef>
                <a:spcPts val="3600"/>
              </a:spcBef>
              <a:spcAft>
                <a:spcPts val="1200"/>
              </a:spcAft>
              <a:buFont typeface="Arial" panose="020B0604020202020204" pitchFamily="34" charset="0"/>
              <a:buChar char="•"/>
            </a:pPr>
            <a:r>
              <a:rPr lang="en-US" sz="2800" dirty="0"/>
              <a:t>costs increased 77% from 2004-5 to 2009-10.</a:t>
            </a:r>
          </a:p>
          <a:p>
            <a:pPr marL="285750" indent="-285750">
              <a:spcBef>
                <a:spcPts val="3600"/>
              </a:spcBef>
              <a:spcAft>
                <a:spcPts val="1200"/>
              </a:spcAft>
              <a:buFont typeface="Arial" panose="020B0604020202020204" pitchFamily="34" charset="0"/>
              <a:buChar char="•"/>
            </a:pPr>
            <a:r>
              <a:rPr lang="en-US" sz="2800" dirty="0"/>
              <a:t>20-40% above other providers. </a:t>
            </a:r>
          </a:p>
          <a:p>
            <a:pPr marL="285750" indent="-285750">
              <a:spcBef>
                <a:spcPts val="3600"/>
              </a:spcBef>
              <a:spcAft>
                <a:spcPts val="1200"/>
              </a:spcAft>
              <a:buFont typeface="Arial" panose="020B0604020202020204" pitchFamily="34" charset="0"/>
              <a:buChar char="•"/>
            </a:pPr>
            <a:r>
              <a:rPr lang="en-US" sz="2800" dirty="0"/>
              <a:t>decision to repatriate made by Redford and Prentice Conservative governments.</a:t>
            </a:r>
          </a:p>
          <a:p>
            <a:pPr marL="285750" indent="-285750">
              <a:spcBef>
                <a:spcPts val="3600"/>
              </a:spcBef>
              <a:spcAft>
                <a:spcPts val="1200"/>
              </a:spcAft>
              <a:buFont typeface="Arial" panose="020B0604020202020204" pitchFamily="34" charset="0"/>
              <a:buChar char="•"/>
            </a:pPr>
            <a:r>
              <a:rPr lang="en-US" sz="2800" dirty="0"/>
              <a:t>Estimated savings are 6.5 million dollars over five years with payback in 1.35 years.</a:t>
            </a:r>
            <a:endParaRPr lang="en-CA" sz="2800" dirty="0"/>
          </a:p>
        </p:txBody>
      </p:sp>
    </p:spTree>
    <p:extLst>
      <p:ext uri="{BB962C8B-B14F-4D97-AF65-F5344CB8AC3E}">
        <p14:creationId xmlns:p14="http://schemas.microsoft.com/office/powerpoint/2010/main" val="1077299813"/>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1683833" y="238540"/>
            <a:ext cx="9060366" cy="629690"/>
          </a:xfrm>
          <a:solidFill>
            <a:schemeClr val="bg2"/>
          </a:solidFill>
        </p:spPr>
        <p:txBody>
          <a:bodyPr>
            <a:normAutofit fontScale="90000"/>
          </a:bodyPr>
          <a:lstStyle/>
          <a:p>
            <a:pPr algn="ctr"/>
            <a:r>
              <a:rPr lang="en-CA" sz="4000" dirty="0"/>
              <a:t>Two take home messages</a:t>
            </a:r>
          </a:p>
        </p:txBody>
      </p:sp>
      <p:sp>
        <p:nvSpPr>
          <p:cNvPr id="5" name="Text Placeholder 4"/>
          <p:cNvSpPr>
            <a:spLocks noGrp="1"/>
          </p:cNvSpPr>
          <p:nvPr>
            <p:ph type="body" sz="half" idx="2"/>
          </p:nvPr>
        </p:nvSpPr>
        <p:spPr>
          <a:xfrm>
            <a:off x="1683833" y="1170878"/>
            <a:ext cx="10047249" cy="4828477"/>
          </a:xfrm>
        </p:spPr>
        <p:txBody>
          <a:bodyPr>
            <a:normAutofit/>
          </a:bodyPr>
          <a:lstStyle/>
          <a:p>
            <a:r>
              <a:rPr lang="en-US" sz="4000" dirty="0"/>
              <a:t>1</a:t>
            </a:r>
            <a:r>
              <a:rPr lang="en-US" sz="5400" dirty="0"/>
              <a:t>) Private medical laboratories should be primarily understood as a way of transferring public tax dollars to private investors</a:t>
            </a:r>
            <a:endParaRPr lang="en-CA" sz="5400" dirty="0"/>
          </a:p>
          <a:p>
            <a:pPr marL="285750" indent="-285750">
              <a:buFont typeface="Arial" panose="020B0604020202020204" pitchFamily="34" charset="0"/>
              <a:buChar char="•"/>
            </a:pPr>
            <a:endParaRPr lang="en-CA" dirty="0"/>
          </a:p>
          <a:p>
            <a:endParaRPr lang="en-CA" dirty="0"/>
          </a:p>
        </p:txBody>
      </p:sp>
    </p:spTree>
    <p:extLst>
      <p:ext uri="{BB962C8B-B14F-4D97-AF65-F5344CB8AC3E}">
        <p14:creationId xmlns:p14="http://schemas.microsoft.com/office/powerpoint/2010/main" val="2552221535"/>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754" y="1"/>
            <a:ext cx="1288869" cy="6858000"/>
          </a:xfrm>
          <a:prstGeom prst="rect">
            <a:avLst/>
          </a:prstGeom>
          <a:effectLst>
            <a:softEdge rad="63500"/>
          </a:effectLst>
        </p:spPr>
      </p:pic>
      <p:sp>
        <p:nvSpPr>
          <p:cNvPr id="3" name="Title 2"/>
          <p:cNvSpPr>
            <a:spLocks noGrp="1"/>
          </p:cNvSpPr>
          <p:nvPr>
            <p:ph type="title"/>
          </p:nvPr>
        </p:nvSpPr>
        <p:spPr>
          <a:xfrm>
            <a:off x="1683834" y="535258"/>
            <a:ext cx="9060366" cy="735981"/>
          </a:xfrm>
        </p:spPr>
        <p:txBody>
          <a:bodyPr>
            <a:normAutofit/>
          </a:bodyPr>
          <a:lstStyle/>
          <a:p>
            <a:endParaRPr lang="en-CA" dirty="0">
              <a:solidFill>
                <a:schemeClr val="bg1"/>
              </a:solidFill>
            </a:endParaRPr>
          </a:p>
        </p:txBody>
      </p:sp>
      <p:sp>
        <p:nvSpPr>
          <p:cNvPr id="5" name="Text Placeholder 4"/>
          <p:cNvSpPr>
            <a:spLocks noGrp="1"/>
          </p:cNvSpPr>
          <p:nvPr>
            <p:ph type="body" sz="half" idx="2"/>
          </p:nvPr>
        </p:nvSpPr>
        <p:spPr>
          <a:xfrm>
            <a:off x="2318327" y="1538868"/>
            <a:ext cx="9412755" cy="4460487"/>
          </a:xfrm>
        </p:spPr>
        <p:txBody>
          <a:bodyPr>
            <a:normAutofit fontScale="70000" lnSpcReduction="20000"/>
          </a:bodyPr>
          <a:lstStyle/>
          <a:p>
            <a:pPr marL="285750" indent="-285750">
              <a:buFont typeface="Arial" panose="020B0604020202020204" pitchFamily="34" charset="0"/>
              <a:buChar char="•"/>
            </a:pPr>
            <a:r>
              <a:rPr lang="en-CA" sz="5400" dirty="0"/>
              <a:t>If no for-profit companies: </a:t>
            </a:r>
          </a:p>
          <a:p>
            <a:pPr marL="285750" indent="-285750">
              <a:buFont typeface="Arial" panose="020B0604020202020204" pitchFamily="34" charset="0"/>
              <a:buChar char="•"/>
            </a:pPr>
            <a:r>
              <a:rPr lang="en-CA" sz="5400" dirty="0"/>
              <a:t>It is possible to organize health care only in the public interest, with flexibility to incorporate new technologies and needs without buying out complex contracts or structuring markets to protect private profit. </a:t>
            </a:r>
          </a:p>
          <a:p>
            <a:pPr marL="285750" indent="-285750">
              <a:buFont typeface="Arial" panose="020B0604020202020204" pitchFamily="34" charset="0"/>
              <a:buChar char="•"/>
            </a:pPr>
            <a:endParaRPr lang="en-CA" sz="5400" dirty="0"/>
          </a:p>
          <a:p>
            <a:endParaRPr lang="en-CA" dirty="0"/>
          </a:p>
        </p:txBody>
      </p:sp>
    </p:spTree>
    <p:extLst>
      <p:ext uri="{BB962C8B-B14F-4D97-AF65-F5344CB8AC3E}">
        <p14:creationId xmlns:p14="http://schemas.microsoft.com/office/powerpoint/2010/main" val="1840152775"/>
      </p:ext>
    </p:extLst>
  </p:cSld>
  <p:clrMapOvr>
    <a:masterClrMapping/>
  </p:clrMapOvr>
  <p:transition spd="med">
    <p:pull/>
  </p:transition>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10077</TotalTime>
  <Words>620</Words>
  <Application>Microsoft Office PowerPoint</Application>
  <PresentationFormat>Widescreen</PresentationFormat>
  <Paragraphs>125</Paragraphs>
  <Slides>11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Slice</vt:lpstr>
      <vt:lpstr> For-profit laboratories and the disintegration of public health care</vt:lpstr>
      <vt:lpstr>Two Trends</vt:lpstr>
      <vt:lpstr> Consolidation of Ontario’s For-Profit  Medical Laboratory industry</vt:lpstr>
      <vt:lpstr>Competition is dead </vt:lpstr>
      <vt:lpstr>PowerPoint Presentation</vt:lpstr>
      <vt:lpstr>Long-Term Contracts</vt:lpstr>
      <vt:lpstr>Long-term contracts</vt:lpstr>
      <vt:lpstr>Cost  of Parallel For-Profit System</vt:lpstr>
      <vt:lpstr>Medicine hat Diagnostic Laboratories</vt:lpstr>
      <vt:lpstr>Two take home messages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“for-profit [laboratory] provision costs more, negatively affects the public delivery of health care, decreases quality, provides unequal access and limits democracy”.</dc:title>
  <dc:creator>Ross</dc:creator>
  <cp:lastModifiedBy>ross sutherland</cp:lastModifiedBy>
  <cp:revision>54</cp:revision>
  <cp:lastPrinted>2019-08-27T00:37:37Z</cp:lastPrinted>
  <dcterms:created xsi:type="dcterms:W3CDTF">2016-10-19T17:14:23Z</dcterms:created>
  <dcterms:modified xsi:type="dcterms:W3CDTF">2019-11-21T23:03:14Z</dcterms:modified>
</cp:coreProperties>
</file>