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5"/>
  </p:notes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eila Block" initials="SB" lastIdx="6" clrIdx="0">
    <p:extLst/>
  </p:cmAuthor>
  <p:cmAuthor id="2" name="Simran Dhunna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CBC8"/>
    <a:srgbClr val="0EC4BF"/>
    <a:srgbClr val="F6ACA7"/>
    <a:srgbClr val="C4FDFF"/>
    <a:srgbClr val="F6313C"/>
    <a:srgbClr val="3BD8E1"/>
    <a:srgbClr val="12E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33"/>
    <p:restoredTop sz="91554" autoAdjust="0"/>
  </p:normalViewPr>
  <p:slideViewPr>
    <p:cSldViewPr snapToGrid="0" snapToObjects="1">
      <p:cViewPr>
        <p:scale>
          <a:sx n="87" d="100"/>
          <a:sy n="87" d="100"/>
        </p:scale>
        <p:origin x="2152" y="5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GoogleDrive/My%20Drive/Health%20spending/compar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GoogleDrive/My%20Drive/Health%20spending/compar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EAFA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1877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6AE-3341-A21F-1FEF6936F104}"/>
              </c:ext>
            </c:extLst>
          </c:dPt>
          <c:cat>
            <c:strRef>
              <c:f>'Q1'!$A$3:$A$5</c:f>
              <c:strCache>
                <c:ptCount val="3"/>
                <c:pt idx="0">
                  <c:v>ON</c:v>
                </c:pt>
                <c:pt idx="1">
                  <c:v>BC</c:v>
                </c:pt>
                <c:pt idx="2">
                  <c:v>QC</c:v>
                </c:pt>
              </c:strCache>
            </c:strRef>
          </c:cat>
          <c:val>
            <c:numRef>
              <c:f>'Q1'!$E$3:$E$5</c:f>
              <c:numCache>
                <c:formatCode>0.0%</c:formatCode>
                <c:ptCount val="3"/>
                <c:pt idx="0">
                  <c:v>0.10550458715596323</c:v>
                </c:pt>
                <c:pt idx="1">
                  <c:v>0.26917599186164809</c:v>
                </c:pt>
                <c:pt idx="2">
                  <c:v>0.21391304347826079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AE-3341-A21F-1FEF6936F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54784144"/>
        <c:axId val="205570336"/>
      </c:barChart>
      <c:catAx>
        <c:axId val="1354784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570336"/>
        <c:crosses val="autoZero"/>
        <c:auto val="1"/>
        <c:lblAlgn val="ctr"/>
        <c:lblOffset val="100"/>
        <c:noMultiLvlLbl val="0"/>
      </c:catAx>
      <c:valAx>
        <c:axId val="205570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t" anchorCtr="0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  <a:p>
                <a:pPr>
                  <a:defRPr/>
                </a:pPr>
                <a:r>
                  <a:rPr lang="en-US"/>
                  <a:t>* Quebec spending includes healht and social services</a:t>
                </a:r>
              </a:p>
              <a:p>
                <a:pPr>
                  <a:defRPr/>
                </a:pPr>
                <a:r>
                  <a:rPr lang="en-US"/>
                  <a:t>Sources:</a:t>
                </a:r>
                <a:r>
                  <a:rPr lang="en-US" baseline="0"/>
                  <a:t> First quarter financial reports:</a:t>
                </a:r>
                <a:r>
                  <a:rPr lang="en-CA" sz="1000" b="0" i="0" u="none" strike="noStrike" baseline="0">
                    <a:effectLst/>
                  </a:rPr>
                  <a:t>sources: https://www.fao-on.org/web/default/files/publications/FA2009%20Expenditure%20Monitor%20Q1/Expenditure-Monitor-2020-21-Q1-EN.pdf</a:t>
                </a:r>
                <a:r>
                  <a:rPr lang="en-CA" sz="1000" b="0" i="0" u="none" strike="noStrike" baseline="0"/>
                  <a:t> </a:t>
                </a:r>
                <a:r>
                  <a:rPr lang="en-CA" sz="1000" b="0" i="0" u="none" strike="noStrike" baseline="0">
                    <a:effectLst/>
                  </a:rPr>
                  <a:t>https://www2.gov.bc.ca/a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14010770818483259"/>
              <c:y val="0.866638165858481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t" anchorCtr="0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478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'percapitacomparison '!$B$1</c:f>
              <c:strCache>
                <c:ptCount val="1"/>
                <c:pt idx="0">
                  <c:v>  Total 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'percapitacomparison '!$A$2:$A$11</c:f>
              <c:strCache>
                <c:ptCount val="10"/>
                <c:pt idx="0">
                  <c:v> NL </c:v>
                </c:pt>
                <c:pt idx="1">
                  <c:v> PEI </c:v>
                </c:pt>
                <c:pt idx="2">
                  <c:v> NS </c:v>
                </c:pt>
                <c:pt idx="3">
                  <c:v> NB </c:v>
                </c:pt>
                <c:pt idx="4">
                  <c:v> QC </c:v>
                </c:pt>
                <c:pt idx="5">
                  <c:v> ON </c:v>
                </c:pt>
                <c:pt idx="6">
                  <c:v> MB </c:v>
                </c:pt>
                <c:pt idx="7">
                  <c:v> SK </c:v>
                </c:pt>
                <c:pt idx="8">
                  <c:v> AB </c:v>
                </c:pt>
                <c:pt idx="9">
                  <c:v> BC </c:v>
                </c:pt>
              </c:strCache>
            </c:strRef>
          </c:cat>
          <c:val>
            <c:numRef>
              <c:f>'percapitacomparison '!$B$2:$B$11</c:f>
            </c:numRef>
          </c:val>
          <c:extLst>
            <c:ext xmlns:c16="http://schemas.microsoft.com/office/drawing/2014/chart" uri="{C3380CC4-5D6E-409C-BE32-E72D297353CC}">
              <c16:uniqueId val="{00000000-D68F-6B4C-8DCB-DDB8E972B462}"/>
            </c:ext>
          </c:extLst>
        </c:ser>
        <c:ser>
          <c:idx val="1"/>
          <c:order val="1"/>
          <c:tx>
            <c:strRef>
              <c:f>'percapitacomparison '!$C$1</c:f>
              <c:strCache>
                <c:ptCount val="1"/>
                <c:pt idx="0">
                  <c:v>  Provincial/territorial government sector  </c:v>
                </c:pt>
              </c:strCache>
            </c:strRef>
          </c:tx>
          <c:spPr>
            <a:solidFill>
              <a:srgbClr val="5EAFA8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1877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68F-6B4C-8DCB-DDB8E972B462}"/>
              </c:ext>
            </c:extLst>
          </c:dPt>
          <c:cat>
            <c:strRef>
              <c:f>'percapitacomparison '!$A$2:$A$11</c:f>
              <c:strCache>
                <c:ptCount val="10"/>
                <c:pt idx="0">
                  <c:v> NL </c:v>
                </c:pt>
                <c:pt idx="1">
                  <c:v> PEI </c:v>
                </c:pt>
                <c:pt idx="2">
                  <c:v> NS </c:v>
                </c:pt>
                <c:pt idx="3">
                  <c:v> NB </c:v>
                </c:pt>
                <c:pt idx="4">
                  <c:v> QC </c:v>
                </c:pt>
                <c:pt idx="5">
                  <c:v> ON </c:v>
                </c:pt>
                <c:pt idx="6">
                  <c:v> MB </c:v>
                </c:pt>
                <c:pt idx="7">
                  <c:v> SK </c:v>
                </c:pt>
                <c:pt idx="8">
                  <c:v> AB </c:v>
                </c:pt>
                <c:pt idx="9">
                  <c:v> BC </c:v>
                </c:pt>
              </c:strCache>
            </c:strRef>
          </c:cat>
          <c:val>
            <c:numRef>
              <c:f>'percapitacomparison '!$C$2:$C$11</c:f>
              <c:numCache>
                <c:formatCode>_("$"* #,##0.00_);_("$"* \(#,##0.00\);_("$"* "-"??_);_(@_)</c:formatCode>
                <c:ptCount val="10"/>
                <c:pt idx="0">
                  <c:v>6009.7087058444304</c:v>
                </c:pt>
                <c:pt idx="1">
                  <c:v>5160.3445330385084</c:v>
                </c:pt>
                <c:pt idx="2">
                  <c:v>4846.1657271582471</c:v>
                </c:pt>
                <c:pt idx="3">
                  <c:v>4691.1573632633999</c:v>
                </c:pt>
                <c:pt idx="4">
                  <c:v>4581.1777813326089</c:v>
                </c:pt>
                <c:pt idx="5">
                  <c:v>4385.4117898218883</c:v>
                </c:pt>
                <c:pt idx="6">
                  <c:v>4786.6791273476156</c:v>
                </c:pt>
                <c:pt idx="7">
                  <c:v>4804.446337067483</c:v>
                </c:pt>
                <c:pt idx="8">
                  <c:v>5187.0798246472068</c:v>
                </c:pt>
                <c:pt idx="9">
                  <c:v>4258.7555324272671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8F-6B4C-8DCB-DDB8E972B4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997539568"/>
        <c:axId val="207164880"/>
      </c:barChart>
      <c:lineChart>
        <c:grouping val="standard"/>
        <c:varyColors val="0"/>
        <c:ser>
          <c:idx val="2"/>
          <c:order val="2"/>
          <c:tx>
            <c:strRef>
              <c:f>'percapitacomparison '!$D$1</c:f>
              <c:strCache>
                <c:ptCount val="1"/>
                <c:pt idx="0">
                  <c:v> Column1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'percapitacomparison '!$A$2:$A$11</c:f>
              <c:strCache>
                <c:ptCount val="10"/>
                <c:pt idx="0">
                  <c:v> NL </c:v>
                </c:pt>
                <c:pt idx="1">
                  <c:v> PEI </c:v>
                </c:pt>
                <c:pt idx="2">
                  <c:v> NS </c:v>
                </c:pt>
                <c:pt idx="3">
                  <c:v> NB </c:v>
                </c:pt>
                <c:pt idx="4">
                  <c:v> QC </c:v>
                </c:pt>
                <c:pt idx="5">
                  <c:v> ON </c:v>
                </c:pt>
                <c:pt idx="6">
                  <c:v> MB </c:v>
                </c:pt>
                <c:pt idx="7">
                  <c:v> SK </c:v>
                </c:pt>
                <c:pt idx="8">
                  <c:v> AB </c:v>
                </c:pt>
                <c:pt idx="9">
                  <c:v> BC </c:v>
                </c:pt>
              </c:strCache>
            </c:strRef>
          </c:cat>
          <c:val>
            <c:numRef>
              <c:f>'percapitacomparison '!$D$2:$D$11</c:f>
              <c:numCache>
                <c:formatCode>_("$"* #,##0.00_);_("$"* \(#,##0.00\);_("$"* "-"??_);_(@_)</c:formatCode>
                <c:ptCount val="10"/>
                <c:pt idx="0">
                  <c:v>4603.4352386871633</c:v>
                </c:pt>
                <c:pt idx="1">
                  <c:v>4603.4352386871633</c:v>
                </c:pt>
                <c:pt idx="2">
                  <c:v>4603.4352386871633</c:v>
                </c:pt>
                <c:pt idx="3">
                  <c:v>4603.4352386871633</c:v>
                </c:pt>
                <c:pt idx="4">
                  <c:v>4603.4352386871633</c:v>
                </c:pt>
                <c:pt idx="5">
                  <c:v>4603.4352386871633</c:v>
                </c:pt>
                <c:pt idx="6">
                  <c:v>4603.4352386871633</c:v>
                </c:pt>
                <c:pt idx="7">
                  <c:v>4603.4352386871633</c:v>
                </c:pt>
                <c:pt idx="8">
                  <c:v>4603.4352386871633</c:v>
                </c:pt>
                <c:pt idx="9">
                  <c:v>4603.4352386871633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68F-6B4C-8DCB-DDB8E972B4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7539568"/>
        <c:axId val="207164880"/>
      </c:lineChart>
      <c:catAx>
        <c:axId val="997539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Tables B.1.2 and B.4.2 (Series B), National Health Expenditure Database, CIHI; Statistics Canada</a:t>
                </a:r>
              </a:p>
            </c:rich>
          </c:tx>
          <c:layout>
            <c:manualLayout>
              <c:xMode val="edge"/>
              <c:yMode val="edge"/>
              <c:x val="2.1855918100722998E-2"/>
              <c:y val="0.942182225898892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164880"/>
        <c:crosses val="autoZero"/>
        <c:auto val="1"/>
        <c:lblAlgn val="ctr"/>
        <c:lblOffset val="100"/>
        <c:noMultiLvlLbl val="0"/>
      </c:catAx>
      <c:valAx>
        <c:axId val="207164880"/>
        <c:scaling>
          <c:orientation val="minMax"/>
          <c:max val="7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7539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 i="0" baseline="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52279-E047-124E-B53C-E65793812322}" type="datetimeFigureOut">
              <a:rPr lang="en-US" smtClean="0"/>
              <a:t>10/22/20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mi-NZ"/>
              <a:t>Click to edit Master text styles</a:t>
            </a:r>
          </a:p>
          <a:p>
            <a:pPr lvl="1"/>
            <a:r>
              <a:rPr lang="mi-NZ"/>
              <a:t>Second level</a:t>
            </a:r>
          </a:p>
          <a:p>
            <a:pPr lvl="2"/>
            <a:r>
              <a:rPr lang="mi-NZ"/>
              <a:t>Third level</a:t>
            </a:r>
          </a:p>
          <a:p>
            <a:pPr lvl="3"/>
            <a:r>
              <a:rPr lang="mi-NZ"/>
              <a:t>Fourth level</a:t>
            </a:r>
          </a:p>
          <a:p>
            <a:pPr lvl="4"/>
            <a:r>
              <a:rPr lang="mi-NZ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4CAC2-A689-2A49-9457-048348136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42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mi-N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mi-NZ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71EC5-84B3-5F43-99FD-FD3F181197AC}" type="datetimeFigureOut">
              <a:rPr lang="en-US" smtClean="0"/>
              <a:t>10/22/20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9A5E5-6410-F14C-8B89-75D7C613B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57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i-N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mi-NZ"/>
              <a:t>Click to edit Master text styles</a:t>
            </a:r>
          </a:p>
          <a:p>
            <a:pPr lvl="1"/>
            <a:r>
              <a:rPr lang="mi-NZ"/>
              <a:t>Second level</a:t>
            </a:r>
          </a:p>
          <a:p>
            <a:pPr lvl="2"/>
            <a:r>
              <a:rPr lang="mi-NZ"/>
              <a:t>Third level</a:t>
            </a:r>
          </a:p>
          <a:p>
            <a:pPr lvl="3"/>
            <a:r>
              <a:rPr lang="mi-NZ"/>
              <a:t>Fourth level</a:t>
            </a:r>
          </a:p>
          <a:p>
            <a:pPr lvl="4"/>
            <a:r>
              <a:rPr lang="mi-N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71EC5-84B3-5F43-99FD-FD3F181197AC}" type="datetimeFigureOut">
              <a:rPr lang="en-US" smtClean="0"/>
              <a:t>10/22/20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9A5E5-6410-F14C-8B89-75D7C613B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4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mi-N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mi-N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71EC5-84B3-5F43-99FD-FD3F181197AC}" type="datetimeFigureOut">
              <a:rPr lang="en-US" smtClean="0"/>
              <a:t>10/22/20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9A5E5-6410-F14C-8B89-75D7C613B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08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i-N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mi-NZ"/>
              <a:t>Click to edit Master text styles</a:t>
            </a:r>
          </a:p>
          <a:p>
            <a:pPr lvl="1"/>
            <a:r>
              <a:rPr lang="mi-NZ"/>
              <a:t>Second level</a:t>
            </a:r>
          </a:p>
          <a:p>
            <a:pPr lvl="2"/>
            <a:r>
              <a:rPr lang="mi-NZ"/>
              <a:t>Third level</a:t>
            </a:r>
          </a:p>
          <a:p>
            <a:pPr lvl="3"/>
            <a:r>
              <a:rPr lang="mi-NZ"/>
              <a:t>Fourth level</a:t>
            </a:r>
          </a:p>
          <a:p>
            <a:pPr lvl="4"/>
            <a:r>
              <a:rPr lang="mi-NZ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mi-NZ"/>
              <a:t>Click to edit Master text styles</a:t>
            </a:r>
          </a:p>
          <a:p>
            <a:pPr lvl="1"/>
            <a:r>
              <a:rPr lang="mi-NZ"/>
              <a:t>Second level</a:t>
            </a:r>
          </a:p>
          <a:p>
            <a:pPr lvl="2"/>
            <a:r>
              <a:rPr lang="mi-NZ"/>
              <a:t>Third level</a:t>
            </a:r>
          </a:p>
          <a:p>
            <a:pPr lvl="3"/>
            <a:r>
              <a:rPr lang="mi-NZ"/>
              <a:t>Fourth level</a:t>
            </a:r>
          </a:p>
          <a:p>
            <a:pPr lvl="4"/>
            <a:r>
              <a:rPr lang="mi-NZ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71EC5-84B3-5F43-99FD-FD3F181197AC}" type="datetimeFigureOut">
              <a:rPr lang="en-US" smtClean="0"/>
              <a:t>10/22/20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9A5E5-6410-F14C-8B89-75D7C613B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507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mi-N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mi-N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mi-NZ"/>
              <a:t>Click to edit Master text styles</a:t>
            </a:r>
          </a:p>
          <a:p>
            <a:pPr lvl="1"/>
            <a:r>
              <a:rPr lang="mi-NZ"/>
              <a:t>Second level</a:t>
            </a:r>
          </a:p>
          <a:p>
            <a:pPr lvl="2"/>
            <a:r>
              <a:rPr lang="mi-NZ"/>
              <a:t>Third level</a:t>
            </a:r>
          </a:p>
          <a:p>
            <a:pPr lvl="3"/>
            <a:r>
              <a:rPr lang="mi-NZ"/>
              <a:t>Fourth level</a:t>
            </a:r>
          </a:p>
          <a:p>
            <a:pPr lvl="4"/>
            <a:r>
              <a:rPr lang="mi-NZ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mi-N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mi-NZ"/>
              <a:t>Click to edit Master text styles</a:t>
            </a:r>
          </a:p>
          <a:p>
            <a:pPr lvl="1"/>
            <a:r>
              <a:rPr lang="mi-NZ"/>
              <a:t>Second level</a:t>
            </a:r>
          </a:p>
          <a:p>
            <a:pPr lvl="2"/>
            <a:r>
              <a:rPr lang="mi-NZ"/>
              <a:t>Third level</a:t>
            </a:r>
          </a:p>
          <a:p>
            <a:pPr lvl="3"/>
            <a:r>
              <a:rPr lang="mi-NZ"/>
              <a:t>Fourth level</a:t>
            </a:r>
          </a:p>
          <a:p>
            <a:pPr lvl="4"/>
            <a:r>
              <a:rPr lang="mi-NZ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71EC5-84B3-5F43-99FD-FD3F181197AC}" type="datetimeFigureOut">
              <a:rPr lang="en-US" smtClean="0"/>
              <a:t>10/22/20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9A5E5-6410-F14C-8B89-75D7C613B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781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i-NZ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71EC5-84B3-5F43-99FD-FD3F181197AC}" type="datetimeFigureOut">
              <a:rPr lang="en-US" smtClean="0"/>
              <a:t>10/22/20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9A5E5-6410-F14C-8B89-75D7C613B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272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71EC5-84B3-5F43-99FD-FD3F181197AC}" type="datetimeFigureOut">
              <a:rPr lang="en-US" smtClean="0"/>
              <a:t>10/22/20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9A5E5-6410-F14C-8B89-75D7C613B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699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mi-N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mi-NZ"/>
              <a:t>Click to edit Master text styles</a:t>
            </a:r>
          </a:p>
          <a:p>
            <a:pPr lvl="1"/>
            <a:r>
              <a:rPr lang="mi-NZ"/>
              <a:t>Second level</a:t>
            </a:r>
          </a:p>
          <a:p>
            <a:pPr lvl="2"/>
            <a:r>
              <a:rPr lang="mi-NZ"/>
              <a:t>Third level</a:t>
            </a:r>
          </a:p>
          <a:p>
            <a:pPr lvl="3"/>
            <a:r>
              <a:rPr lang="mi-NZ"/>
              <a:t>Fourth level</a:t>
            </a:r>
          </a:p>
          <a:p>
            <a:pPr lvl="4"/>
            <a:r>
              <a:rPr lang="mi-NZ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mi-N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71EC5-84B3-5F43-99FD-FD3F181197AC}" type="datetimeFigureOut">
              <a:rPr lang="en-US" smtClean="0"/>
              <a:t>10/22/20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9A5E5-6410-F14C-8B89-75D7C613B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145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mi-NZ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mi-N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71EC5-84B3-5F43-99FD-FD3F181197AC}" type="datetimeFigureOut">
              <a:rPr lang="en-US" smtClean="0"/>
              <a:t>10/22/20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9A5E5-6410-F14C-8B89-75D7C613B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560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i-N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mi-NZ"/>
              <a:t>Click to edit Master text styles</a:t>
            </a:r>
          </a:p>
          <a:p>
            <a:pPr lvl="1"/>
            <a:r>
              <a:rPr lang="mi-NZ"/>
              <a:t>Second level</a:t>
            </a:r>
          </a:p>
          <a:p>
            <a:pPr lvl="2"/>
            <a:r>
              <a:rPr lang="mi-NZ"/>
              <a:t>Third level</a:t>
            </a:r>
          </a:p>
          <a:p>
            <a:pPr lvl="3"/>
            <a:r>
              <a:rPr lang="mi-NZ"/>
              <a:t>Fourth level</a:t>
            </a:r>
          </a:p>
          <a:p>
            <a:pPr lvl="4"/>
            <a:r>
              <a:rPr lang="mi-N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71EC5-84B3-5F43-99FD-FD3F181197AC}" type="datetimeFigureOut">
              <a:rPr lang="en-US" smtClean="0"/>
              <a:t>10/22/20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9A5E5-6410-F14C-8B89-75D7C613B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912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mi-N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mi-NZ"/>
              <a:t>Click to edit Master text styles</a:t>
            </a:r>
          </a:p>
          <a:p>
            <a:pPr lvl="1"/>
            <a:r>
              <a:rPr lang="mi-NZ"/>
              <a:t>Second level</a:t>
            </a:r>
          </a:p>
          <a:p>
            <a:pPr lvl="2"/>
            <a:r>
              <a:rPr lang="mi-NZ"/>
              <a:t>Third level</a:t>
            </a:r>
          </a:p>
          <a:p>
            <a:pPr lvl="3"/>
            <a:r>
              <a:rPr lang="mi-NZ"/>
              <a:t>Fourth level</a:t>
            </a:r>
          </a:p>
          <a:p>
            <a:pPr lvl="4"/>
            <a:r>
              <a:rPr lang="mi-N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71EC5-84B3-5F43-99FD-FD3F181197AC}" type="datetimeFigureOut">
              <a:rPr lang="en-US" smtClean="0"/>
              <a:t>10/22/20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9A5E5-6410-F14C-8B89-75D7C613B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0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mi-N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mi-NZ"/>
              <a:t>Click to edit Master text styles</a:t>
            </a:r>
          </a:p>
          <a:p>
            <a:pPr lvl="1"/>
            <a:r>
              <a:rPr lang="mi-NZ"/>
              <a:t>Second level</a:t>
            </a:r>
          </a:p>
          <a:p>
            <a:pPr lvl="2"/>
            <a:r>
              <a:rPr lang="mi-NZ"/>
              <a:t>Third level</a:t>
            </a:r>
          </a:p>
          <a:p>
            <a:pPr lvl="3"/>
            <a:r>
              <a:rPr lang="mi-NZ"/>
              <a:t>Fourth level</a:t>
            </a:r>
          </a:p>
          <a:p>
            <a:pPr lvl="4"/>
            <a:r>
              <a:rPr lang="mi-N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71EC5-84B3-5F43-99FD-FD3F181197AC}" type="datetimeFigureOut">
              <a:rPr lang="en-US" smtClean="0"/>
              <a:t>10/22/20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9A5E5-6410-F14C-8B89-75D7C613B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53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57707"/>
            <a:ext cx="7772400" cy="1470025"/>
          </a:xfrm>
        </p:spPr>
        <p:txBody>
          <a:bodyPr/>
          <a:lstStyle/>
          <a:p>
            <a:r>
              <a:rPr lang="en-US" dirty="0">
                <a:solidFill>
                  <a:srgbClr val="0BCBC8"/>
                </a:solidFill>
                <a:latin typeface="ADAM.CG PRO"/>
                <a:cs typeface="ADAM.CG PRO"/>
              </a:rPr>
              <a:t>Ford Government’s Continued Inadequate Pandemic Response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07250"/>
            <a:ext cx="6400800" cy="17526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DAM.CG PRO"/>
                <a:cs typeface="ADAM.CG PRO"/>
              </a:rPr>
              <a:t>Sheila Block</a:t>
            </a:r>
          </a:p>
          <a:p>
            <a:r>
              <a:rPr lang="en-US" sz="2400" dirty="0">
                <a:latin typeface="ADAM.CG PRO"/>
                <a:cs typeface="ADAM.CG PRO"/>
              </a:rPr>
              <a:t>Senior Economist </a:t>
            </a:r>
          </a:p>
          <a:p>
            <a:r>
              <a:rPr lang="en-US" sz="2400" dirty="0">
                <a:latin typeface="ADAM.CG PRO"/>
                <a:cs typeface="ADAM.CG PRO"/>
              </a:rPr>
              <a:t>Canadian Centre for Policy Alternatives</a:t>
            </a:r>
          </a:p>
        </p:txBody>
      </p:sp>
      <p:pic>
        <p:nvPicPr>
          <p:cNvPr id="5" name="Picture 4" descr="CCPA_logo_ON_cmy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358" y="5135015"/>
            <a:ext cx="29337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9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CDE01-4018-6C4C-929C-C3A26AC9A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638"/>
            <a:ext cx="8819535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000" dirty="0"/>
              <a:t>Health Spending Growth  Q1 2020-21*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C890FA0-FAFC-8F4C-A0AA-81D8D165CA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107005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6157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8D808A-9995-F445-842E-4C8490654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 Capita Health Spending-2019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BAE52AF-A57C-8648-9305-4F1B792D8A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621192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3737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3193</TotalTime>
  <Words>101</Words>
  <Application>Microsoft Macintosh PowerPoint</Application>
  <PresentationFormat>On-screen Show (4:3)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ADAM.CG PRO</vt:lpstr>
      <vt:lpstr>Arial</vt:lpstr>
      <vt:lpstr>Calibri</vt:lpstr>
      <vt:lpstr>Office Theme</vt:lpstr>
      <vt:lpstr>Ford Government’s Continued Inadequate Pandemic Response</vt:lpstr>
      <vt:lpstr> Health Spending Growth  Q1 2020-21*</vt:lpstr>
      <vt:lpstr>Per Capita Health Spending-2019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Canada’s colour-coded labour market</dc:title>
  <dc:creator>Simran Dhunna</dc:creator>
  <cp:lastModifiedBy>Sheila Block</cp:lastModifiedBy>
  <cp:revision>48</cp:revision>
  <dcterms:created xsi:type="dcterms:W3CDTF">2020-03-05T15:08:56Z</dcterms:created>
  <dcterms:modified xsi:type="dcterms:W3CDTF">2020-10-24T13:37:10Z</dcterms:modified>
</cp:coreProperties>
</file>