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584" r:id="rId2"/>
    <p:sldId id="596" r:id="rId3"/>
    <p:sldId id="597" r:id="rId4"/>
    <p:sldId id="598" r:id="rId5"/>
    <p:sldId id="592" r:id="rId6"/>
    <p:sldId id="605" r:id="rId7"/>
    <p:sldId id="599" r:id="rId8"/>
    <p:sldId id="604" r:id="rId9"/>
    <p:sldId id="606" r:id="rId10"/>
    <p:sldId id="6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3A3"/>
    <a:srgbClr val="414042"/>
    <a:srgbClr val="F3A7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6788" autoAdjust="0"/>
  </p:normalViewPr>
  <p:slideViewPr>
    <p:cSldViewPr snapToGrid="0">
      <p:cViewPr varScale="1">
        <p:scale>
          <a:sx n="77" d="100"/>
          <a:sy n="77" d="100"/>
        </p:scale>
        <p:origin x="226"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54A74-D11B-4E4A-8415-4AE8A29A9340}" type="datetimeFigureOut">
              <a:rPr lang="en-CA" smtClean="0"/>
              <a:t>2020-10-23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F5C87-FA88-46D9-892A-F2B652D184F5}" type="slidenum">
              <a:rPr lang="en-CA" smtClean="0"/>
              <a:t>‹#›</a:t>
            </a:fld>
            <a:endParaRPr lang="en-CA" dirty="0"/>
          </a:p>
        </p:txBody>
      </p:sp>
    </p:spTree>
    <p:extLst>
      <p:ext uri="{BB962C8B-B14F-4D97-AF65-F5344CB8AC3E}">
        <p14:creationId xmlns:p14="http://schemas.microsoft.com/office/powerpoint/2010/main" val="11259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9B8CB93-C78F-3542-8DDB-BD59CF39A973}"/>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39925" b="3628"/>
          <a:stretch/>
        </p:blipFill>
        <p:spPr>
          <a:xfrm>
            <a:off x="6439453" y="-25152"/>
            <a:ext cx="5781823" cy="6093297"/>
          </a:xfrm>
          <a:prstGeom prst="rect">
            <a:avLst/>
          </a:prstGeom>
        </p:spPr>
      </p:pic>
      <p:sp>
        <p:nvSpPr>
          <p:cNvPr id="2" name="Title 1"/>
          <p:cNvSpPr>
            <a:spLocks noGrp="1"/>
          </p:cNvSpPr>
          <p:nvPr>
            <p:ph type="ctrTitle"/>
          </p:nvPr>
        </p:nvSpPr>
        <p:spPr>
          <a:xfrm>
            <a:off x="514065" y="1214438"/>
            <a:ext cx="9144000" cy="2387600"/>
          </a:xfrm>
        </p:spPr>
        <p:txBody>
          <a:bodyPr anchor="b">
            <a:normAutofit/>
          </a:bodyPr>
          <a:lstStyle>
            <a:lvl1pPr algn="l">
              <a:defRPr sz="4800" b="1">
                <a:latin typeface="+mn-l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514065" y="3862316"/>
            <a:ext cx="9144000" cy="1435456"/>
          </a:xfrm>
        </p:spPr>
        <p:txBody>
          <a:bodyPr>
            <a:normAutofit/>
          </a:bodyPr>
          <a:lstStyle>
            <a:lvl1pPr marL="0" indent="0" algn="l">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pic>
        <p:nvPicPr>
          <p:cNvPr id="8" name="Picture 7">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750" y="5661248"/>
            <a:ext cx="3867849" cy="675010"/>
          </a:xfrm>
          <a:prstGeom prst="rect">
            <a:avLst/>
          </a:prstGeom>
        </p:spPr>
      </p:pic>
    </p:spTree>
    <p:extLst>
      <p:ext uri="{BB962C8B-B14F-4D97-AF65-F5344CB8AC3E}">
        <p14:creationId xmlns:p14="http://schemas.microsoft.com/office/powerpoint/2010/main" val="166505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33865"/>
          </a:xfrm>
        </p:spPr>
        <p:txBody>
          <a:bodyPr>
            <a:normAutofit/>
          </a:bodyPr>
          <a:lstStyle>
            <a:lvl1pPr>
              <a:defRPr sz="4000" b="1">
                <a:latin typeface="+mn-lt"/>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7"/>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9" name="Slide Number Placeholder 8"/>
          <p:cNvSpPr>
            <a:spLocks noGrp="1"/>
          </p:cNvSpPr>
          <p:nvPr>
            <p:ph type="sldNum" sz="quarter" idx="12"/>
          </p:nvPr>
        </p:nvSpPr>
        <p:spPr/>
        <p:txBody>
          <a:bodyPr/>
          <a:lstStyle/>
          <a:p>
            <a:fld id="{D8278F74-9EFE-4DAE-B4D9-01CB7D1F407F}" type="slidenum">
              <a:rPr lang="en-CA" smtClean="0"/>
              <a:t>‹#›</a:t>
            </a:fld>
            <a:endParaRPr lang="en-CA" dirty="0"/>
          </a:p>
        </p:txBody>
      </p:sp>
      <p:cxnSp>
        <p:nvCxnSpPr>
          <p:cNvPr id="10" name="Straight Connector 9"/>
          <p:cNvCxnSpPr/>
          <p:nvPr userDrawn="1"/>
        </p:nvCxnSpPr>
        <p:spPr>
          <a:xfrm>
            <a:off x="838200" y="1590076"/>
            <a:ext cx="10515600"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21273D3D-D9C5-614D-B263-EB22E8D79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8982778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5" name="Slide Number Placeholder 4"/>
          <p:cNvSpPr>
            <a:spLocks noGrp="1"/>
          </p:cNvSpPr>
          <p:nvPr>
            <p:ph type="sldNum" sz="quarter" idx="12"/>
          </p:nvPr>
        </p:nvSpPr>
        <p:spPr/>
        <p:txBody>
          <a:bodyPr/>
          <a:lstStyle/>
          <a:p>
            <a:fld id="{D8278F74-9EFE-4DAE-B4D9-01CB7D1F407F}" type="slidenum">
              <a:rPr lang="en-CA" smtClean="0"/>
              <a:t>‹#›</a:t>
            </a:fld>
            <a:endParaRPr lang="en-CA" dirty="0"/>
          </a:p>
        </p:txBody>
      </p:sp>
      <p:pic>
        <p:nvPicPr>
          <p:cNvPr id="6" name="Picture 5">
            <a:extLst>
              <a:ext uri="{FF2B5EF4-FFF2-40B4-BE49-F238E27FC236}">
                <a16:creationId xmlns="" xmlns:a16="http://schemas.microsoft.com/office/drawing/2014/main" id="{DC3965C0-B28E-F243-8C09-600808736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587231" cy="6214369"/>
          </a:xfrm>
          <a:prstGeom prst="rect">
            <a:avLst/>
          </a:prstGeom>
        </p:spPr>
      </p:pic>
      <p:sp>
        <p:nvSpPr>
          <p:cNvPr id="8" name="Picture Placeholder 7"/>
          <p:cNvSpPr>
            <a:spLocks noGrp="1"/>
          </p:cNvSpPr>
          <p:nvPr>
            <p:ph type="pic" sz="quarter" idx="13"/>
          </p:nvPr>
        </p:nvSpPr>
        <p:spPr>
          <a:xfrm>
            <a:off x="5877017" y="1092200"/>
            <a:ext cx="5476783" cy="3914806"/>
          </a:xfrm>
        </p:spPr>
        <p:txBody>
          <a:bodyPr/>
          <a:lstStyle/>
          <a:p>
            <a:endParaRPr lang="en-CA" dirty="0"/>
          </a:p>
        </p:txBody>
      </p:sp>
      <p:sp>
        <p:nvSpPr>
          <p:cNvPr id="10" name="Text Placeholder 9"/>
          <p:cNvSpPr>
            <a:spLocks noGrp="1"/>
          </p:cNvSpPr>
          <p:nvPr>
            <p:ph type="body" sz="quarter" idx="14"/>
          </p:nvPr>
        </p:nvSpPr>
        <p:spPr>
          <a:xfrm>
            <a:off x="338138" y="461963"/>
            <a:ext cx="5397500" cy="543242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4944032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text_2">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C3965C0-B28E-F243-8C09-600808736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587231" cy="6214369"/>
          </a:xfrm>
          <a:prstGeom prst="rect">
            <a:avLst/>
          </a:prstGeom>
        </p:spPr>
      </p:pic>
      <p:sp>
        <p:nvSpPr>
          <p:cNvPr id="4" name="Footer Placeholder 3"/>
          <p:cNvSpPr>
            <a:spLocks noGrp="1"/>
          </p:cNvSpPr>
          <p:nvPr>
            <p:ph type="ftr" sz="quarter" idx="11"/>
          </p:nvPr>
        </p:nvSpPr>
        <p:spPr>
          <a:xfrm>
            <a:off x="338138" y="6356350"/>
            <a:ext cx="7815262" cy="365125"/>
          </a:xfrm>
        </p:spPr>
        <p:txBody>
          <a:bodyPr/>
          <a:lstStyle>
            <a:lvl1pPr algn="l">
              <a:defRPr/>
            </a:lvl1pPr>
          </a:lstStyle>
          <a:p>
            <a:endParaRPr lang="en-CA" dirty="0"/>
          </a:p>
        </p:txBody>
      </p:sp>
      <p:sp>
        <p:nvSpPr>
          <p:cNvPr id="5" name="Slide Number Placeholder 4"/>
          <p:cNvSpPr>
            <a:spLocks noGrp="1"/>
          </p:cNvSpPr>
          <p:nvPr>
            <p:ph type="sldNum" sz="quarter" idx="12"/>
          </p:nvPr>
        </p:nvSpPr>
        <p:spPr/>
        <p:txBody>
          <a:bodyPr/>
          <a:lstStyle/>
          <a:p>
            <a:fld id="{D8278F74-9EFE-4DAE-B4D9-01CB7D1F407F}" type="slidenum">
              <a:rPr lang="en-CA" smtClean="0"/>
              <a:t>‹#›</a:t>
            </a:fld>
            <a:endParaRPr lang="en-CA" dirty="0"/>
          </a:p>
        </p:txBody>
      </p:sp>
      <p:sp>
        <p:nvSpPr>
          <p:cNvPr id="8" name="Picture Placeholder 7"/>
          <p:cNvSpPr>
            <a:spLocks noGrp="1"/>
          </p:cNvSpPr>
          <p:nvPr>
            <p:ph type="pic" sz="quarter" idx="13"/>
          </p:nvPr>
        </p:nvSpPr>
        <p:spPr>
          <a:xfrm>
            <a:off x="5877017" y="1092200"/>
            <a:ext cx="5476783" cy="3914806"/>
          </a:xfrm>
        </p:spPr>
        <p:txBody>
          <a:bodyPr/>
          <a:lstStyle/>
          <a:p>
            <a:endParaRPr lang="en-CA" dirty="0"/>
          </a:p>
        </p:txBody>
      </p:sp>
      <p:sp>
        <p:nvSpPr>
          <p:cNvPr id="10" name="Text Placeholder 9"/>
          <p:cNvSpPr>
            <a:spLocks noGrp="1"/>
          </p:cNvSpPr>
          <p:nvPr>
            <p:ph type="body" sz="quarter" idx="14"/>
          </p:nvPr>
        </p:nvSpPr>
        <p:spPr>
          <a:xfrm>
            <a:off x="338138" y="461963"/>
            <a:ext cx="5397500" cy="543242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1" name="Picture 10">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138" y="6303806"/>
            <a:ext cx="2393271" cy="417669"/>
          </a:xfrm>
          <a:prstGeom prst="rect">
            <a:avLst/>
          </a:prstGeom>
        </p:spPr>
      </p:pic>
    </p:spTree>
    <p:extLst>
      <p:ext uri="{BB962C8B-B14F-4D97-AF65-F5344CB8AC3E}">
        <p14:creationId xmlns:p14="http://schemas.microsoft.com/office/powerpoint/2010/main" val="32921907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Highlight">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2A2E084-4578-2F43-B5C2-3711002E4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48" y="-49696"/>
            <a:ext cx="12368697" cy="6957392"/>
          </a:xfrm>
          <a:prstGeom prst="rect">
            <a:avLst/>
          </a:prstGeom>
        </p:spPr>
      </p:pic>
      <p:sp>
        <p:nvSpPr>
          <p:cNvPr id="7" name="Rectangle 6"/>
          <p:cNvSpPr/>
          <p:nvPr userDrawn="1"/>
        </p:nvSpPr>
        <p:spPr>
          <a:xfrm>
            <a:off x="3179686" y="1147439"/>
            <a:ext cx="5832629" cy="4563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3398766" y="1444752"/>
            <a:ext cx="5352042" cy="1728507"/>
          </a:xfrm>
        </p:spPr>
        <p:txBody>
          <a:bodyPr/>
          <a:lstStyle>
            <a:lvl1pPr>
              <a:defRPr b="1">
                <a:latin typeface="+mn-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41009464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act Statement_Section Break">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C3965C0-B28E-F243-8C09-600808736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621436"/>
            <a:ext cx="10515600" cy="3666479"/>
          </a:xfrm>
        </p:spPr>
        <p:txBody>
          <a:bodyPr anchor="t">
            <a:normAutofit/>
          </a:bodyPr>
          <a:lstStyle>
            <a:lvl1pPr>
              <a:defRPr sz="6000" b="1">
                <a:solidFill>
                  <a:schemeClr val="bg1"/>
                </a:solidFill>
                <a:latin typeface="+mn-lt"/>
              </a:defRPr>
            </a:lvl1pPr>
          </a:lstStyle>
          <a:p>
            <a:r>
              <a:rPr lang="en-US" dirty="0" smtClean="0"/>
              <a:t>Click to edit Master title style</a:t>
            </a:r>
            <a:endParaRPr lang="en-CA" dirty="0"/>
          </a:p>
        </p:txBody>
      </p:sp>
      <p:pic>
        <p:nvPicPr>
          <p:cNvPr id="8" name="Picture 7">
            <a:extLst>
              <a:ext uri="{FF2B5EF4-FFF2-40B4-BE49-F238E27FC236}">
                <a16:creationId xmlns="" xmlns:a16="http://schemas.microsoft.com/office/drawing/2014/main" id="{61126692-8448-D54E-8A15-79620C59B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4232" y="3429000"/>
            <a:ext cx="3740834" cy="3740834"/>
          </a:xfrm>
          <a:prstGeom prst="rect">
            <a:avLst/>
          </a:prstGeom>
        </p:spPr>
      </p:pic>
    </p:spTree>
    <p:extLst>
      <p:ext uri="{BB962C8B-B14F-4D97-AF65-F5344CB8AC3E}">
        <p14:creationId xmlns:p14="http://schemas.microsoft.com/office/powerpoint/2010/main" val="25966550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act Statement_Section Break_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C3965C0-B28E-F243-8C09-600808736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 xmlns:a16="http://schemas.microsoft.com/office/drawing/2014/main" id="{61126692-8448-D54E-8A15-79620C59B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4232" y="3429000"/>
            <a:ext cx="3740834" cy="3740834"/>
          </a:xfrm>
          <a:prstGeom prst="rect">
            <a:avLst/>
          </a:prstGeom>
        </p:spPr>
      </p:pic>
      <p:sp>
        <p:nvSpPr>
          <p:cNvPr id="2" name="Title 1"/>
          <p:cNvSpPr>
            <a:spLocks noGrp="1"/>
          </p:cNvSpPr>
          <p:nvPr>
            <p:ph type="title"/>
          </p:nvPr>
        </p:nvSpPr>
        <p:spPr/>
        <p:txBody>
          <a:bodyPr>
            <a:normAutofit/>
          </a:bodyPr>
          <a:lstStyle>
            <a:lvl1pPr>
              <a:defRPr sz="6000" b="1">
                <a:solidFill>
                  <a:schemeClr val="bg1"/>
                </a:solidFill>
                <a:latin typeface="+mn-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1805493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watermark">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220540E-5A3D-1D4B-A039-17F055DBC9B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9352" y="188640"/>
            <a:ext cx="6093296" cy="6093296"/>
          </a:xfrm>
          <a:prstGeom prst="rect">
            <a:avLst/>
          </a:prstGeom>
        </p:spPr>
      </p:pic>
      <p:sp>
        <p:nvSpPr>
          <p:cNvPr id="4" name="Footer Placeholder 3"/>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2" name="Title 1"/>
          <p:cNvSpPr>
            <a:spLocks noGrp="1"/>
          </p:cNvSpPr>
          <p:nvPr>
            <p:ph type="title"/>
          </p:nvPr>
        </p:nvSpPr>
        <p:spPr>
          <a:xfrm>
            <a:off x="838200" y="365125"/>
            <a:ext cx="10515600" cy="5431993"/>
          </a:xfrm>
        </p:spPr>
        <p:txBody>
          <a:bodyPr>
            <a:normAutofit/>
          </a:bodyPr>
          <a:lstStyle>
            <a:lvl1pPr algn="ctr">
              <a:defRPr sz="4000" b="1">
                <a:latin typeface="+mn-lt"/>
              </a:defRPr>
            </a:lvl1p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D8278F74-9EFE-4DAE-B4D9-01CB7D1F407F}" type="slidenum">
              <a:rPr lang="en-CA" smtClean="0"/>
              <a:t>‹#›</a:t>
            </a:fld>
            <a:endParaRPr lang="en-CA" dirty="0"/>
          </a:p>
        </p:txBody>
      </p:sp>
      <p:pic>
        <p:nvPicPr>
          <p:cNvPr id="7" name="Picture 6">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18361479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4" name="Slide Number Placeholder 3"/>
          <p:cNvSpPr>
            <a:spLocks noGrp="1"/>
          </p:cNvSpPr>
          <p:nvPr>
            <p:ph type="sldNum" sz="quarter" idx="12"/>
          </p:nvPr>
        </p:nvSpPr>
        <p:spPr/>
        <p:txBody>
          <a:bodyPr/>
          <a:lstStyle/>
          <a:p>
            <a:fld id="{D8278F74-9EFE-4DAE-B4D9-01CB7D1F407F}" type="slidenum">
              <a:rPr lang="en-CA" smtClean="0"/>
              <a:t>‹#›</a:t>
            </a:fld>
            <a:endParaRPr lang="en-CA" dirty="0"/>
          </a:p>
        </p:txBody>
      </p:sp>
    </p:spTree>
    <p:extLst>
      <p:ext uri="{BB962C8B-B14F-4D97-AF65-F5344CB8AC3E}">
        <p14:creationId xmlns:p14="http://schemas.microsoft.com/office/powerpoint/2010/main" val="2655476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31"/>
            <a:ext cx="10515600" cy="1325563"/>
          </a:xfrm>
        </p:spPr>
        <p:txBody>
          <a:bodyPr>
            <a:normAutofit/>
          </a:bodyPr>
          <a:lstStyle>
            <a:lvl1pPr>
              <a:defRPr sz="4000" b="1">
                <a:latin typeface="+mn-lt"/>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838200" y="1726199"/>
            <a:ext cx="10515600"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21273D3D-D9C5-614D-B263-EB22E8D79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2991764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9B8CB93-C78F-3542-8DDB-BD59CF39A973}"/>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39925" b="3628"/>
          <a:stretch/>
        </p:blipFill>
        <p:spPr>
          <a:xfrm>
            <a:off x="6439453" y="-25152"/>
            <a:ext cx="5781823" cy="6093297"/>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2" name="Title 1"/>
          <p:cNvSpPr>
            <a:spLocks noGrp="1"/>
          </p:cNvSpPr>
          <p:nvPr>
            <p:ph type="title"/>
          </p:nvPr>
        </p:nvSpPr>
        <p:spPr>
          <a:xfrm>
            <a:off x="831850" y="1709738"/>
            <a:ext cx="6660903" cy="2852737"/>
          </a:xfrm>
        </p:spPr>
        <p:txBody>
          <a:bodyPr anchor="b">
            <a:normAutofit/>
          </a:bodyPr>
          <a:lstStyle>
            <a:lvl1pPr>
              <a:defRPr sz="4000" b="1">
                <a:latin typeface="+mn-lt"/>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4850680"/>
            <a:ext cx="7321550" cy="1238970"/>
          </a:xfrm>
        </p:spPr>
        <p:txBody>
          <a:bodyPr/>
          <a:lstStyle>
            <a:lvl1pPr marL="0" indent="0">
              <a:buNone/>
              <a:defRPr sz="2800" b="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831850" y="4717974"/>
            <a:ext cx="6660903"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32094469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9B8CB93-C78F-3542-8DDB-BD59CF39A973}"/>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39925" b="3628"/>
          <a:stretch/>
        </p:blipFill>
        <p:spPr>
          <a:xfrm>
            <a:off x="6439453" y="-25152"/>
            <a:ext cx="5781823" cy="6093297"/>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2" name="Title 1"/>
          <p:cNvSpPr>
            <a:spLocks noGrp="1"/>
          </p:cNvSpPr>
          <p:nvPr>
            <p:ph type="title"/>
          </p:nvPr>
        </p:nvSpPr>
        <p:spPr>
          <a:xfrm>
            <a:off x="831850" y="1709739"/>
            <a:ext cx="5607603" cy="1086728"/>
          </a:xfrm>
        </p:spPr>
        <p:txBody>
          <a:bodyPr anchor="b">
            <a:normAutofit/>
          </a:bodyPr>
          <a:lstStyle>
            <a:lvl1pPr>
              <a:defRPr sz="4000" b="1">
                <a:latin typeface="+mn-lt"/>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2991775"/>
            <a:ext cx="6288041" cy="3097875"/>
          </a:xfrm>
        </p:spPr>
        <p:txBody>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pic>
        <p:nvPicPr>
          <p:cNvPr id="10" name="Picture 9">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2358375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2CABC52-B761-3A46-9887-60216FB262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82"/>
          <a:stretch/>
        </p:blipFill>
        <p:spPr>
          <a:xfrm>
            <a:off x="6690096" y="2204864"/>
            <a:ext cx="5526584" cy="4680520"/>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3" name="Text Placeholder 2"/>
          <p:cNvSpPr>
            <a:spLocks noGrp="1"/>
          </p:cNvSpPr>
          <p:nvPr>
            <p:ph type="body" idx="1"/>
          </p:nvPr>
        </p:nvSpPr>
        <p:spPr>
          <a:xfrm>
            <a:off x="831850" y="4850680"/>
            <a:ext cx="7321550" cy="1238970"/>
          </a:xfrm>
        </p:spPr>
        <p:txBody>
          <a:bodyPr/>
          <a:lstStyle>
            <a:lvl1pPr marL="0" indent="0">
              <a:buNone/>
              <a:defRPr sz="2800" b="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831850" y="4717974"/>
            <a:ext cx="6660903"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850" y="1709738"/>
            <a:ext cx="6660903" cy="2852737"/>
          </a:xfrm>
        </p:spPr>
        <p:txBody>
          <a:bodyPr anchor="b">
            <a:normAutofit/>
          </a:bodyPr>
          <a:lstStyle>
            <a:lvl1pPr>
              <a:defRPr sz="4000" b="1">
                <a:latin typeface="+mn-lt"/>
              </a:defRPr>
            </a:lvl1pPr>
          </a:lstStyle>
          <a:p>
            <a:r>
              <a:rPr lang="en-US" dirty="0" smtClean="0"/>
              <a:t>Click to edit Master title style</a:t>
            </a:r>
            <a:endParaRPr lang="en-CA" dirty="0"/>
          </a:p>
        </p:txBody>
      </p:sp>
      <p:pic>
        <p:nvPicPr>
          <p:cNvPr id="10" name="Picture 9">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4115424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8119448-6E32-6E4E-B4BD-031B7010F0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796" r="45778"/>
          <a:stretch/>
        </p:blipFill>
        <p:spPr>
          <a:xfrm>
            <a:off x="0" y="2276870"/>
            <a:ext cx="4638394" cy="4581129"/>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3" name="Text Placeholder 2"/>
          <p:cNvSpPr>
            <a:spLocks noGrp="1"/>
          </p:cNvSpPr>
          <p:nvPr>
            <p:ph type="body" idx="1"/>
          </p:nvPr>
        </p:nvSpPr>
        <p:spPr>
          <a:xfrm>
            <a:off x="4692897" y="4788536"/>
            <a:ext cx="7321550" cy="1238970"/>
          </a:xfrm>
        </p:spPr>
        <p:txBody>
          <a:bodyPr/>
          <a:lstStyle>
            <a:lvl1pPr marL="0" indent="0">
              <a:buNone/>
              <a:defRPr sz="2800" b="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4692897" y="4655830"/>
            <a:ext cx="6660903"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92897" y="1647594"/>
            <a:ext cx="6660903" cy="2852737"/>
          </a:xfrm>
        </p:spPr>
        <p:txBody>
          <a:bodyPr anchor="b">
            <a:normAutofit/>
          </a:bodyPr>
          <a:lstStyle>
            <a:lvl1pPr>
              <a:defRPr sz="4000" b="1">
                <a:latin typeface="+mn-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89518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556C244-3E33-1047-93CA-EECF42086F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821" b="15030"/>
          <a:stretch/>
        </p:blipFill>
        <p:spPr>
          <a:xfrm>
            <a:off x="-17686" y="-27383"/>
            <a:ext cx="5083726" cy="4176463"/>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3" name="Text Placeholder 2"/>
          <p:cNvSpPr>
            <a:spLocks noGrp="1"/>
          </p:cNvSpPr>
          <p:nvPr>
            <p:ph type="body" idx="1"/>
          </p:nvPr>
        </p:nvSpPr>
        <p:spPr>
          <a:xfrm>
            <a:off x="4692897" y="4788536"/>
            <a:ext cx="7321550" cy="1238970"/>
          </a:xfrm>
        </p:spPr>
        <p:txBody>
          <a:bodyPr/>
          <a:lstStyle>
            <a:lvl1pPr marL="0" indent="0">
              <a:buNone/>
              <a:defRPr sz="2800" b="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4692897" y="4655830"/>
            <a:ext cx="6660903"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92897" y="1647594"/>
            <a:ext cx="6660903" cy="2852737"/>
          </a:xfrm>
        </p:spPr>
        <p:txBody>
          <a:bodyPr anchor="b">
            <a:normAutofit/>
          </a:bodyPr>
          <a:lstStyle>
            <a:lvl1pPr>
              <a:defRPr sz="4000" b="1">
                <a:latin typeface="+mn-lt"/>
              </a:defRPr>
            </a:lvl1pPr>
          </a:lstStyle>
          <a:p>
            <a:r>
              <a:rPr lang="en-US" dirty="0" smtClean="0"/>
              <a:t>Click to edit Master title style</a:t>
            </a:r>
            <a:endParaRPr lang="en-CA" dirty="0"/>
          </a:p>
        </p:txBody>
      </p:sp>
      <p:pic>
        <p:nvPicPr>
          <p:cNvPr id="10" name="Picture 9">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343263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556C244-3E33-1047-93CA-EECF42086F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821" b="15030"/>
          <a:stretch/>
        </p:blipFill>
        <p:spPr>
          <a:xfrm>
            <a:off x="-17686" y="-27383"/>
            <a:ext cx="5083726" cy="4176463"/>
          </a:xfrm>
          <a:prstGeom prst="rect">
            <a:avLst/>
          </a:prstGeom>
        </p:spPr>
      </p:pic>
      <p:sp>
        <p:nvSpPr>
          <p:cNvPr id="5" name="Footer Placeholder 4"/>
          <p:cNvSpPr>
            <a:spLocks noGrp="1"/>
          </p:cNvSpPr>
          <p:nvPr>
            <p:ph type="ftr" sz="quarter" idx="11"/>
          </p:nvPr>
        </p:nvSpPr>
        <p:spPr>
          <a:xfrm>
            <a:off x="831850" y="6356350"/>
            <a:ext cx="7321550" cy="365125"/>
          </a:xfrm>
        </p:spPr>
        <p:txBody>
          <a:bodyPr/>
          <a:lstStyle>
            <a:lvl1pPr algn="l">
              <a:defRPr/>
            </a:lvl1pPr>
          </a:lstStyle>
          <a:p>
            <a:endParaRPr lang="en-CA" dirty="0"/>
          </a:p>
        </p:txBody>
      </p:sp>
      <p:sp>
        <p:nvSpPr>
          <p:cNvPr id="3" name="Text Placeholder 2"/>
          <p:cNvSpPr>
            <a:spLocks noGrp="1"/>
          </p:cNvSpPr>
          <p:nvPr>
            <p:ph type="body" idx="1"/>
          </p:nvPr>
        </p:nvSpPr>
        <p:spPr>
          <a:xfrm>
            <a:off x="4692897" y="2763982"/>
            <a:ext cx="7321550" cy="3263524"/>
          </a:xfrm>
        </p:spPr>
        <p:txBody>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8278F74-9EFE-4DAE-B4D9-01CB7D1F407F}" type="slidenum">
              <a:rPr lang="en-CA" smtClean="0"/>
              <a:t>‹#›</a:t>
            </a:fld>
            <a:endParaRPr lang="en-CA" dirty="0"/>
          </a:p>
        </p:txBody>
      </p:sp>
      <p:sp>
        <p:nvSpPr>
          <p:cNvPr id="2" name="Title 1"/>
          <p:cNvSpPr>
            <a:spLocks noGrp="1"/>
          </p:cNvSpPr>
          <p:nvPr>
            <p:ph type="title"/>
          </p:nvPr>
        </p:nvSpPr>
        <p:spPr>
          <a:xfrm>
            <a:off x="4692897" y="1647595"/>
            <a:ext cx="6660903" cy="846224"/>
          </a:xfrm>
        </p:spPr>
        <p:txBody>
          <a:bodyPr anchor="b">
            <a:normAutofit/>
          </a:bodyPr>
          <a:lstStyle>
            <a:lvl1pPr>
              <a:defRPr sz="4000" b="1">
                <a:latin typeface="+mn-lt"/>
              </a:defRPr>
            </a:lvl1pPr>
          </a:lstStyle>
          <a:p>
            <a:r>
              <a:rPr lang="en-US" dirty="0" smtClean="0"/>
              <a:t>Click to edit Master title style</a:t>
            </a:r>
            <a:endParaRPr lang="en-CA" dirty="0"/>
          </a:p>
        </p:txBody>
      </p:sp>
      <p:pic>
        <p:nvPicPr>
          <p:cNvPr id="10" name="Picture 9">
            <a:extLst>
              <a:ext uri="{FF2B5EF4-FFF2-40B4-BE49-F238E27FC236}">
                <a16:creationId xmlns="" xmlns:a16="http://schemas.microsoft.com/office/drawing/2014/main" id="{21273D3D-D9C5-614D-B263-EB22E8D79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17818272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86122"/>
          </a:xfrm>
        </p:spPr>
        <p:txBody>
          <a:bodyPr>
            <a:normAutofit/>
          </a:bodyPr>
          <a:lstStyle>
            <a:lvl1pPr>
              <a:defRPr sz="4000" b="1">
                <a:latin typeface="+mn-lt"/>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1"/>
          </p:nvPr>
        </p:nvSpPr>
        <p:spPr>
          <a:xfrm>
            <a:off x="838200" y="6356350"/>
            <a:ext cx="7315200" cy="365125"/>
          </a:xfrm>
        </p:spPr>
        <p:txBody>
          <a:bodyPr/>
          <a:lstStyle>
            <a:lvl1pPr algn="l">
              <a:defRPr/>
            </a:lvl1pPr>
          </a:lstStyle>
          <a:p>
            <a:endParaRPr lang="en-CA" dirty="0"/>
          </a:p>
        </p:txBody>
      </p:sp>
      <p:sp>
        <p:nvSpPr>
          <p:cNvPr id="7" name="Slide Number Placeholder 6"/>
          <p:cNvSpPr>
            <a:spLocks noGrp="1"/>
          </p:cNvSpPr>
          <p:nvPr>
            <p:ph type="sldNum" sz="quarter" idx="12"/>
          </p:nvPr>
        </p:nvSpPr>
        <p:spPr/>
        <p:txBody>
          <a:bodyPr/>
          <a:lstStyle/>
          <a:p>
            <a:fld id="{D8278F74-9EFE-4DAE-B4D9-01CB7D1F407F}" type="slidenum">
              <a:rPr lang="en-CA" smtClean="0"/>
              <a:t>‹#›</a:t>
            </a:fld>
            <a:endParaRPr lang="en-CA" dirty="0"/>
          </a:p>
        </p:txBody>
      </p:sp>
      <p:cxnSp>
        <p:nvCxnSpPr>
          <p:cNvPr id="8" name="Straight Connector 7"/>
          <p:cNvCxnSpPr/>
          <p:nvPr userDrawn="1"/>
        </p:nvCxnSpPr>
        <p:spPr>
          <a:xfrm>
            <a:off x="838200" y="1726199"/>
            <a:ext cx="10515600" cy="0"/>
          </a:xfrm>
          <a:prstGeom prst="line">
            <a:avLst/>
          </a:prstGeom>
          <a:ln w="38100">
            <a:solidFill>
              <a:srgbClr val="F3A72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1273D3D-D9C5-614D-B263-EB22E8D79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6334165"/>
            <a:ext cx="2393271" cy="417669"/>
          </a:xfrm>
          <a:prstGeom prst="rect">
            <a:avLst/>
          </a:prstGeom>
        </p:spPr>
      </p:pic>
    </p:spTree>
    <p:extLst>
      <p:ext uri="{BB962C8B-B14F-4D97-AF65-F5344CB8AC3E}">
        <p14:creationId xmlns:p14="http://schemas.microsoft.com/office/powerpoint/2010/main" val="18859078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8F74-9EFE-4DAE-B4D9-01CB7D1F407F}" type="slidenum">
              <a:rPr lang="en-CA" smtClean="0"/>
              <a:t>‹#›</a:t>
            </a:fld>
            <a:endParaRPr lang="en-CA" dirty="0"/>
          </a:p>
        </p:txBody>
      </p:sp>
    </p:spTree>
    <p:extLst>
      <p:ext uri="{BB962C8B-B14F-4D97-AF65-F5344CB8AC3E}">
        <p14:creationId xmlns:p14="http://schemas.microsoft.com/office/powerpoint/2010/main" val="2906359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2" r:id="rId4"/>
    <p:sldLayoutId id="2147483666" r:id="rId5"/>
    <p:sldLayoutId id="2147483670" r:id="rId6"/>
    <p:sldLayoutId id="2147483671" r:id="rId7"/>
    <p:sldLayoutId id="2147483681" r:id="rId8"/>
    <p:sldLayoutId id="2147483652" r:id="rId9"/>
    <p:sldLayoutId id="2147483653" r:id="rId10"/>
    <p:sldLayoutId id="2147483660" r:id="rId11"/>
    <p:sldLayoutId id="2147483661" r:id="rId12"/>
    <p:sldLayoutId id="2147483663" r:id="rId13"/>
    <p:sldLayoutId id="2147483664" r:id="rId14"/>
    <p:sldLayoutId id="2147483665" r:id="rId15"/>
    <p:sldLayoutId id="2147483662" r:id="rId16"/>
    <p:sldLayoutId id="2147483655"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ne.dube@allianceo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ices.on.ca/Publications/Atlases-and-Reports/2020/COVID-19-in-Immigrants-Refugees-and-Other-Newcomers-in-Ontario" TargetMode="External"/><Relationship Id="rId1" Type="http://schemas.openxmlformats.org/officeDocument/2006/relationships/slideLayout" Target="../slideLayouts/slideLayout9.xml"/><Relationship Id="rId5" Type="http://schemas.openxmlformats.org/officeDocument/2006/relationships/hyperlink" Target="https://unsplash.com/s/photos/covid?utm_source=unsplash&amp;utm_medium=referral&amp;utm_content=creditCopyText" TargetMode="External"/><Relationship Id="rId4" Type="http://schemas.openxmlformats.org/officeDocument/2006/relationships/hyperlink" Target="https://unsplash.com/@adamsky1973?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topics/health_equity/en/"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health_commons/status/1287775266530627588" TargetMode="External"/><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oronto.ca/home/covid-19/covid-19-latest-city-of-toronto-news/covid-19-status-of-cases-in-toronto/" TargetMode="External"/><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oronto.ca/home/covid-19/covid-19-latest-city-of-toronto-news/covid-19-status-of-cases-in-toront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oronto.ca/home/covid-19/covid-19-latest-city-of-toronto-news/covid-19-status-of-cases-in-toronto/"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ronto.ca/home/covid-19/covid-19-latest-city-of-toronto-news/covid-19-status-of-cases-in-toront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065" y="1343647"/>
            <a:ext cx="9144000" cy="2387600"/>
          </a:xfrm>
        </p:spPr>
        <p:txBody>
          <a:bodyPr/>
          <a:lstStyle/>
          <a:p>
            <a:r>
              <a:rPr lang="en-CA" dirty="0" smtClean="0"/>
              <a:t>Racism, Health Inequity </a:t>
            </a:r>
            <a:br>
              <a:rPr lang="en-CA" dirty="0" smtClean="0"/>
            </a:br>
            <a:r>
              <a:rPr lang="en-CA" dirty="0" smtClean="0"/>
              <a:t>and COVID-19</a:t>
            </a:r>
            <a:endParaRPr lang="en-CA" dirty="0"/>
          </a:p>
        </p:txBody>
      </p:sp>
      <p:sp>
        <p:nvSpPr>
          <p:cNvPr id="3" name="Subtitle 2"/>
          <p:cNvSpPr>
            <a:spLocks noGrp="1"/>
          </p:cNvSpPr>
          <p:nvPr>
            <p:ph type="subTitle" idx="1"/>
          </p:nvPr>
        </p:nvSpPr>
        <p:spPr/>
        <p:txBody>
          <a:bodyPr>
            <a:normAutofit lnSpcReduction="10000"/>
          </a:bodyPr>
          <a:lstStyle/>
          <a:p>
            <a:r>
              <a:rPr lang="en-CA" dirty="0" smtClean="0"/>
              <a:t>Sané Dube</a:t>
            </a:r>
          </a:p>
          <a:p>
            <a:r>
              <a:rPr lang="en-CA" dirty="0" smtClean="0"/>
              <a:t>Policy &amp; Government Relations Lead (Black Health) </a:t>
            </a:r>
          </a:p>
          <a:p>
            <a:r>
              <a:rPr lang="en-CA" dirty="0" smtClean="0">
                <a:hlinkClick r:id="rId2"/>
              </a:rPr>
              <a:t>sane.dube@allianceon.org</a:t>
            </a:r>
            <a:endParaRPr lang="en-CA" dirty="0"/>
          </a:p>
        </p:txBody>
      </p:sp>
    </p:spTree>
    <p:extLst>
      <p:ext uri="{BB962C8B-B14F-4D97-AF65-F5344CB8AC3E}">
        <p14:creationId xmlns:p14="http://schemas.microsoft.com/office/powerpoint/2010/main" val="3480708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1" y="79514"/>
            <a:ext cx="7500731" cy="6629400"/>
          </a:xfrm>
        </p:spPr>
        <p:txBody>
          <a:bodyPr>
            <a:noAutofit/>
          </a:bodyPr>
          <a:lstStyle/>
          <a:p>
            <a:r>
              <a:rPr lang="en-CA" sz="3200" b="0" i="1" dirty="0" smtClean="0"/>
              <a:t>“We </a:t>
            </a:r>
            <a:r>
              <a:rPr lang="en-CA" sz="3200" b="0" i="1" dirty="0"/>
              <a:t>have always understood that a plethora of factors affect health outcomes for Black populations in the province. “Good health” is a product of access, social, cultural and economic factors. Similarly, structural and systemic inequalities are contributors to poor health outcomes. Ontario is home to the largest proportion of Black people in Canada. Here too, as in the rest of Canada, race is a determinant of health</a:t>
            </a:r>
            <a:r>
              <a:rPr lang="en-CA" sz="3200" b="0" i="1" dirty="0" smtClean="0"/>
              <a:t>.”</a:t>
            </a:r>
            <a:br>
              <a:rPr lang="en-CA" sz="3200" b="0" i="1" dirty="0" smtClean="0"/>
            </a:br>
            <a:r>
              <a:rPr lang="en-CA" sz="3200" b="0" i="1" dirty="0" smtClean="0"/>
              <a:t/>
            </a:r>
            <a:br>
              <a:rPr lang="en-CA" sz="3200" b="0" i="1" dirty="0" smtClean="0"/>
            </a:br>
            <a:r>
              <a:rPr lang="en-CA" sz="3200" b="0" i="1" dirty="0" smtClean="0"/>
              <a:t>-</a:t>
            </a:r>
            <a:r>
              <a:rPr lang="en-CA" sz="3200" b="0" dirty="0" smtClean="0"/>
              <a:t>Statement from Black Health Leaders on COVID-19’s impact </a:t>
            </a:r>
            <a:endParaRPr lang="en-CA" sz="3200" i="1" dirty="0"/>
          </a:p>
        </p:txBody>
      </p:sp>
    </p:spTree>
    <p:extLst>
      <p:ext uri="{BB962C8B-B14F-4D97-AF65-F5344CB8AC3E}">
        <p14:creationId xmlns:p14="http://schemas.microsoft.com/office/powerpoint/2010/main" val="233639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What we know </a:t>
            </a:r>
            <a:endParaRPr lang="en-CA" dirty="0"/>
          </a:p>
        </p:txBody>
      </p:sp>
      <p:sp>
        <p:nvSpPr>
          <p:cNvPr id="11" name="Content Placeholder 10"/>
          <p:cNvSpPr>
            <a:spLocks noGrp="1"/>
          </p:cNvSpPr>
          <p:nvPr>
            <p:ph sz="half" idx="1"/>
          </p:nvPr>
        </p:nvSpPr>
        <p:spPr/>
        <p:txBody>
          <a:bodyPr>
            <a:normAutofit fontScale="92500" lnSpcReduction="10000"/>
          </a:bodyPr>
          <a:lstStyle/>
          <a:p>
            <a:r>
              <a:rPr lang="en-CA" dirty="0"/>
              <a:t>COVID-19 </a:t>
            </a:r>
            <a:r>
              <a:rPr lang="en-CA" dirty="0" smtClean="0"/>
              <a:t>doesn’t flatten </a:t>
            </a:r>
            <a:r>
              <a:rPr lang="en-CA" dirty="0"/>
              <a:t>disparities; it amplifies </a:t>
            </a:r>
            <a:r>
              <a:rPr lang="en-CA" dirty="0" smtClean="0"/>
              <a:t>them</a:t>
            </a:r>
          </a:p>
          <a:p>
            <a:r>
              <a:rPr lang="en-CA" dirty="0" smtClean="0"/>
              <a:t>Inequities that existed before COVID have gotten worse during the pandemic </a:t>
            </a:r>
          </a:p>
          <a:p>
            <a:r>
              <a:rPr lang="en-CA" dirty="0" smtClean="0"/>
              <a:t>Structural inequality explains what we’re seeing with COVID</a:t>
            </a:r>
          </a:p>
          <a:p>
            <a:r>
              <a:rPr lang="en-CA" dirty="0" smtClean="0"/>
              <a:t>“Inequities </a:t>
            </a:r>
            <a:r>
              <a:rPr lang="en-CA" dirty="0"/>
              <a:t>put many racialized and immigrant populations at higher risk of both contracting the infection and suffering poor outcomes</a:t>
            </a:r>
            <a:r>
              <a:rPr lang="en-CA" dirty="0" smtClean="0"/>
              <a:t>.”- </a:t>
            </a:r>
            <a:r>
              <a:rPr lang="en-CA" dirty="0" smtClean="0">
                <a:hlinkClick r:id="rId2"/>
              </a:rPr>
              <a:t>(ICES)</a:t>
            </a:r>
            <a:endParaRPr lang="en-CA" dirty="0"/>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919046"/>
            <a:ext cx="5181600" cy="3886200"/>
          </a:xfrm>
        </p:spPr>
      </p:pic>
      <p:sp>
        <p:nvSpPr>
          <p:cNvPr id="4" name="Slide Number Placeholder 3"/>
          <p:cNvSpPr>
            <a:spLocks noGrp="1"/>
          </p:cNvSpPr>
          <p:nvPr>
            <p:ph type="sldNum" sz="quarter" idx="12"/>
          </p:nvPr>
        </p:nvSpPr>
        <p:spPr/>
        <p:txBody>
          <a:bodyPr/>
          <a:lstStyle/>
          <a:p>
            <a:fld id="{D8278F74-9EFE-4DAE-B4D9-01CB7D1F407F}" type="slidenum">
              <a:rPr lang="en-CA" smtClean="0"/>
              <a:t>2</a:t>
            </a:fld>
            <a:endParaRPr lang="en-CA" dirty="0"/>
          </a:p>
        </p:txBody>
      </p:sp>
      <p:sp>
        <p:nvSpPr>
          <p:cNvPr id="14" name="Rectangle 13"/>
          <p:cNvSpPr/>
          <p:nvPr/>
        </p:nvSpPr>
        <p:spPr>
          <a:xfrm>
            <a:off x="9354518" y="5807631"/>
            <a:ext cx="2026517" cy="230832"/>
          </a:xfrm>
          <a:prstGeom prst="rect">
            <a:avLst/>
          </a:prstGeom>
        </p:spPr>
        <p:txBody>
          <a:bodyPr wrap="none">
            <a:spAutoFit/>
          </a:bodyPr>
          <a:lstStyle/>
          <a:p>
            <a:pPr algn="r"/>
            <a:r>
              <a:rPr lang="pl-PL" sz="900" dirty="0"/>
              <a:t>Photo by </a:t>
            </a:r>
            <a:r>
              <a:rPr lang="pl-PL" sz="900" dirty="0">
                <a:hlinkClick r:id="rId4"/>
              </a:rPr>
              <a:t>Adam Nieścioruk</a:t>
            </a:r>
            <a:r>
              <a:rPr lang="pl-PL" sz="900" dirty="0"/>
              <a:t> on </a:t>
            </a:r>
            <a:r>
              <a:rPr lang="pl-PL" sz="900" dirty="0">
                <a:hlinkClick r:id="rId5"/>
              </a:rPr>
              <a:t>Unsplash</a:t>
            </a:r>
            <a:endParaRPr lang="en-CA" sz="900" dirty="0"/>
          </a:p>
        </p:txBody>
      </p:sp>
    </p:spTree>
    <p:extLst>
      <p:ext uri="{BB962C8B-B14F-4D97-AF65-F5344CB8AC3E}">
        <p14:creationId xmlns:p14="http://schemas.microsoft.com/office/powerpoint/2010/main" val="314118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1098515"/>
            <a:ext cx="7490791" cy="3666479"/>
          </a:xfrm>
        </p:spPr>
        <p:txBody>
          <a:bodyPr>
            <a:normAutofit fontScale="90000"/>
          </a:bodyPr>
          <a:lstStyle/>
          <a:p>
            <a:r>
              <a:rPr lang="en-CA" sz="3200" b="0" i="1" dirty="0" smtClean="0"/>
              <a:t>“Equity </a:t>
            </a:r>
            <a:r>
              <a:rPr lang="en-CA" sz="3200" b="0" i="1" dirty="0"/>
              <a:t>is the absence of </a:t>
            </a:r>
            <a:r>
              <a:rPr lang="en-CA" sz="3200" i="1" u="sng" dirty="0"/>
              <a:t>avoidable, unfair, or remediable differences</a:t>
            </a:r>
            <a:r>
              <a:rPr lang="en-CA" sz="3200" b="0" i="1" dirty="0"/>
              <a:t> among groups of people, whether those groups are defined socially, economically, demographically or geographically or by other means of stratification. "Health equity” or “equity in health” implies that ideally everyone should have a fair opportunity to attain their full health potential and that no one should be disadvantaged from achieving this potential</a:t>
            </a:r>
            <a:r>
              <a:rPr lang="en-CA" sz="3200" b="0" i="1" dirty="0" smtClean="0"/>
              <a:t>.”</a:t>
            </a:r>
            <a:r>
              <a:rPr lang="en-CA" sz="3200" b="0" dirty="0" smtClean="0"/>
              <a:t/>
            </a:r>
            <a:br>
              <a:rPr lang="en-CA" sz="3200" b="0" dirty="0" smtClean="0"/>
            </a:br>
            <a:r>
              <a:rPr lang="en-CA" sz="3200" b="0" dirty="0" smtClean="0"/>
              <a:t/>
            </a:r>
            <a:br>
              <a:rPr lang="en-CA" sz="3200" b="0" dirty="0" smtClean="0"/>
            </a:br>
            <a:r>
              <a:rPr lang="en-CA" sz="3200" b="0" dirty="0" smtClean="0"/>
              <a:t>-</a:t>
            </a:r>
            <a:r>
              <a:rPr lang="en-CA" sz="3200" b="0" dirty="0" smtClean="0">
                <a:hlinkClick r:id="rId2"/>
              </a:rPr>
              <a:t>World Health Organization</a:t>
            </a:r>
            <a:endParaRPr lang="en-CA" sz="3200" dirty="0"/>
          </a:p>
        </p:txBody>
      </p:sp>
    </p:spTree>
    <p:extLst>
      <p:ext uri="{BB962C8B-B14F-4D97-AF65-F5344CB8AC3E}">
        <p14:creationId xmlns:p14="http://schemas.microsoft.com/office/powerpoint/2010/main" val="396417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278F74-9EFE-4DAE-B4D9-01CB7D1F407F}" type="slidenum">
              <a:rPr lang="en-CA" smtClean="0"/>
              <a:t>4</a:t>
            </a:fld>
            <a:endParaRPr lang="en-CA" dirty="0"/>
          </a:p>
        </p:txBody>
      </p:sp>
      <p:pic>
        <p:nvPicPr>
          <p:cNvPr id="5122" name="Picture 2" descr="Image"/>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683803" y="472249"/>
            <a:ext cx="8432471" cy="5665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3803" y="6316635"/>
            <a:ext cx="4803494" cy="369332"/>
          </a:xfrm>
          <a:prstGeom prst="rect">
            <a:avLst/>
          </a:prstGeom>
          <a:noFill/>
        </p:spPr>
        <p:txBody>
          <a:bodyPr wrap="square" rtlCol="0">
            <a:spAutoFit/>
          </a:bodyPr>
          <a:lstStyle/>
          <a:p>
            <a:r>
              <a:rPr lang="en-CA" i="1" dirty="0" smtClean="0"/>
              <a:t>Source: </a:t>
            </a:r>
            <a:r>
              <a:rPr lang="en-CA" i="1" dirty="0" smtClean="0">
                <a:hlinkClick r:id="rId3"/>
              </a:rPr>
              <a:t>Health Commons Solutions Lab</a:t>
            </a:r>
            <a:endParaRPr lang="en-CA" i="1" dirty="0"/>
          </a:p>
        </p:txBody>
      </p:sp>
    </p:spTree>
    <p:extLst>
      <p:ext uri="{BB962C8B-B14F-4D97-AF65-F5344CB8AC3E}">
        <p14:creationId xmlns:p14="http://schemas.microsoft.com/office/powerpoint/2010/main" val="396210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COVID </a:t>
            </a:r>
            <a:r>
              <a:rPr lang="en-CA" dirty="0" smtClean="0"/>
              <a:t>impacting</a:t>
            </a:r>
            <a:r>
              <a:rPr lang="en-CA" dirty="0"/>
              <a:t> </a:t>
            </a:r>
            <a:r>
              <a:rPr lang="en-CA" dirty="0" smtClean="0"/>
              <a:t>in Ontario? </a:t>
            </a:r>
            <a:endParaRPr lang="en-CA" dirty="0"/>
          </a:p>
        </p:txBody>
      </p:sp>
      <p:sp>
        <p:nvSpPr>
          <p:cNvPr id="3" name="Content Placeholder 2"/>
          <p:cNvSpPr>
            <a:spLocks noGrp="1"/>
          </p:cNvSpPr>
          <p:nvPr>
            <p:ph idx="1"/>
          </p:nvPr>
        </p:nvSpPr>
        <p:spPr/>
        <p:txBody>
          <a:bodyPr>
            <a:normAutofit/>
          </a:bodyPr>
          <a:lstStyle/>
          <a:p>
            <a:r>
              <a:rPr lang="en-CA" dirty="0"/>
              <a:t>Covid-19 cases and deaths concentrated in areas with high material deprivation, and in </a:t>
            </a:r>
            <a:r>
              <a:rPr lang="en-CA" dirty="0" smtClean="0"/>
              <a:t>neighbourhoods where primarily racialized people live</a:t>
            </a:r>
            <a:endParaRPr lang="en-CA" dirty="0"/>
          </a:p>
          <a:p>
            <a:r>
              <a:rPr lang="en-CA" dirty="0" smtClean="0"/>
              <a:t>Immigrants</a:t>
            </a:r>
            <a:r>
              <a:rPr lang="en-CA" dirty="0"/>
              <a:t>, refugees and other newcomers make up </a:t>
            </a:r>
            <a:r>
              <a:rPr lang="en-CA" dirty="0" smtClean="0"/>
              <a:t>25</a:t>
            </a:r>
            <a:r>
              <a:rPr lang="en-CA" dirty="0"/>
              <a:t>% of the </a:t>
            </a:r>
            <a:r>
              <a:rPr lang="en-CA" dirty="0" smtClean="0"/>
              <a:t>ON </a:t>
            </a:r>
            <a:r>
              <a:rPr lang="en-CA" dirty="0"/>
              <a:t>population, </a:t>
            </a:r>
            <a:r>
              <a:rPr lang="en-CA" dirty="0" smtClean="0"/>
              <a:t>but 43.5</a:t>
            </a:r>
            <a:r>
              <a:rPr lang="en-CA" dirty="0"/>
              <a:t>% of all COVID-19 </a:t>
            </a:r>
            <a:r>
              <a:rPr lang="en-CA" dirty="0" smtClean="0"/>
              <a:t>cases</a:t>
            </a:r>
          </a:p>
          <a:p>
            <a:r>
              <a:rPr lang="en-CA" dirty="0" smtClean="0"/>
              <a:t>Data from July 2020 found that </a:t>
            </a:r>
            <a:r>
              <a:rPr lang="en-CA" dirty="0"/>
              <a:t>83% of COVID-19 cases in Toronto </a:t>
            </a:r>
            <a:r>
              <a:rPr lang="en-CA" dirty="0" smtClean="0"/>
              <a:t>among Black and </a:t>
            </a:r>
            <a:r>
              <a:rPr lang="en-CA" dirty="0"/>
              <a:t>racialized </a:t>
            </a:r>
            <a:r>
              <a:rPr lang="en-CA" dirty="0" smtClean="0"/>
              <a:t>people</a:t>
            </a:r>
          </a:p>
          <a:p>
            <a:r>
              <a:rPr lang="en-CA" dirty="0" smtClean="0"/>
              <a:t>COVID affecting disproportionately impacting Black and racialized people with worse outcomes</a:t>
            </a:r>
            <a:endParaRPr lang="en-CA" dirty="0"/>
          </a:p>
          <a:p>
            <a:endParaRPr lang="en-CA" dirty="0" smtClean="0"/>
          </a:p>
          <a:p>
            <a:pPr marL="0" indent="0">
              <a:buNone/>
            </a:pP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D8278F74-9EFE-4DAE-B4D9-01CB7D1F407F}" type="slidenum">
              <a:rPr lang="en-CA" smtClean="0"/>
              <a:t>5</a:t>
            </a:fld>
            <a:endParaRPr lang="en-CA" dirty="0"/>
          </a:p>
        </p:txBody>
      </p:sp>
    </p:spTree>
    <p:extLst>
      <p:ext uri="{BB962C8B-B14F-4D97-AF65-F5344CB8AC3E}">
        <p14:creationId xmlns:p14="http://schemas.microsoft.com/office/powerpoint/2010/main" val="98137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278F74-9EFE-4DAE-B4D9-01CB7D1F407F}" type="slidenum">
              <a:rPr lang="en-CA" smtClean="0"/>
              <a:t>6</a:t>
            </a:fld>
            <a:endParaRPr lang="en-CA" dirty="0"/>
          </a:p>
        </p:txBody>
      </p:sp>
      <p:pic>
        <p:nvPicPr>
          <p:cNvPr id="10" name="Content Placeholder 9"/>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958008" y="105672"/>
            <a:ext cx="8603975" cy="6752328"/>
          </a:xfrm>
        </p:spPr>
      </p:pic>
      <p:sp>
        <p:nvSpPr>
          <p:cNvPr id="13" name="TextBox 12"/>
          <p:cNvSpPr txBox="1"/>
          <p:nvPr/>
        </p:nvSpPr>
        <p:spPr>
          <a:xfrm>
            <a:off x="1862354" y="6356350"/>
            <a:ext cx="9401569" cy="307777"/>
          </a:xfrm>
          <a:prstGeom prst="rect">
            <a:avLst/>
          </a:prstGeom>
          <a:noFill/>
        </p:spPr>
        <p:txBody>
          <a:bodyPr wrap="square" rtlCol="0">
            <a:spAutoFit/>
          </a:bodyPr>
          <a:lstStyle/>
          <a:p>
            <a:r>
              <a:rPr lang="en-CA" sz="1400" dirty="0" smtClean="0"/>
              <a:t>Source: </a:t>
            </a:r>
            <a:r>
              <a:rPr lang="en-CA" sz="1400" dirty="0">
                <a:hlinkClick r:id="rId3"/>
              </a:rPr>
              <a:t>https://howsmyflattening.ca/#/analysis/socioeconomic_analysis/</a:t>
            </a:r>
            <a:r>
              <a:rPr lang="en-CA" sz="1400" dirty="0" smtClean="0"/>
              <a:t> </a:t>
            </a:r>
            <a:endParaRPr lang="en-CA" sz="1400" dirty="0"/>
          </a:p>
        </p:txBody>
      </p:sp>
    </p:spTree>
    <p:extLst>
      <p:ext uri="{BB962C8B-B14F-4D97-AF65-F5344CB8AC3E}">
        <p14:creationId xmlns:p14="http://schemas.microsoft.com/office/powerpoint/2010/main" val="348513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Toronto Data: COVID and Race</a:t>
            </a:r>
            <a:endParaRPr lang="en-CA" dirty="0"/>
          </a:p>
        </p:txBody>
      </p:sp>
      <p:sp>
        <p:nvSpPr>
          <p:cNvPr id="5" name="Slide Number Placeholder 4"/>
          <p:cNvSpPr>
            <a:spLocks noGrp="1"/>
          </p:cNvSpPr>
          <p:nvPr>
            <p:ph type="sldNum" sz="quarter" idx="12"/>
          </p:nvPr>
        </p:nvSpPr>
        <p:spPr/>
        <p:txBody>
          <a:bodyPr/>
          <a:lstStyle/>
          <a:p>
            <a:fld id="{D8278F74-9EFE-4DAE-B4D9-01CB7D1F407F}" type="slidenum">
              <a:rPr lang="en-CA" smtClean="0"/>
              <a:t>7</a:t>
            </a:fld>
            <a:endParaRPr lang="en-CA" dirty="0"/>
          </a:p>
        </p:txBody>
      </p:sp>
      <p:sp>
        <p:nvSpPr>
          <p:cNvPr id="8" name="TextBox 7"/>
          <p:cNvSpPr txBox="1"/>
          <p:nvPr/>
        </p:nvSpPr>
        <p:spPr>
          <a:xfrm>
            <a:off x="1395215" y="5981618"/>
            <a:ext cx="9401569" cy="307777"/>
          </a:xfrm>
          <a:prstGeom prst="rect">
            <a:avLst/>
          </a:prstGeom>
          <a:noFill/>
        </p:spPr>
        <p:txBody>
          <a:bodyPr wrap="square" rtlCol="0">
            <a:spAutoFit/>
          </a:bodyPr>
          <a:lstStyle/>
          <a:p>
            <a:r>
              <a:rPr lang="en-CA" sz="1400" dirty="0" smtClean="0"/>
              <a:t>Source: </a:t>
            </a:r>
            <a:r>
              <a:rPr lang="en-CA" sz="1400" dirty="0" smtClean="0">
                <a:hlinkClick r:id="rId2"/>
              </a:rPr>
              <a:t>https</a:t>
            </a:r>
            <a:r>
              <a:rPr lang="en-CA" sz="1400" dirty="0">
                <a:hlinkClick r:id="rId2"/>
              </a:rPr>
              <a:t>://www.toronto.ca/home/covid-19/covid-19-latest-city-of-toronto-news/covid-19-status-of-cases-in-toronto</a:t>
            </a:r>
            <a:r>
              <a:rPr lang="en-CA" sz="1400" dirty="0" smtClean="0">
                <a:hlinkClick r:id="rId2"/>
              </a:rPr>
              <a:t>/</a:t>
            </a:r>
            <a:r>
              <a:rPr lang="en-CA" sz="1400" dirty="0" smtClean="0"/>
              <a:t> </a:t>
            </a:r>
            <a:endParaRPr lang="en-CA" sz="1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855283"/>
            <a:ext cx="7598326" cy="4059380"/>
          </a:xfrm>
        </p:spPr>
      </p:pic>
    </p:spTree>
    <p:extLst>
      <p:ext uri="{BB962C8B-B14F-4D97-AF65-F5344CB8AC3E}">
        <p14:creationId xmlns:p14="http://schemas.microsoft.com/office/powerpoint/2010/main" val="407035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Toronto Data: COVID and Race</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9210"/>
            <a:ext cx="10515600" cy="3785994"/>
          </a:xfrm>
        </p:spPr>
      </p:pic>
      <p:sp>
        <p:nvSpPr>
          <p:cNvPr id="4" name="Slide Number Placeholder 3"/>
          <p:cNvSpPr>
            <a:spLocks noGrp="1"/>
          </p:cNvSpPr>
          <p:nvPr>
            <p:ph type="sldNum" sz="quarter" idx="12"/>
          </p:nvPr>
        </p:nvSpPr>
        <p:spPr/>
        <p:txBody>
          <a:bodyPr/>
          <a:lstStyle/>
          <a:p>
            <a:fld id="{D8278F74-9EFE-4DAE-B4D9-01CB7D1F407F}" type="slidenum">
              <a:rPr lang="en-CA" smtClean="0"/>
              <a:t>8</a:t>
            </a:fld>
            <a:endParaRPr lang="en-CA" dirty="0"/>
          </a:p>
        </p:txBody>
      </p:sp>
      <p:sp>
        <p:nvSpPr>
          <p:cNvPr id="6" name="TextBox 5"/>
          <p:cNvSpPr txBox="1"/>
          <p:nvPr/>
        </p:nvSpPr>
        <p:spPr>
          <a:xfrm>
            <a:off x="838200" y="5795643"/>
            <a:ext cx="9401569" cy="307777"/>
          </a:xfrm>
          <a:prstGeom prst="rect">
            <a:avLst/>
          </a:prstGeom>
          <a:noFill/>
        </p:spPr>
        <p:txBody>
          <a:bodyPr wrap="square" rtlCol="0">
            <a:spAutoFit/>
          </a:bodyPr>
          <a:lstStyle/>
          <a:p>
            <a:r>
              <a:rPr lang="en-CA" sz="1400" dirty="0" smtClean="0"/>
              <a:t>Source: </a:t>
            </a:r>
            <a:r>
              <a:rPr lang="en-CA" sz="1400" dirty="0" smtClean="0">
                <a:hlinkClick r:id="rId3"/>
              </a:rPr>
              <a:t>https</a:t>
            </a:r>
            <a:r>
              <a:rPr lang="en-CA" sz="1400" dirty="0">
                <a:hlinkClick r:id="rId3"/>
              </a:rPr>
              <a:t>://www.toronto.ca/home/covid-19/covid-19-latest-city-of-toronto-news/covid-19-status-of-cases-in-toronto</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139214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Neighbourhood Positivity Data, Toronto </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239" y="1889400"/>
            <a:ext cx="8876426" cy="4351338"/>
          </a:xfrm>
        </p:spPr>
      </p:pic>
      <p:sp>
        <p:nvSpPr>
          <p:cNvPr id="4" name="Slide Number Placeholder 3"/>
          <p:cNvSpPr>
            <a:spLocks noGrp="1"/>
          </p:cNvSpPr>
          <p:nvPr>
            <p:ph type="sldNum" sz="quarter" idx="12"/>
          </p:nvPr>
        </p:nvSpPr>
        <p:spPr/>
        <p:txBody>
          <a:bodyPr/>
          <a:lstStyle/>
          <a:p>
            <a:fld id="{D8278F74-9EFE-4DAE-B4D9-01CB7D1F407F}" type="slidenum">
              <a:rPr lang="en-CA" smtClean="0"/>
              <a:t>9</a:t>
            </a:fld>
            <a:endParaRPr lang="en-CA" dirty="0"/>
          </a:p>
        </p:txBody>
      </p:sp>
      <p:sp>
        <p:nvSpPr>
          <p:cNvPr id="6" name="TextBox 5"/>
          <p:cNvSpPr txBox="1"/>
          <p:nvPr/>
        </p:nvSpPr>
        <p:spPr>
          <a:xfrm>
            <a:off x="1747239" y="5990767"/>
            <a:ext cx="9401569" cy="307777"/>
          </a:xfrm>
          <a:prstGeom prst="rect">
            <a:avLst/>
          </a:prstGeom>
          <a:noFill/>
        </p:spPr>
        <p:txBody>
          <a:bodyPr wrap="square" rtlCol="0">
            <a:spAutoFit/>
          </a:bodyPr>
          <a:lstStyle/>
          <a:p>
            <a:r>
              <a:rPr lang="en-CA" sz="1400" dirty="0" smtClean="0"/>
              <a:t>Source: </a:t>
            </a:r>
            <a:r>
              <a:rPr lang="en-CA" sz="1400" dirty="0" smtClean="0">
                <a:hlinkClick r:id="rId3"/>
              </a:rPr>
              <a:t>https</a:t>
            </a:r>
            <a:r>
              <a:rPr lang="en-CA" sz="1400" dirty="0">
                <a:hlinkClick r:id="rId3"/>
              </a:rPr>
              <a:t>://www.toronto.ca/home/covid-19/covid-19-latest-city-of-toronto-news/covid-19-status-of-cases-in-toronto</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351404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5276</TotalTime>
  <Words>364</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Racism, Health Inequity  and COVID-19</vt:lpstr>
      <vt:lpstr>What we know </vt:lpstr>
      <vt:lpstr>“Equity is the absence of avoidable, unfair, or remediable differences among groups of people, whether those groups are defined socially, economically, demographically or geographically or by other means of stratification. "Health equity” or “equity in health” implies that ideally everyone should have a fair opportunity to attain their full health potential and that no one should be disadvantaged from achieving this potential.”  -World Health Organization</vt:lpstr>
      <vt:lpstr>PowerPoint Presentation</vt:lpstr>
      <vt:lpstr>Who is COVID impacting in Ontario? </vt:lpstr>
      <vt:lpstr>PowerPoint Presentation</vt:lpstr>
      <vt:lpstr>Toronto Data: COVID and Race</vt:lpstr>
      <vt:lpstr>Toronto Data: COVID and Race</vt:lpstr>
      <vt:lpstr>Neighbourhood Positivity Data, Toronto </vt:lpstr>
      <vt:lpstr>“We have always understood that a plethora of factors affect health outcomes for Black populations in the province. “Good health” is a product of access, social, cultural and economic factors. Similarly, structural and systemic inequalities are contributors to poor health outcomes. Ontario is home to the largest proportion of Black people in Canada. Here too, as in the rest of Canada, race is a determinant of health.”  -Statement from Black Health Leaders on COVID-19’s impact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Anselmo (AOHC)</dc:creator>
  <cp:lastModifiedBy>Sane Dube (Alliance)</cp:lastModifiedBy>
  <cp:revision>451</cp:revision>
  <dcterms:created xsi:type="dcterms:W3CDTF">2018-07-09T20:01:24Z</dcterms:created>
  <dcterms:modified xsi:type="dcterms:W3CDTF">2020-10-24T01:05:04Z</dcterms:modified>
</cp:coreProperties>
</file>