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file:///\\Users\meganlee\Desktop\Work-%20OHC\Outbreaks%20COVID-19\W1%20vs%20W2%20Chart.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50125689313737"/>
          <c:y val="6.2638044328714906E-2"/>
          <c:w val="0.87880179104628942"/>
          <c:h val="0.6681136058678746"/>
        </c:manualLayout>
      </c:layout>
      <c:scatterChart>
        <c:scatterStyle val="smoothMarker"/>
        <c:varyColors val="0"/>
        <c:ser>
          <c:idx val="0"/>
          <c:order val="0"/>
          <c:tx>
            <c:v>Wave 1</c:v>
          </c:tx>
          <c:spPr>
            <a:ln w="22225" cap="rnd">
              <a:solidFill>
                <a:srgbClr val="0070C0"/>
              </a:solidFill>
              <a:round/>
            </a:ln>
            <a:effectLst/>
          </c:spPr>
          <c:marker>
            <c:symbol val="square"/>
            <c:size val="5"/>
            <c:spPr>
              <a:solidFill>
                <a:srgbClr val="0070C0"/>
              </a:solidFill>
              <a:ln w="9525">
                <a:solidFill>
                  <a:srgbClr val="0070C0"/>
                </a:solidFill>
              </a:ln>
              <a:effectLst/>
            </c:spPr>
          </c:marker>
          <c:dPt>
            <c:idx val="0"/>
            <c:marker>
              <c:symbol val="square"/>
              <c:size val="5"/>
              <c:spPr>
                <a:solidFill>
                  <a:srgbClr val="00B050"/>
                </a:solidFill>
                <a:ln w="9525">
                  <a:solidFill>
                    <a:srgbClr val="00B050"/>
                  </a:solidFill>
                </a:ln>
                <a:effectLst/>
              </c:spPr>
            </c:marker>
            <c:bubble3D val="0"/>
            <c:spPr>
              <a:ln w="22225" cap="rnd">
                <a:solidFill>
                  <a:srgbClr val="00B050"/>
                </a:solidFill>
                <a:round/>
              </a:ln>
              <a:effectLst/>
            </c:spPr>
            <c:extLst>
              <c:ext xmlns:c16="http://schemas.microsoft.com/office/drawing/2014/chart" uri="{C3380CC4-5D6E-409C-BE32-E72D297353CC}">
                <c16:uniqueId val="{00000001-AA96-4D63-B0CE-B513DE14260C}"/>
              </c:ext>
            </c:extLst>
          </c:dPt>
          <c:dPt>
            <c:idx val="1"/>
            <c:marker>
              <c:symbol val="square"/>
              <c:size val="5"/>
              <c:spPr>
                <a:solidFill>
                  <a:srgbClr val="00B050"/>
                </a:solidFill>
                <a:ln w="9525">
                  <a:solidFill>
                    <a:srgbClr val="00B050"/>
                  </a:solidFill>
                </a:ln>
                <a:effectLst/>
              </c:spPr>
            </c:marker>
            <c:bubble3D val="0"/>
            <c:spPr>
              <a:ln w="50800" cap="rnd" cmpd="sng">
                <a:solidFill>
                  <a:srgbClr val="00B050"/>
                </a:solidFill>
                <a:round/>
              </a:ln>
              <a:effectLst/>
            </c:spPr>
            <c:extLst>
              <c:ext xmlns:c16="http://schemas.microsoft.com/office/drawing/2014/chart" uri="{C3380CC4-5D6E-409C-BE32-E72D297353CC}">
                <c16:uniqueId val="{00000003-AA96-4D63-B0CE-B513DE14260C}"/>
              </c:ext>
            </c:extLst>
          </c:dPt>
          <c:dPt>
            <c:idx val="3"/>
            <c:marker>
              <c:symbol val="square"/>
              <c:size val="5"/>
              <c:spPr>
                <a:solidFill>
                  <a:srgbClr val="00B050"/>
                </a:solidFill>
                <a:ln w="9525">
                  <a:solidFill>
                    <a:srgbClr val="00B050"/>
                  </a:solidFill>
                </a:ln>
                <a:effectLst/>
              </c:spPr>
            </c:marker>
            <c:bubble3D val="0"/>
            <c:spPr>
              <a:ln w="34925" cap="rnd">
                <a:solidFill>
                  <a:srgbClr val="00B050"/>
                </a:solidFill>
                <a:round/>
              </a:ln>
              <a:effectLst/>
            </c:spPr>
            <c:extLst>
              <c:ext xmlns:c16="http://schemas.microsoft.com/office/drawing/2014/chart" uri="{C3380CC4-5D6E-409C-BE32-E72D297353CC}">
                <c16:uniqueId val="{00000005-AA96-4D63-B0CE-B513DE14260C}"/>
              </c:ext>
            </c:extLst>
          </c:dPt>
          <c:dPt>
            <c:idx val="4"/>
            <c:marker>
              <c:symbol val="square"/>
              <c:size val="5"/>
              <c:spPr>
                <a:solidFill>
                  <a:srgbClr val="0070C0"/>
                </a:solidFill>
                <a:ln w="9525">
                  <a:solidFill>
                    <a:srgbClr val="0070C0"/>
                  </a:solidFill>
                </a:ln>
                <a:effectLst/>
              </c:spPr>
            </c:marker>
            <c:bubble3D val="0"/>
            <c:extLst>
              <c:ext xmlns:c16="http://schemas.microsoft.com/office/drawing/2014/chart" uri="{C3380CC4-5D6E-409C-BE32-E72D297353CC}">
                <c16:uniqueId val="{00000006-AA96-4D63-B0CE-B513DE14260C}"/>
              </c:ext>
            </c:extLst>
          </c:dPt>
          <c:dPt>
            <c:idx val="5"/>
            <c:marker>
              <c:symbol val="square"/>
              <c:size val="5"/>
              <c:spPr>
                <a:solidFill>
                  <a:srgbClr val="0070C0"/>
                </a:solidFill>
                <a:ln w="9525">
                  <a:solidFill>
                    <a:srgbClr val="0070C0"/>
                  </a:solidFill>
                </a:ln>
                <a:effectLst/>
              </c:spPr>
            </c:marker>
            <c:bubble3D val="0"/>
            <c:spPr>
              <a:ln w="19050" cap="rnd">
                <a:solidFill>
                  <a:srgbClr val="0070C0"/>
                </a:solidFill>
                <a:round/>
              </a:ln>
              <a:effectLst/>
            </c:spPr>
            <c:extLst>
              <c:ext xmlns:c16="http://schemas.microsoft.com/office/drawing/2014/chart" uri="{C3380CC4-5D6E-409C-BE32-E72D297353CC}">
                <c16:uniqueId val="{00000008-AA96-4D63-B0CE-B513DE14260C}"/>
              </c:ext>
            </c:extLst>
          </c:dPt>
          <c:dPt>
            <c:idx val="6"/>
            <c:marker>
              <c:symbol val="square"/>
              <c:size val="5"/>
              <c:spPr>
                <a:solidFill>
                  <a:srgbClr val="0070C0"/>
                </a:solidFill>
                <a:ln w="9525">
                  <a:solidFill>
                    <a:srgbClr val="0070C0"/>
                  </a:solidFill>
                </a:ln>
                <a:effectLst/>
              </c:spPr>
            </c:marker>
            <c:bubble3D val="0"/>
            <c:spPr>
              <a:ln w="19050" cap="rnd">
                <a:solidFill>
                  <a:srgbClr val="0070C0"/>
                </a:solidFill>
                <a:round/>
              </a:ln>
              <a:effectLst/>
            </c:spPr>
            <c:extLst>
              <c:ext xmlns:c16="http://schemas.microsoft.com/office/drawing/2014/chart" uri="{C3380CC4-5D6E-409C-BE32-E72D297353CC}">
                <c16:uniqueId val="{0000000A-AA96-4D63-B0CE-B513DE14260C}"/>
              </c:ext>
            </c:extLst>
          </c:dPt>
          <c:dPt>
            <c:idx val="7"/>
            <c:marker>
              <c:symbol val="square"/>
              <c:size val="5"/>
              <c:spPr>
                <a:solidFill>
                  <a:srgbClr val="0070C0"/>
                </a:solidFill>
                <a:ln w="9525">
                  <a:solidFill>
                    <a:srgbClr val="0070C0"/>
                  </a:solidFill>
                </a:ln>
                <a:effectLst/>
              </c:spPr>
            </c:marker>
            <c:bubble3D val="0"/>
            <c:spPr>
              <a:ln w="19050" cap="rnd">
                <a:solidFill>
                  <a:srgbClr val="0070C0"/>
                </a:solidFill>
                <a:round/>
              </a:ln>
              <a:effectLst/>
            </c:spPr>
            <c:extLst>
              <c:ext xmlns:c16="http://schemas.microsoft.com/office/drawing/2014/chart" uri="{C3380CC4-5D6E-409C-BE32-E72D297353CC}">
                <c16:uniqueId val="{0000000C-AA96-4D63-B0CE-B513DE14260C}"/>
              </c:ext>
            </c:extLst>
          </c:dPt>
          <c:dPt>
            <c:idx val="9"/>
            <c:marker>
              <c:symbol val="square"/>
              <c:size val="5"/>
              <c:spPr>
                <a:solidFill>
                  <a:srgbClr val="0070C0"/>
                </a:solidFill>
                <a:ln w="9525">
                  <a:solidFill>
                    <a:srgbClr val="0070C0"/>
                  </a:solidFill>
                </a:ln>
                <a:effectLst/>
              </c:spPr>
            </c:marker>
            <c:bubble3D val="0"/>
            <c:spPr>
              <a:ln w="19050" cap="rnd">
                <a:solidFill>
                  <a:srgbClr val="0070C0"/>
                </a:solidFill>
                <a:round/>
              </a:ln>
              <a:effectLst/>
            </c:spPr>
            <c:extLst>
              <c:ext xmlns:c16="http://schemas.microsoft.com/office/drawing/2014/chart" uri="{C3380CC4-5D6E-409C-BE32-E72D297353CC}">
                <c16:uniqueId val="{0000000E-AA96-4D63-B0CE-B513DE14260C}"/>
              </c:ext>
            </c:extLst>
          </c:dPt>
          <c:dPt>
            <c:idx val="11"/>
            <c:marker>
              <c:symbol val="square"/>
              <c:size val="5"/>
              <c:spPr>
                <a:solidFill>
                  <a:srgbClr val="0070C0"/>
                </a:solidFill>
                <a:ln w="9525">
                  <a:solidFill>
                    <a:srgbClr val="0070C0"/>
                  </a:solidFill>
                </a:ln>
                <a:effectLst/>
              </c:spPr>
            </c:marker>
            <c:bubble3D val="0"/>
            <c:spPr>
              <a:ln w="19050" cap="rnd">
                <a:solidFill>
                  <a:srgbClr val="0070C0"/>
                </a:solidFill>
                <a:round/>
              </a:ln>
              <a:effectLst/>
            </c:spPr>
            <c:extLst>
              <c:ext xmlns:c16="http://schemas.microsoft.com/office/drawing/2014/chart" uri="{C3380CC4-5D6E-409C-BE32-E72D297353CC}">
                <c16:uniqueId val="{00000010-AA96-4D63-B0CE-B513DE14260C}"/>
              </c:ext>
            </c:extLst>
          </c:dPt>
          <c:xVal>
            <c:numRef>
              <c:f>'LTC Graph'!$A$2:$A$22</c:f>
              <c:numCache>
                <c:formatCode>General</c:formatCode>
                <c:ptCount val="21"/>
                <c:pt idx="0">
                  <c:v>1</c:v>
                </c:pt>
                <c:pt idx="1">
                  <c:v>8</c:v>
                </c:pt>
                <c:pt idx="2">
                  <c:v>15</c:v>
                </c:pt>
                <c:pt idx="3">
                  <c:v>17</c:v>
                </c:pt>
                <c:pt idx="4">
                  <c:v>22</c:v>
                </c:pt>
                <c:pt idx="5">
                  <c:v>29</c:v>
                </c:pt>
                <c:pt idx="6">
                  <c:v>36</c:v>
                </c:pt>
                <c:pt idx="7">
                  <c:v>43</c:v>
                </c:pt>
                <c:pt idx="8">
                  <c:v>50</c:v>
                </c:pt>
                <c:pt idx="9">
                  <c:v>57</c:v>
                </c:pt>
                <c:pt idx="10">
                  <c:v>64</c:v>
                </c:pt>
                <c:pt idx="11">
                  <c:v>71</c:v>
                </c:pt>
                <c:pt idx="12">
                  <c:v>78</c:v>
                </c:pt>
                <c:pt idx="13">
                  <c:v>85</c:v>
                </c:pt>
                <c:pt idx="14">
                  <c:v>92</c:v>
                </c:pt>
                <c:pt idx="15">
                  <c:v>93</c:v>
                </c:pt>
                <c:pt idx="16">
                  <c:v>99</c:v>
                </c:pt>
                <c:pt idx="17">
                  <c:v>106</c:v>
                </c:pt>
                <c:pt idx="18">
                  <c:v>113</c:v>
                </c:pt>
                <c:pt idx="19">
                  <c:v>119</c:v>
                </c:pt>
                <c:pt idx="20">
                  <c:v>120</c:v>
                </c:pt>
              </c:numCache>
            </c:numRef>
          </c:xVal>
          <c:yVal>
            <c:numRef>
              <c:f>'LTC Graph'!$D$2:$D$22</c:f>
              <c:numCache>
                <c:formatCode>General</c:formatCode>
                <c:ptCount val="21"/>
                <c:pt idx="2" formatCode="#,##0">
                  <c:v>230</c:v>
                </c:pt>
                <c:pt idx="4" formatCode="#,##0">
                  <c:v>827</c:v>
                </c:pt>
                <c:pt idx="5" formatCode="#,##0">
                  <c:v>1291</c:v>
                </c:pt>
                <c:pt idx="6" formatCode="#,##0">
                  <c:v>2339</c:v>
                </c:pt>
                <c:pt idx="7" formatCode="#,##0">
                  <c:v>3464</c:v>
                </c:pt>
                <c:pt idx="8" formatCode="#,##0">
                  <c:v>3874</c:v>
                </c:pt>
                <c:pt idx="9" formatCode="#,##0">
                  <c:v>4548</c:v>
                </c:pt>
                <c:pt idx="10" formatCode="#,##0">
                  <c:v>6091</c:v>
                </c:pt>
                <c:pt idx="11" formatCode="#,##0">
                  <c:v>6657</c:v>
                </c:pt>
                <c:pt idx="12" formatCode="#,##0">
                  <c:v>7015</c:v>
                </c:pt>
                <c:pt idx="13" formatCode="#,##0">
                  <c:v>7257</c:v>
                </c:pt>
                <c:pt idx="14" formatCode="#,##0">
                  <c:v>7456</c:v>
                </c:pt>
                <c:pt idx="16" formatCode="#,##0">
                  <c:v>7671</c:v>
                </c:pt>
                <c:pt idx="17" formatCode="#,##0">
                  <c:v>7768</c:v>
                </c:pt>
                <c:pt idx="18" formatCode="#,##0">
                  <c:v>7864</c:v>
                </c:pt>
                <c:pt idx="20" formatCode="#,##0">
                  <c:v>7998</c:v>
                </c:pt>
              </c:numCache>
            </c:numRef>
          </c:yVal>
          <c:smooth val="1"/>
          <c:extLst>
            <c:ext xmlns:c16="http://schemas.microsoft.com/office/drawing/2014/chart" uri="{C3380CC4-5D6E-409C-BE32-E72D297353CC}">
              <c16:uniqueId val="{00000011-AA96-4D63-B0CE-B513DE14260C}"/>
            </c:ext>
          </c:extLst>
        </c:ser>
        <c:ser>
          <c:idx val="2"/>
          <c:order val="1"/>
          <c:tx>
            <c:v>Wave 1 OHC</c:v>
          </c:tx>
          <c:spPr>
            <a:ln w="19050" cap="rnd">
              <a:solidFill>
                <a:srgbClr val="00B050"/>
              </a:solidFill>
              <a:round/>
            </a:ln>
            <a:effectLst/>
          </c:spPr>
          <c:marker>
            <c:symbol val="square"/>
            <c:size val="6"/>
            <c:spPr>
              <a:solidFill>
                <a:srgbClr val="00B050"/>
              </a:solidFill>
              <a:ln w="9525">
                <a:solidFill>
                  <a:srgbClr val="00B050"/>
                </a:solidFill>
              </a:ln>
              <a:effectLst/>
            </c:spPr>
          </c:marker>
          <c:dPt>
            <c:idx val="0"/>
            <c:marker>
              <c:symbol val="square"/>
              <c:size val="7"/>
              <c:spPr>
                <a:solidFill>
                  <a:srgbClr val="00B050"/>
                </a:solidFill>
                <a:ln w="9525">
                  <a:solidFill>
                    <a:srgbClr val="00B050"/>
                  </a:solidFill>
                </a:ln>
                <a:effectLst/>
              </c:spPr>
            </c:marker>
            <c:bubble3D val="0"/>
            <c:spPr>
              <a:ln w="22225" cap="rnd">
                <a:solidFill>
                  <a:srgbClr val="00B050"/>
                </a:solidFill>
                <a:round/>
              </a:ln>
              <a:effectLst/>
            </c:spPr>
            <c:extLst>
              <c:ext xmlns:c16="http://schemas.microsoft.com/office/drawing/2014/chart" uri="{C3380CC4-5D6E-409C-BE32-E72D297353CC}">
                <c16:uniqueId val="{00000013-AA96-4D63-B0CE-B513DE14260C}"/>
              </c:ext>
            </c:extLst>
          </c:dPt>
          <c:dPt>
            <c:idx val="1"/>
            <c:marker>
              <c:symbol val="square"/>
              <c:size val="7"/>
              <c:spPr>
                <a:solidFill>
                  <a:srgbClr val="00B050"/>
                </a:solidFill>
                <a:ln w="9525">
                  <a:solidFill>
                    <a:srgbClr val="00B050"/>
                  </a:solidFill>
                </a:ln>
                <a:effectLst/>
              </c:spPr>
            </c:marker>
            <c:bubble3D val="0"/>
            <c:spPr>
              <a:ln w="28575" cap="rnd">
                <a:solidFill>
                  <a:srgbClr val="00B050"/>
                </a:solidFill>
                <a:round/>
              </a:ln>
              <a:effectLst/>
            </c:spPr>
            <c:extLst>
              <c:ext xmlns:c16="http://schemas.microsoft.com/office/drawing/2014/chart" uri="{C3380CC4-5D6E-409C-BE32-E72D297353CC}">
                <c16:uniqueId val="{00000015-AA96-4D63-B0CE-B513DE14260C}"/>
              </c:ext>
            </c:extLst>
          </c:dPt>
          <c:dPt>
            <c:idx val="3"/>
            <c:marker>
              <c:symbol val="square"/>
              <c:size val="5"/>
              <c:spPr>
                <a:solidFill>
                  <a:srgbClr val="00B050"/>
                </a:solidFill>
                <a:ln w="9525">
                  <a:solidFill>
                    <a:srgbClr val="00B050"/>
                  </a:solidFill>
                </a:ln>
                <a:effectLst/>
              </c:spPr>
            </c:marker>
            <c:bubble3D val="0"/>
            <c:spPr>
              <a:ln w="22225" cap="rnd">
                <a:solidFill>
                  <a:srgbClr val="00B050"/>
                </a:solidFill>
                <a:round/>
              </a:ln>
              <a:effectLst/>
            </c:spPr>
            <c:extLst>
              <c:ext xmlns:c16="http://schemas.microsoft.com/office/drawing/2014/chart" uri="{C3380CC4-5D6E-409C-BE32-E72D297353CC}">
                <c16:uniqueId val="{00000017-AA96-4D63-B0CE-B513DE14260C}"/>
              </c:ext>
            </c:extLst>
          </c:dPt>
          <c:dPt>
            <c:idx val="6"/>
            <c:marker>
              <c:symbol val="square"/>
              <c:size val="5"/>
              <c:spPr>
                <a:solidFill>
                  <a:srgbClr val="00B050"/>
                </a:solidFill>
                <a:ln w="9525">
                  <a:solidFill>
                    <a:srgbClr val="00B050"/>
                  </a:solidFill>
                </a:ln>
                <a:effectLst/>
              </c:spPr>
            </c:marker>
            <c:bubble3D val="0"/>
            <c:extLst>
              <c:ext xmlns:c16="http://schemas.microsoft.com/office/drawing/2014/chart" uri="{C3380CC4-5D6E-409C-BE32-E72D297353CC}">
                <c16:uniqueId val="{00000018-AA96-4D63-B0CE-B513DE14260C}"/>
              </c:ext>
            </c:extLst>
          </c:dPt>
          <c:dPt>
            <c:idx val="8"/>
            <c:marker>
              <c:symbol val="square"/>
              <c:size val="5"/>
              <c:spPr>
                <a:solidFill>
                  <a:srgbClr val="00B050"/>
                </a:solidFill>
                <a:ln w="9525">
                  <a:solidFill>
                    <a:srgbClr val="00B050"/>
                  </a:solidFill>
                </a:ln>
                <a:effectLst/>
              </c:spPr>
            </c:marker>
            <c:bubble3D val="0"/>
            <c:extLst>
              <c:ext xmlns:c16="http://schemas.microsoft.com/office/drawing/2014/chart" uri="{C3380CC4-5D6E-409C-BE32-E72D297353CC}">
                <c16:uniqueId val="{00000019-AA96-4D63-B0CE-B513DE14260C}"/>
              </c:ext>
            </c:extLst>
          </c:dPt>
          <c:dPt>
            <c:idx val="10"/>
            <c:marker>
              <c:symbol val="square"/>
              <c:size val="5"/>
              <c:spPr>
                <a:solidFill>
                  <a:srgbClr val="00B050"/>
                </a:solidFill>
                <a:ln w="9525">
                  <a:solidFill>
                    <a:srgbClr val="00B050"/>
                  </a:solidFill>
                </a:ln>
                <a:effectLst/>
              </c:spPr>
            </c:marker>
            <c:bubble3D val="0"/>
            <c:extLst>
              <c:ext xmlns:c16="http://schemas.microsoft.com/office/drawing/2014/chart" uri="{C3380CC4-5D6E-409C-BE32-E72D297353CC}">
                <c16:uniqueId val="{0000001A-AA96-4D63-B0CE-B513DE14260C}"/>
              </c:ext>
            </c:extLst>
          </c:dPt>
          <c:dPt>
            <c:idx val="12"/>
            <c:marker>
              <c:symbol val="square"/>
              <c:size val="5"/>
              <c:spPr>
                <a:solidFill>
                  <a:srgbClr val="00B050"/>
                </a:solidFill>
                <a:ln w="9525">
                  <a:solidFill>
                    <a:srgbClr val="00B050"/>
                  </a:solidFill>
                </a:ln>
                <a:effectLst/>
              </c:spPr>
            </c:marker>
            <c:bubble3D val="0"/>
            <c:extLst>
              <c:ext xmlns:c16="http://schemas.microsoft.com/office/drawing/2014/chart" uri="{C3380CC4-5D6E-409C-BE32-E72D297353CC}">
                <c16:uniqueId val="{0000001B-AA96-4D63-B0CE-B513DE14260C}"/>
              </c:ext>
            </c:extLst>
          </c:dPt>
          <c:dPt>
            <c:idx val="15"/>
            <c:marker>
              <c:symbol val="square"/>
              <c:size val="5"/>
              <c:spPr>
                <a:solidFill>
                  <a:srgbClr val="00B050"/>
                </a:solidFill>
                <a:ln w="9525">
                  <a:solidFill>
                    <a:srgbClr val="00B050"/>
                  </a:solidFill>
                </a:ln>
                <a:effectLst/>
              </c:spPr>
            </c:marker>
            <c:bubble3D val="0"/>
            <c:extLst>
              <c:ext xmlns:c16="http://schemas.microsoft.com/office/drawing/2014/chart" uri="{C3380CC4-5D6E-409C-BE32-E72D297353CC}">
                <c16:uniqueId val="{0000001C-AA96-4D63-B0CE-B513DE14260C}"/>
              </c:ext>
            </c:extLst>
          </c:dPt>
          <c:dPt>
            <c:idx val="19"/>
            <c:marker>
              <c:symbol val="square"/>
              <c:size val="5"/>
              <c:spPr>
                <a:solidFill>
                  <a:srgbClr val="00B050"/>
                </a:solidFill>
                <a:ln w="9525">
                  <a:solidFill>
                    <a:srgbClr val="00B050"/>
                  </a:solidFill>
                </a:ln>
                <a:effectLst/>
              </c:spPr>
            </c:marker>
            <c:bubble3D val="0"/>
            <c:extLst>
              <c:ext xmlns:c16="http://schemas.microsoft.com/office/drawing/2014/chart" uri="{C3380CC4-5D6E-409C-BE32-E72D297353CC}">
                <c16:uniqueId val="{0000001D-AA96-4D63-B0CE-B513DE14260C}"/>
              </c:ext>
            </c:extLst>
          </c:dPt>
          <c:xVal>
            <c:numRef>
              <c:f>'LTC Graph'!$A$2:$A$22</c:f>
              <c:numCache>
                <c:formatCode>General</c:formatCode>
                <c:ptCount val="21"/>
                <c:pt idx="0">
                  <c:v>1</c:v>
                </c:pt>
                <c:pt idx="1">
                  <c:v>8</c:v>
                </c:pt>
                <c:pt idx="2">
                  <c:v>15</c:v>
                </c:pt>
                <c:pt idx="3">
                  <c:v>17</c:v>
                </c:pt>
                <c:pt idx="4">
                  <c:v>22</c:v>
                </c:pt>
                <c:pt idx="5">
                  <c:v>29</c:v>
                </c:pt>
                <c:pt idx="6">
                  <c:v>36</c:v>
                </c:pt>
                <c:pt idx="7">
                  <c:v>43</c:v>
                </c:pt>
                <c:pt idx="8">
                  <c:v>50</c:v>
                </c:pt>
                <c:pt idx="9">
                  <c:v>57</c:v>
                </c:pt>
                <c:pt idx="10">
                  <c:v>64</c:v>
                </c:pt>
                <c:pt idx="11">
                  <c:v>71</c:v>
                </c:pt>
                <c:pt idx="12">
                  <c:v>78</c:v>
                </c:pt>
                <c:pt idx="13">
                  <c:v>85</c:v>
                </c:pt>
                <c:pt idx="14">
                  <c:v>92</c:v>
                </c:pt>
                <c:pt idx="15">
                  <c:v>93</c:v>
                </c:pt>
                <c:pt idx="16">
                  <c:v>99</c:v>
                </c:pt>
                <c:pt idx="17">
                  <c:v>106</c:v>
                </c:pt>
                <c:pt idx="18">
                  <c:v>113</c:v>
                </c:pt>
                <c:pt idx="19">
                  <c:v>119</c:v>
                </c:pt>
                <c:pt idx="20">
                  <c:v>120</c:v>
                </c:pt>
              </c:numCache>
            </c:numRef>
          </c:xVal>
          <c:yVal>
            <c:numRef>
              <c:f>'LTC Graph'!$E$2:$E$22</c:f>
              <c:numCache>
                <c:formatCode>#,##0</c:formatCode>
                <c:ptCount val="21"/>
                <c:pt idx="0">
                  <c:v>0</c:v>
                </c:pt>
                <c:pt idx="1">
                  <c:v>12</c:v>
                </c:pt>
                <c:pt idx="3">
                  <c:v>203</c:v>
                </c:pt>
                <c:pt idx="4">
                  <c:v>317</c:v>
                </c:pt>
                <c:pt idx="6">
                  <c:v>2687</c:v>
                </c:pt>
                <c:pt idx="8">
                  <c:v>5789</c:v>
                </c:pt>
                <c:pt idx="10">
                  <c:v>7173</c:v>
                </c:pt>
                <c:pt idx="12">
                  <c:v>8010</c:v>
                </c:pt>
                <c:pt idx="15">
                  <c:v>8215</c:v>
                </c:pt>
                <c:pt idx="19">
                  <c:v>8372</c:v>
                </c:pt>
              </c:numCache>
            </c:numRef>
          </c:yVal>
          <c:smooth val="1"/>
          <c:extLst>
            <c:ext xmlns:c16="http://schemas.microsoft.com/office/drawing/2014/chart" uri="{C3380CC4-5D6E-409C-BE32-E72D297353CC}">
              <c16:uniqueId val="{0000001E-AA96-4D63-B0CE-B513DE14260C}"/>
            </c:ext>
          </c:extLst>
        </c:ser>
        <c:ser>
          <c:idx val="1"/>
          <c:order val="2"/>
          <c:spPr>
            <a:ln w="19050" cap="rnd">
              <a:solidFill>
                <a:srgbClr val="FF0000"/>
              </a:solidFill>
              <a:round/>
            </a:ln>
            <a:effectLst/>
          </c:spPr>
          <c:marker>
            <c:symbol val="square"/>
            <c:size val="5"/>
            <c:spPr>
              <a:solidFill>
                <a:srgbClr val="FF0000"/>
              </a:solidFill>
              <a:ln w="3175">
                <a:solidFill>
                  <a:srgbClr val="FF0000"/>
                </a:solidFill>
              </a:ln>
              <a:effectLst/>
            </c:spPr>
          </c:marker>
          <c:dPt>
            <c:idx val="0"/>
            <c:marker>
              <c:symbol val="square"/>
              <c:size val="5"/>
              <c:spPr>
                <a:solidFill>
                  <a:srgbClr val="FF0000"/>
                </a:solidFill>
                <a:ln w="3175">
                  <a:solidFill>
                    <a:srgbClr val="FF0000"/>
                  </a:solidFill>
                </a:ln>
                <a:effectLst/>
              </c:spPr>
            </c:marker>
            <c:bubble3D val="0"/>
            <c:spPr>
              <a:ln w="25400" cap="rnd">
                <a:solidFill>
                  <a:srgbClr val="FF0000"/>
                </a:solidFill>
                <a:round/>
              </a:ln>
              <a:effectLst/>
            </c:spPr>
            <c:extLst>
              <c:ext xmlns:c16="http://schemas.microsoft.com/office/drawing/2014/chart" uri="{C3380CC4-5D6E-409C-BE32-E72D297353CC}">
                <c16:uniqueId val="{00000020-AA96-4D63-B0CE-B513DE14260C}"/>
              </c:ext>
            </c:extLst>
          </c:dPt>
          <c:dPt>
            <c:idx val="1"/>
            <c:marker>
              <c:symbol val="square"/>
              <c:size val="5"/>
              <c:spPr>
                <a:solidFill>
                  <a:srgbClr val="FF0000"/>
                </a:solidFill>
                <a:ln w="3175">
                  <a:solidFill>
                    <a:srgbClr val="FF0000"/>
                  </a:solidFill>
                </a:ln>
                <a:effectLst/>
              </c:spPr>
            </c:marker>
            <c:bubble3D val="0"/>
            <c:spPr>
              <a:ln w="12700" cap="rnd">
                <a:solidFill>
                  <a:srgbClr val="FF0000"/>
                </a:solidFill>
                <a:round/>
              </a:ln>
              <a:effectLst/>
            </c:spPr>
            <c:extLst>
              <c:ext xmlns:c16="http://schemas.microsoft.com/office/drawing/2014/chart" uri="{C3380CC4-5D6E-409C-BE32-E72D297353CC}">
                <c16:uniqueId val="{00000022-AA96-4D63-B0CE-B513DE14260C}"/>
              </c:ext>
            </c:extLst>
          </c:dPt>
          <c:dPt>
            <c:idx val="2"/>
            <c:marker>
              <c:symbol val="square"/>
              <c:size val="5"/>
              <c:spPr>
                <a:solidFill>
                  <a:srgbClr val="FF0000"/>
                </a:solidFill>
                <a:ln w="3175">
                  <a:solidFill>
                    <a:srgbClr val="FF0000"/>
                  </a:solidFill>
                </a:ln>
                <a:effectLst/>
              </c:spPr>
            </c:marker>
            <c:bubble3D val="0"/>
            <c:spPr>
              <a:ln w="12700" cap="rnd">
                <a:solidFill>
                  <a:srgbClr val="FF0000"/>
                </a:solidFill>
                <a:round/>
              </a:ln>
              <a:effectLst/>
            </c:spPr>
            <c:extLst>
              <c:ext xmlns:c16="http://schemas.microsoft.com/office/drawing/2014/chart" uri="{C3380CC4-5D6E-409C-BE32-E72D297353CC}">
                <c16:uniqueId val="{00000024-AA96-4D63-B0CE-B513DE14260C}"/>
              </c:ext>
            </c:extLst>
          </c:dPt>
          <c:dPt>
            <c:idx val="3"/>
            <c:marker>
              <c:symbol val="square"/>
              <c:size val="5"/>
              <c:spPr>
                <a:solidFill>
                  <a:srgbClr val="FF0000"/>
                </a:solidFill>
                <a:ln w="3175">
                  <a:solidFill>
                    <a:srgbClr val="FF0000"/>
                  </a:solidFill>
                </a:ln>
                <a:effectLst/>
              </c:spPr>
            </c:marker>
            <c:bubble3D val="0"/>
            <c:extLst>
              <c:ext xmlns:c16="http://schemas.microsoft.com/office/drawing/2014/chart" uri="{C3380CC4-5D6E-409C-BE32-E72D297353CC}">
                <c16:uniqueId val="{00000025-AA96-4D63-B0CE-B513DE14260C}"/>
              </c:ext>
            </c:extLst>
          </c:dPt>
          <c:dPt>
            <c:idx val="4"/>
            <c:marker>
              <c:symbol val="square"/>
              <c:size val="5"/>
              <c:spPr>
                <a:solidFill>
                  <a:srgbClr val="FF0000"/>
                </a:solidFill>
                <a:ln w="3175">
                  <a:solidFill>
                    <a:srgbClr val="FF0000"/>
                  </a:solidFill>
                </a:ln>
                <a:effectLst/>
              </c:spPr>
            </c:marker>
            <c:bubble3D val="0"/>
            <c:spPr>
              <a:ln w="15875" cap="rnd">
                <a:solidFill>
                  <a:srgbClr val="FF0000"/>
                </a:solidFill>
                <a:round/>
              </a:ln>
              <a:effectLst/>
            </c:spPr>
            <c:extLst>
              <c:ext xmlns:c16="http://schemas.microsoft.com/office/drawing/2014/chart" uri="{C3380CC4-5D6E-409C-BE32-E72D297353CC}">
                <c16:uniqueId val="{00000027-AA96-4D63-B0CE-B513DE14260C}"/>
              </c:ext>
            </c:extLst>
          </c:dPt>
          <c:xVal>
            <c:numRef>
              <c:f>'LTC Graph'!$A$2:$A$19</c:f>
              <c:numCache>
                <c:formatCode>General</c:formatCode>
                <c:ptCount val="18"/>
                <c:pt idx="0">
                  <c:v>1</c:v>
                </c:pt>
                <c:pt idx="1">
                  <c:v>8</c:v>
                </c:pt>
                <c:pt idx="2">
                  <c:v>15</c:v>
                </c:pt>
                <c:pt idx="3">
                  <c:v>17</c:v>
                </c:pt>
                <c:pt idx="4">
                  <c:v>22</c:v>
                </c:pt>
                <c:pt idx="5">
                  <c:v>29</c:v>
                </c:pt>
                <c:pt idx="6">
                  <c:v>36</c:v>
                </c:pt>
                <c:pt idx="7">
                  <c:v>43</c:v>
                </c:pt>
                <c:pt idx="8">
                  <c:v>50</c:v>
                </c:pt>
                <c:pt idx="9">
                  <c:v>57</c:v>
                </c:pt>
                <c:pt idx="10">
                  <c:v>64</c:v>
                </c:pt>
                <c:pt idx="11">
                  <c:v>71</c:v>
                </c:pt>
                <c:pt idx="12">
                  <c:v>78</c:v>
                </c:pt>
                <c:pt idx="13">
                  <c:v>85</c:v>
                </c:pt>
                <c:pt idx="14">
                  <c:v>92</c:v>
                </c:pt>
                <c:pt idx="15">
                  <c:v>93</c:v>
                </c:pt>
                <c:pt idx="16">
                  <c:v>99</c:v>
                </c:pt>
                <c:pt idx="17">
                  <c:v>106</c:v>
                </c:pt>
              </c:numCache>
            </c:numRef>
          </c:xVal>
          <c:yVal>
            <c:numRef>
              <c:f>'LTC Graph'!$F$2:$F$19</c:f>
              <c:numCache>
                <c:formatCode>#,##0</c:formatCode>
                <c:ptCount val="18"/>
                <c:pt idx="0">
                  <c:v>0</c:v>
                </c:pt>
                <c:pt idx="1">
                  <c:v>29</c:v>
                </c:pt>
                <c:pt idx="2">
                  <c:v>87</c:v>
                </c:pt>
                <c:pt idx="4">
                  <c:v>130</c:v>
                </c:pt>
                <c:pt idx="5">
                  <c:v>200</c:v>
                </c:pt>
                <c:pt idx="6">
                  <c:v>336</c:v>
                </c:pt>
                <c:pt idx="7">
                  <c:v>462</c:v>
                </c:pt>
                <c:pt idx="8">
                  <c:v>658</c:v>
                </c:pt>
                <c:pt idx="9">
                  <c:v>992</c:v>
                </c:pt>
                <c:pt idx="10">
                  <c:v>1383</c:v>
                </c:pt>
                <c:pt idx="11">
                  <c:v>1919</c:v>
                </c:pt>
                <c:pt idx="12">
                  <c:v>2424</c:v>
                </c:pt>
                <c:pt idx="13">
                  <c:v>2826</c:v>
                </c:pt>
                <c:pt idx="14">
                  <c:v>3462</c:v>
                </c:pt>
                <c:pt idx="16">
                  <c:v>4009</c:v>
                </c:pt>
                <c:pt idx="17">
                  <c:v>4594</c:v>
                </c:pt>
              </c:numCache>
            </c:numRef>
          </c:yVal>
          <c:smooth val="1"/>
          <c:extLst>
            <c:ext xmlns:c16="http://schemas.microsoft.com/office/drawing/2014/chart" uri="{C3380CC4-5D6E-409C-BE32-E72D297353CC}">
              <c16:uniqueId val="{00000028-AA96-4D63-B0CE-B513DE14260C}"/>
            </c:ext>
          </c:extLst>
        </c:ser>
        <c:dLbls>
          <c:showLegendKey val="0"/>
          <c:showVal val="0"/>
          <c:showCatName val="0"/>
          <c:showSerName val="0"/>
          <c:showPercent val="0"/>
          <c:showBubbleSize val="0"/>
        </c:dLbls>
        <c:axId val="906996608"/>
        <c:axId val="906998288"/>
      </c:scatterChart>
      <c:valAx>
        <c:axId val="906996608"/>
        <c:scaling>
          <c:orientation val="minMax"/>
          <c:max val="120"/>
          <c:min val="1"/>
        </c:scaling>
        <c:delete val="0"/>
        <c:axPos val="b"/>
        <c:majorGridlines>
          <c:spPr>
            <a:ln w="9525" cap="flat" cmpd="sng" algn="ctr">
              <a:solidFill>
                <a:schemeClr val="bg1">
                  <a:lumMod val="75000"/>
                </a:schemeClr>
              </a:solidFill>
              <a:round/>
            </a:ln>
            <a:effectLst/>
          </c:spPr>
        </c:majorGridlines>
        <c:minorGridlines>
          <c:spPr>
            <a:ln w="3175" cap="flat" cmpd="sng" algn="ctr">
              <a:solidFill>
                <a:schemeClr val="bg1">
                  <a:lumMod val="95000"/>
                </a:schemeClr>
              </a:solidFill>
              <a:round/>
            </a:ln>
            <a:effectLst/>
          </c:spPr>
        </c:minorGridlines>
        <c:title>
          <c:tx>
            <c:rich>
              <a:bodyPr rot="0" spcFirstLastPara="1" vertOverflow="ellipsis" vert="horz" wrap="square" anchor="ctr" anchorCtr="1"/>
              <a:lstStyle/>
              <a:p>
                <a:pPr>
                  <a:defRPr sz="1200" b="0" i="0" u="sng" strike="noStrike" kern="1200" baseline="0">
                    <a:solidFill>
                      <a:schemeClr val="tx1">
                        <a:lumMod val="65000"/>
                        <a:lumOff val="35000"/>
                      </a:schemeClr>
                    </a:solidFill>
                    <a:latin typeface="Franklin Gothic Medium Cond" panose="020B0606030402020204" pitchFamily="34" charset="0"/>
                    <a:ea typeface="+mn-ea"/>
                    <a:cs typeface="+mn-cs"/>
                  </a:defRPr>
                </a:pPr>
                <a:r>
                  <a:rPr lang="en-US" sz="1100" u="sng">
                    <a:latin typeface="Franklin Gothic Medium Cond" panose="020B0606030402020204" pitchFamily="34" charset="0"/>
                  </a:rPr>
                  <a:t>Date</a:t>
                </a:r>
              </a:p>
            </c:rich>
          </c:tx>
          <c:layout>
            <c:manualLayout>
              <c:xMode val="edge"/>
              <c:yMode val="edge"/>
              <c:x val="0.51142374999366313"/>
              <c:y val="0.85041539074609729"/>
            </c:manualLayout>
          </c:layout>
          <c:overlay val="0"/>
          <c:spPr>
            <a:noFill/>
            <a:ln>
              <a:noFill/>
            </a:ln>
            <a:effectLst/>
          </c:spPr>
          <c:txPr>
            <a:bodyPr rot="0" spcFirstLastPara="1" vertOverflow="ellipsis" vert="horz" wrap="square" anchor="ctr" anchorCtr="1"/>
            <a:lstStyle/>
            <a:p>
              <a:pPr>
                <a:defRPr sz="1200" b="0" i="0" u="sng" strike="noStrike" kern="1200" baseline="0">
                  <a:solidFill>
                    <a:schemeClr val="tx1">
                      <a:lumMod val="65000"/>
                      <a:lumOff val="35000"/>
                    </a:schemeClr>
                  </a:solidFill>
                  <a:latin typeface="Franklin Gothic Medium Cond" panose="020B0606030402020204" pitchFamily="34" charset="0"/>
                  <a:ea typeface="+mn-ea"/>
                  <a:cs typeface="+mn-cs"/>
                </a:defRPr>
              </a:pPr>
              <a:endParaRPr lang="en-US"/>
            </a:p>
          </c:txPr>
        </c:title>
        <c:numFmt formatCode="General" sourceLinked="1"/>
        <c:majorTickMark val="out"/>
        <c:minorTickMark val="in"/>
        <c:tickLblPos val="none"/>
        <c:spPr>
          <a:noFill/>
          <a:ln w="317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06998288"/>
        <c:crosses val="autoZero"/>
        <c:crossBetween val="midCat"/>
        <c:majorUnit val="7"/>
        <c:minorUnit val="1"/>
      </c:valAx>
      <c:valAx>
        <c:axId val="906998288"/>
        <c:scaling>
          <c:orientation val="minMax"/>
          <c:max val="9000"/>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200" b="0" i="0" u="sng" strike="noStrike" kern="1200" baseline="0">
                    <a:solidFill>
                      <a:schemeClr val="tx1">
                        <a:lumMod val="65000"/>
                        <a:lumOff val="35000"/>
                      </a:schemeClr>
                    </a:solidFill>
                    <a:latin typeface="Franklin Gothic Medium Cond" panose="020B0606030402020204" pitchFamily="34" charset="0"/>
                    <a:ea typeface="+mn-ea"/>
                    <a:cs typeface="+mn-cs"/>
                  </a:defRPr>
                </a:pPr>
                <a:r>
                  <a:rPr lang="en-US" sz="1100" u="sng">
                    <a:latin typeface="Franklin Gothic Medium Cond" panose="020B0606030402020204" pitchFamily="34" charset="0"/>
                  </a:rPr>
                  <a:t>Number of Cases</a:t>
                </a:r>
              </a:p>
            </c:rich>
          </c:tx>
          <c:layout>
            <c:manualLayout>
              <c:xMode val="edge"/>
              <c:yMode val="edge"/>
              <c:x val="1.3341796582443841E-3"/>
              <c:y val="0.36007511565306122"/>
            </c:manualLayout>
          </c:layout>
          <c:overlay val="0"/>
          <c:spPr>
            <a:noFill/>
            <a:ln>
              <a:noFill/>
            </a:ln>
            <a:effectLst/>
          </c:spPr>
          <c:txPr>
            <a:bodyPr rot="-5400000" spcFirstLastPara="1" vertOverflow="ellipsis" vert="horz" wrap="square" anchor="ctr" anchorCtr="1"/>
            <a:lstStyle/>
            <a:p>
              <a:pPr>
                <a:defRPr sz="1200" b="0" i="0" u="sng" strike="noStrike" kern="1200" baseline="0">
                  <a:solidFill>
                    <a:schemeClr val="tx1">
                      <a:lumMod val="65000"/>
                      <a:lumOff val="35000"/>
                    </a:schemeClr>
                  </a:solidFill>
                  <a:latin typeface="Franklin Gothic Medium Cond" panose="020B06060304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06996608"/>
        <c:crossesAt val="1"/>
        <c:crossBetween val="midCat"/>
        <c:minorUnit val="500"/>
      </c:valAx>
      <c:spPr>
        <a:noFill/>
        <a:ln>
          <a:noFill/>
        </a:ln>
        <a:effectLst/>
      </c:spPr>
    </c:plotArea>
    <c:legend>
      <c:legendPos val="b"/>
      <c:layout>
        <c:manualLayout>
          <c:xMode val="edge"/>
          <c:yMode val="edge"/>
          <c:x val="9.0407788744746753E-2"/>
          <c:y val="0.85883576302088349"/>
          <c:w val="0.3908033463494463"/>
          <c:h val="4.034152516629244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span"/>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50000"/>
          <a:lumOff val="50000"/>
          <a:alpha val="86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0.08637</cdr:x>
      <cdr:y>0.84394</cdr:y>
    </cdr:from>
    <cdr:to>
      <cdr:x>0.15547</cdr:x>
      <cdr:y>0.95303</cdr:y>
    </cdr:to>
    <cdr:sp macro="" textlink="">
      <cdr:nvSpPr>
        <cdr:cNvPr id="2" name="TextBox 1">
          <a:extLst xmlns:a="http://schemas.openxmlformats.org/drawingml/2006/main">
            <a:ext uri="{FF2B5EF4-FFF2-40B4-BE49-F238E27FC236}">
              <a16:creationId xmlns:a16="http://schemas.microsoft.com/office/drawing/2014/main" id="{54996BEE-42B8-7249-B84C-C1CDCE2E2D8F}"/>
            </a:ext>
          </a:extLst>
        </cdr:cNvPr>
        <cdr:cNvSpPr txBox="1"/>
      </cdr:nvSpPr>
      <cdr:spPr>
        <a:xfrm xmlns:a="http://schemas.openxmlformats.org/drawingml/2006/main">
          <a:off x="545301" y="3909627"/>
          <a:ext cx="436267" cy="50536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a:p>
      </cdr:txBody>
    </cdr:sp>
  </cdr:relSizeAnchor>
  <cdr:relSizeAnchor xmlns:cdr="http://schemas.openxmlformats.org/drawingml/2006/chartDrawing">
    <cdr:from>
      <cdr:x>0.08061</cdr:x>
      <cdr:y>0.87121</cdr:y>
    </cdr:from>
    <cdr:to>
      <cdr:x>0.14971</cdr:x>
      <cdr:y>0.9803</cdr:y>
    </cdr:to>
    <cdr:sp macro="" textlink="">
      <cdr:nvSpPr>
        <cdr:cNvPr id="3" name="TextBox 2">
          <a:extLst xmlns:a="http://schemas.openxmlformats.org/drawingml/2006/main">
            <a:ext uri="{FF2B5EF4-FFF2-40B4-BE49-F238E27FC236}">
              <a16:creationId xmlns:a16="http://schemas.microsoft.com/office/drawing/2014/main" id="{C5BB778D-4593-D947-ABD3-72A05E0C1E50}"/>
            </a:ext>
          </a:extLst>
        </cdr:cNvPr>
        <cdr:cNvSpPr txBox="1"/>
      </cdr:nvSpPr>
      <cdr:spPr>
        <a:xfrm xmlns:a="http://schemas.openxmlformats.org/drawingml/2006/main">
          <a:off x="508935" y="4035958"/>
          <a:ext cx="436267" cy="50536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a:p>
      </cdr:txBody>
    </cdr:sp>
  </cdr:relSizeAnchor>
  <cdr:relSizeAnchor xmlns:cdr="http://schemas.openxmlformats.org/drawingml/2006/chartDrawing">
    <cdr:from>
      <cdr:x>0.17726</cdr:x>
      <cdr:y>0.73398</cdr:y>
    </cdr:from>
    <cdr:to>
      <cdr:x>0.21571</cdr:x>
      <cdr:y>0.83318</cdr:y>
    </cdr:to>
    <cdr:sp macro="" textlink="">
      <cdr:nvSpPr>
        <cdr:cNvPr id="4" name="TextBox 3">
          <a:extLst xmlns:a="http://schemas.openxmlformats.org/drawingml/2006/main">
            <a:ext uri="{FF2B5EF4-FFF2-40B4-BE49-F238E27FC236}">
              <a16:creationId xmlns:a16="http://schemas.microsoft.com/office/drawing/2014/main" id="{A6CA1B12-B047-234A-B75E-B9622C9D8BF7}"/>
            </a:ext>
          </a:extLst>
        </cdr:cNvPr>
        <cdr:cNvSpPr txBox="1"/>
      </cdr:nvSpPr>
      <cdr:spPr>
        <a:xfrm xmlns:a="http://schemas.openxmlformats.org/drawingml/2006/main" rot="18010037">
          <a:off x="1011152" y="3498699"/>
          <a:ext cx="458291" cy="2427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800">
              <a:solidFill>
                <a:srgbClr val="0070C0"/>
              </a:solidFill>
            </a:rPr>
            <a:t>Mar 31</a:t>
          </a:r>
        </a:p>
      </cdr:txBody>
    </cdr:sp>
  </cdr:relSizeAnchor>
  <cdr:relSizeAnchor xmlns:cdr="http://schemas.openxmlformats.org/drawingml/2006/chartDrawing">
    <cdr:from>
      <cdr:x>0.22604</cdr:x>
      <cdr:y>0.745</cdr:y>
    </cdr:from>
    <cdr:to>
      <cdr:x>0.25015</cdr:x>
      <cdr:y>0.81239</cdr:y>
    </cdr:to>
    <cdr:sp macro="" textlink="">
      <cdr:nvSpPr>
        <cdr:cNvPr id="5" name="TextBox 1">
          <a:extLst xmlns:a="http://schemas.openxmlformats.org/drawingml/2006/main">
            <a:ext uri="{FF2B5EF4-FFF2-40B4-BE49-F238E27FC236}">
              <a16:creationId xmlns:a16="http://schemas.microsoft.com/office/drawing/2014/main" id="{E036EB2A-23A8-514E-8A25-A8235427EED4}"/>
            </a:ext>
          </a:extLst>
        </cdr:cNvPr>
        <cdr:cNvSpPr txBox="1"/>
      </cdr:nvSpPr>
      <cdr:spPr>
        <a:xfrm xmlns:a="http://schemas.openxmlformats.org/drawingml/2006/main" rot="18014908">
          <a:off x="1347266" y="3521389"/>
          <a:ext cx="311333" cy="1521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Apr</a:t>
          </a:r>
          <a:r>
            <a:rPr lang="en-US" sz="800" baseline="0">
              <a:solidFill>
                <a:srgbClr val="0070C0"/>
              </a:solidFill>
            </a:rPr>
            <a:t> 7</a:t>
          </a:r>
        </a:p>
      </cdr:txBody>
    </cdr:sp>
  </cdr:relSizeAnchor>
  <cdr:relSizeAnchor xmlns:cdr="http://schemas.openxmlformats.org/drawingml/2006/chartDrawing">
    <cdr:from>
      <cdr:x>0.28014</cdr:x>
      <cdr:y>0.73227</cdr:y>
    </cdr:from>
    <cdr:to>
      <cdr:x>0.30595</cdr:x>
      <cdr:y>0.82363</cdr:y>
    </cdr:to>
    <cdr:sp macro="" textlink="">
      <cdr:nvSpPr>
        <cdr:cNvPr id="6" name="TextBox 1">
          <a:extLst xmlns:a="http://schemas.openxmlformats.org/drawingml/2006/main">
            <a:ext uri="{FF2B5EF4-FFF2-40B4-BE49-F238E27FC236}">
              <a16:creationId xmlns:a16="http://schemas.microsoft.com/office/drawing/2014/main" id="{E036EB2A-23A8-514E-8A25-A8235427EED4}"/>
            </a:ext>
          </a:extLst>
        </cdr:cNvPr>
        <cdr:cNvSpPr txBox="1"/>
      </cdr:nvSpPr>
      <cdr:spPr>
        <a:xfrm xmlns:a="http://schemas.openxmlformats.org/drawingml/2006/main" rot="18013664">
          <a:off x="1638749" y="3512544"/>
          <a:ext cx="422071" cy="16292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Apr</a:t>
          </a:r>
          <a:r>
            <a:rPr lang="en-US" sz="800" baseline="0">
              <a:solidFill>
                <a:srgbClr val="0070C0"/>
              </a:solidFill>
            </a:rPr>
            <a:t> 14</a:t>
          </a:r>
        </a:p>
      </cdr:txBody>
    </cdr:sp>
  </cdr:relSizeAnchor>
  <cdr:relSizeAnchor xmlns:cdr="http://schemas.openxmlformats.org/drawingml/2006/chartDrawing">
    <cdr:from>
      <cdr:x>0.33129</cdr:x>
      <cdr:y>0.73259</cdr:y>
    </cdr:from>
    <cdr:to>
      <cdr:x>0.35382</cdr:x>
      <cdr:y>0.819</cdr:y>
    </cdr:to>
    <cdr:sp macro="" textlink="">
      <cdr:nvSpPr>
        <cdr:cNvPr id="7" name="TextBox 1">
          <a:extLst xmlns:a="http://schemas.openxmlformats.org/drawingml/2006/main">
            <a:ext uri="{FF2B5EF4-FFF2-40B4-BE49-F238E27FC236}">
              <a16:creationId xmlns:a16="http://schemas.microsoft.com/office/drawing/2014/main" id="{E47E0350-73BD-5C4D-9089-A24D11C16FE9}"/>
            </a:ext>
          </a:extLst>
        </cdr:cNvPr>
        <cdr:cNvSpPr txBox="1"/>
      </cdr:nvSpPr>
      <cdr:spPr>
        <a:xfrm xmlns:a="http://schemas.openxmlformats.org/drawingml/2006/main" rot="18049873">
          <a:off x="1962684" y="3512940"/>
          <a:ext cx="399202" cy="14221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Apr</a:t>
          </a:r>
          <a:r>
            <a:rPr lang="en-US" sz="800" baseline="0">
              <a:solidFill>
                <a:srgbClr val="0070C0"/>
              </a:solidFill>
            </a:rPr>
            <a:t> 21</a:t>
          </a:r>
        </a:p>
        <a:p xmlns:a="http://schemas.openxmlformats.org/drawingml/2006/main">
          <a:endParaRPr lang="en-US" sz="800">
            <a:solidFill>
              <a:srgbClr val="0070C0"/>
            </a:solidFill>
          </a:endParaRPr>
        </a:p>
      </cdr:txBody>
    </cdr:sp>
  </cdr:relSizeAnchor>
  <cdr:relSizeAnchor xmlns:cdr="http://schemas.openxmlformats.org/drawingml/2006/chartDrawing">
    <cdr:from>
      <cdr:x>0.38398</cdr:x>
      <cdr:y>0.74891</cdr:y>
    </cdr:from>
    <cdr:to>
      <cdr:x>0.40298</cdr:x>
      <cdr:y>0.81808</cdr:y>
    </cdr:to>
    <cdr:sp macro="" textlink="">
      <cdr:nvSpPr>
        <cdr:cNvPr id="8" name="TextBox 1">
          <a:extLst xmlns:a="http://schemas.openxmlformats.org/drawingml/2006/main">
            <a:ext uri="{FF2B5EF4-FFF2-40B4-BE49-F238E27FC236}">
              <a16:creationId xmlns:a16="http://schemas.microsoft.com/office/drawing/2014/main" id="{E47E0350-73BD-5C4D-9089-A24D11C16FE9}"/>
            </a:ext>
          </a:extLst>
        </cdr:cNvPr>
        <cdr:cNvSpPr txBox="1"/>
      </cdr:nvSpPr>
      <cdr:spPr>
        <a:xfrm xmlns:a="http://schemas.openxmlformats.org/drawingml/2006/main" rot="18045323">
          <a:off x="2323962" y="3559655"/>
          <a:ext cx="319556" cy="11993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Apr</a:t>
          </a:r>
          <a:r>
            <a:rPr lang="en-US" sz="800" baseline="0">
              <a:solidFill>
                <a:srgbClr val="0070C0"/>
              </a:solidFill>
            </a:rPr>
            <a:t> 28</a:t>
          </a:r>
        </a:p>
      </cdr:txBody>
    </cdr:sp>
  </cdr:relSizeAnchor>
  <cdr:relSizeAnchor xmlns:cdr="http://schemas.openxmlformats.org/drawingml/2006/chartDrawing">
    <cdr:from>
      <cdr:x>0.44035</cdr:x>
      <cdr:y>0.72241</cdr:y>
    </cdr:from>
    <cdr:to>
      <cdr:x>0.46167</cdr:x>
      <cdr:y>0.81376</cdr:y>
    </cdr:to>
    <cdr:sp macro="" textlink="">
      <cdr:nvSpPr>
        <cdr:cNvPr id="9" name="TextBox 1">
          <a:extLst xmlns:a="http://schemas.openxmlformats.org/drawingml/2006/main">
            <a:ext uri="{FF2B5EF4-FFF2-40B4-BE49-F238E27FC236}">
              <a16:creationId xmlns:a16="http://schemas.microsoft.com/office/drawing/2014/main" id="{E47E0350-73BD-5C4D-9089-A24D11C16FE9}"/>
            </a:ext>
          </a:extLst>
        </cdr:cNvPr>
        <cdr:cNvSpPr txBox="1"/>
      </cdr:nvSpPr>
      <cdr:spPr>
        <a:xfrm xmlns:a="http://schemas.openxmlformats.org/drawingml/2006/main" rot="18015515">
          <a:off x="2635913" y="3481162"/>
          <a:ext cx="422024" cy="13457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May 5</a:t>
          </a:r>
          <a:endParaRPr lang="en-US" sz="800" baseline="0">
            <a:solidFill>
              <a:srgbClr val="0070C0"/>
            </a:solidFill>
          </a:endParaRPr>
        </a:p>
        <a:p xmlns:a="http://schemas.openxmlformats.org/drawingml/2006/main">
          <a:endParaRPr lang="en-US" sz="800">
            <a:solidFill>
              <a:srgbClr val="0070C0"/>
            </a:solidFill>
          </a:endParaRPr>
        </a:p>
      </cdr:txBody>
    </cdr:sp>
  </cdr:relSizeAnchor>
  <cdr:relSizeAnchor xmlns:cdr="http://schemas.openxmlformats.org/drawingml/2006/chartDrawing">
    <cdr:from>
      <cdr:x>0.48847</cdr:x>
      <cdr:y>0.72964</cdr:y>
    </cdr:from>
    <cdr:to>
      <cdr:x>0.5108</cdr:x>
      <cdr:y>0.82158</cdr:y>
    </cdr:to>
    <cdr:sp macro="" textlink="">
      <cdr:nvSpPr>
        <cdr:cNvPr id="10" name="TextBox 1">
          <a:extLst xmlns:a="http://schemas.openxmlformats.org/drawingml/2006/main">
            <a:ext uri="{FF2B5EF4-FFF2-40B4-BE49-F238E27FC236}">
              <a16:creationId xmlns:a16="http://schemas.microsoft.com/office/drawing/2014/main" id="{E47E0350-73BD-5C4D-9089-A24D11C16FE9}"/>
            </a:ext>
          </a:extLst>
        </cdr:cNvPr>
        <cdr:cNvSpPr txBox="1"/>
      </cdr:nvSpPr>
      <cdr:spPr>
        <a:xfrm xmlns:a="http://schemas.openxmlformats.org/drawingml/2006/main" rot="18033703">
          <a:off x="2941478" y="3512760"/>
          <a:ext cx="424751" cy="1409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May 12</a:t>
          </a:r>
          <a:endParaRPr lang="en-US" sz="800" baseline="0">
            <a:solidFill>
              <a:srgbClr val="0070C0"/>
            </a:solidFill>
          </a:endParaRPr>
        </a:p>
        <a:p xmlns:a="http://schemas.openxmlformats.org/drawingml/2006/main">
          <a:endParaRPr lang="en-US" sz="800">
            <a:solidFill>
              <a:srgbClr val="0070C0"/>
            </a:solidFill>
          </a:endParaRPr>
        </a:p>
      </cdr:txBody>
    </cdr:sp>
  </cdr:relSizeAnchor>
  <cdr:relSizeAnchor xmlns:cdr="http://schemas.openxmlformats.org/drawingml/2006/chartDrawing">
    <cdr:from>
      <cdr:x>0.53965</cdr:x>
      <cdr:y>0.73701</cdr:y>
    </cdr:from>
    <cdr:to>
      <cdr:x>0.57063</cdr:x>
      <cdr:y>0.82893</cdr:y>
    </cdr:to>
    <cdr:sp macro="" textlink="">
      <cdr:nvSpPr>
        <cdr:cNvPr id="11" name="TextBox 1">
          <a:extLst xmlns:a="http://schemas.openxmlformats.org/drawingml/2006/main">
            <a:ext uri="{FF2B5EF4-FFF2-40B4-BE49-F238E27FC236}">
              <a16:creationId xmlns:a16="http://schemas.microsoft.com/office/drawing/2014/main" id="{E47E0350-73BD-5C4D-9089-A24D11C16FE9}"/>
            </a:ext>
          </a:extLst>
        </cdr:cNvPr>
        <cdr:cNvSpPr txBox="1"/>
      </cdr:nvSpPr>
      <cdr:spPr>
        <a:xfrm xmlns:a="http://schemas.openxmlformats.org/drawingml/2006/main" rot="18019353">
          <a:off x="3291896" y="3519449"/>
          <a:ext cx="424658" cy="19555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May 19</a:t>
          </a:r>
          <a:endParaRPr lang="en-US" sz="800" baseline="0">
            <a:solidFill>
              <a:srgbClr val="0070C0"/>
            </a:solidFill>
          </a:endParaRPr>
        </a:p>
        <a:p xmlns:a="http://schemas.openxmlformats.org/drawingml/2006/main">
          <a:endParaRPr lang="en-US" sz="800">
            <a:solidFill>
              <a:srgbClr val="0070C0"/>
            </a:solidFill>
          </a:endParaRPr>
        </a:p>
      </cdr:txBody>
    </cdr:sp>
  </cdr:relSizeAnchor>
  <cdr:relSizeAnchor xmlns:cdr="http://schemas.openxmlformats.org/drawingml/2006/chartDrawing">
    <cdr:from>
      <cdr:x>0.58688</cdr:x>
      <cdr:y>0.74897</cdr:y>
    </cdr:from>
    <cdr:to>
      <cdr:x>0.61763</cdr:x>
      <cdr:y>0.82965</cdr:y>
    </cdr:to>
    <cdr:sp macro="" textlink="">
      <cdr:nvSpPr>
        <cdr:cNvPr id="12" name="TextBox 1">
          <a:extLst xmlns:a="http://schemas.openxmlformats.org/drawingml/2006/main">
            <a:ext uri="{FF2B5EF4-FFF2-40B4-BE49-F238E27FC236}">
              <a16:creationId xmlns:a16="http://schemas.microsoft.com/office/drawing/2014/main" id="{9974EFF6-4AC9-7F4F-9D3E-7708A4F9C6AB}"/>
            </a:ext>
          </a:extLst>
        </cdr:cNvPr>
        <cdr:cNvSpPr txBox="1"/>
      </cdr:nvSpPr>
      <cdr:spPr>
        <a:xfrm xmlns:a="http://schemas.openxmlformats.org/drawingml/2006/main" rot="18033746">
          <a:off x="3615253" y="3549455"/>
          <a:ext cx="372731" cy="19410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May 26</a:t>
          </a:r>
          <a:endParaRPr lang="en-US" sz="800" baseline="0">
            <a:solidFill>
              <a:srgbClr val="0070C0"/>
            </a:solidFill>
          </a:endParaRPr>
        </a:p>
        <a:p xmlns:a="http://schemas.openxmlformats.org/drawingml/2006/main">
          <a:endParaRPr lang="en-US" sz="800">
            <a:solidFill>
              <a:srgbClr val="0070C0"/>
            </a:solidFill>
          </a:endParaRPr>
        </a:p>
      </cdr:txBody>
    </cdr:sp>
  </cdr:relSizeAnchor>
  <cdr:relSizeAnchor xmlns:cdr="http://schemas.openxmlformats.org/drawingml/2006/chartDrawing">
    <cdr:from>
      <cdr:x>0.12026</cdr:x>
      <cdr:y>0.73825</cdr:y>
    </cdr:from>
    <cdr:to>
      <cdr:x>0.15142</cdr:x>
      <cdr:y>0.82962</cdr:y>
    </cdr:to>
    <cdr:sp macro="" textlink="">
      <cdr:nvSpPr>
        <cdr:cNvPr id="14" name="TextBox 1">
          <a:extLst xmlns:a="http://schemas.openxmlformats.org/drawingml/2006/main">
            <a:ext uri="{FF2B5EF4-FFF2-40B4-BE49-F238E27FC236}">
              <a16:creationId xmlns:a16="http://schemas.microsoft.com/office/drawing/2014/main" id="{9974EFF6-4AC9-7F4F-9D3E-7708A4F9C6AB}"/>
            </a:ext>
          </a:extLst>
        </cdr:cNvPr>
        <cdr:cNvSpPr txBox="1"/>
      </cdr:nvSpPr>
      <cdr:spPr>
        <a:xfrm xmlns:a="http://schemas.openxmlformats.org/drawingml/2006/main" rot="18020999">
          <a:off x="646387" y="3523348"/>
          <a:ext cx="422117" cy="19669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Mar</a:t>
          </a:r>
          <a:r>
            <a:rPr lang="en-US" sz="800" baseline="0">
              <a:solidFill>
                <a:srgbClr val="0070C0"/>
              </a:solidFill>
            </a:rPr>
            <a:t> 24</a:t>
          </a:r>
        </a:p>
      </cdr:txBody>
    </cdr:sp>
  </cdr:relSizeAnchor>
  <cdr:relSizeAnchor xmlns:cdr="http://schemas.openxmlformats.org/drawingml/2006/chartDrawing">
    <cdr:from>
      <cdr:x>0.07954</cdr:x>
      <cdr:y>0.77792</cdr:y>
    </cdr:from>
    <cdr:to>
      <cdr:x>0.10556</cdr:x>
      <cdr:y>0.841</cdr:y>
    </cdr:to>
    <cdr:sp macro="" textlink="">
      <cdr:nvSpPr>
        <cdr:cNvPr id="15" name="TextBox 1">
          <a:extLst xmlns:a="http://schemas.openxmlformats.org/drawingml/2006/main">
            <a:ext uri="{FF2B5EF4-FFF2-40B4-BE49-F238E27FC236}">
              <a16:creationId xmlns:a16="http://schemas.microsoft.com/office/drawing/2014/main" id="{4BB8F53F-8B31-9F46-9E93-800795030C4B}"/>
            </a:ext>
          </a:extLst>
        </cdr:cNvPr>
        <cdr:cNvSpPr txBox="1"/>
      </cdr:nvSpPr>
      <cdr:spPr>
        <a:xfrm xmlns:a="http://schemas.openxmlformats.org/drawingml/2006/main" rot="18023964">
          <a:off x="438477" y="3657489"/>
          <a:ext cx="291422" cy="16424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Sep 1</a:t>
          </a:r>
        </a:p>
      </cdr:txBody>
    </cdr:sp>
  </cdr:relSizeAnchor>
  <cdr:relSizeAnchor xmlns:cdr="http://schemas.openxmlformats.org/drawingml/2006/chartDrawing">
    <cdr:from>
      <cdr:x>0.12638</cdr:x>
      <cdr:y>0.77398</cdr:y>
    </cdr:from>
    <cdr:to>
      <cdr:x>0.15224</cdr:x>
      <cdr:y>0.83818</cdr:y>
    </cdr:to>
    <cdr:sp macro="" textlink="">
      <cdr:nvSpPr>
        <cdr:cNvPr id="16" name="TextBox 1">
          <a:extLst xmlns:a="http://schemas.openxmlformats.org/drawingml/2006/main">
            <a:ext uri="{FF2B5EF4-FFF2-40B4-BE49-F238E27FC236}">
              <a16:creationId xmlns:a16="http://schemas.microsoft.com/office/drawing/2014/main" id="{9A7F03EE-6B54-B547-82B9-07EF4E8E06A7}"/>
            </a:ext>
          </a:extLst>
        </cdr:cNvPr>
        <cdr:cNvSpPr txBox="1"/>
      </cdr:nvSpPr>
      <cdr:spPr>
        <a:xfrm xmlns:a="http://schemas.openxmlformats.org/drawingml/2006/main" rot="18023286">
          <a:off x="731090" y="3642386"/>
          <a:ext cx="296596" cy="16323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Sep 8</a:t>
          </a:r>
          <a:endParaRPr lang="en-US" sz="800" baseline="0">
            <a:solidFill>
              <a:srgbClr val="C00000"/>
            </a:solidFill>
          </a:endParaRPr>
        </a:p>
      </cdr:txBody>
    </cdr:sp>
  </cdr:relSizeAnchor>
  <cdr:relSizeAnchor xmlns:cdr="http://schemas.openxmlformats.org/drawingml/2006/chartDrawing">
    <cdr:from>
      <cdr:x>0.18304</cdr:x>
      <cdr:y>0.7761</cdr:y>
    </cdr:from>
    <cdr:to>
      <cdr:x>0.21102</cdr:x>
      <cdr:y>0.84363</cdr:y>
    </cdr:to>
    <cdr:sp macro="" textlink="">
      <cdr:nvSpPr>
        <cdr:cNvPr id="17" name="TextBox 1">
          <a:extLst xmlns:a="http://schemas.openxmlformats.org/drawingml/2006/main">
            <a:ext uri="{FF2B5EF4-FFF2-40B4-BE49-F238E27FC236}">
              <a16:creationId xmlns:a16="http://schemas.microsoft.com/office/drawing/2014/main" id="{91AB5A28-4A60-9F4E-9363-F720B5DAE99C}"/>
            </a:ext>
          </a:extLst>
        </cdr:cNvPr>
        <cdr:cNvSpPr txBox="1"/>
      </cdr:nvSpPr>
      <cdr:spPr>
        <a:xfrm xmlns:a="http://schemas.openxmlformats.org/drawingml/2006/main" rot="17991127">
          <a:off x="1087721" y="3653167"/>
          <a:ext cx="311980" cy="17661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Sep 15</a:t>
          </a:r>
          <a:endParaRPr lang="en-US" sz="800" baseline="0">
            <a:solidFill>
              <a:srgbClr val="C00000"/>
            </a:solidFill>
          </a:endParaRPr>
        </a:p>
        <a:p xmlns:a="http://schemas.openxmlformats.org/drawingml/2006/main">
          <a:endParaRPr lang="en-US" sz="800">
            <a:solidFill>
              <a:srgbClr val="C00000"/>
            </a:solidFill>
          </a:endParaRPr>
        </a:p>
      </cdr:txBody>
    </cdr:sp>
  </cdr:relSizeAnchor>
  <cdr:relSizeAnchor xmlns:cdr="http://schemas.openxmlformats.org/drawingml/2006/chartDrawing">
    <cdr:from>
      <cdr:x>0.2327</cdr:x>
      <cdr:y>0.76824</cdr:y>
    </cdr:from>
    <cdr:to>
      <cdr:x>0.25857</cdr:x>
      <cdr:y>0.83943</cdr:y>
    </cdr:to>
    <cdr:sp macro="" textlink="">
      <cdr:nvSpPr>
        <cdr:cNvPr id="18" name="TextBox 1">
          <a:extLst xmlns:a="http://schemas.openxmlformats.org/drawingml/2006/main">
            <a:ext uri="{FF2B5EF4-FFF2-40B4-BE49-F238E27FC236}">
              <a16:creationId xmlns:a16="http://schemas.microsoft.com/office/drawing/2014/main" id="{83298C46-39C0-A241-83CC-302349B12BFC}"/>
            </a:ext>
          </a:extLst>
        </cdr:cNvPr>
        <cdr:cNvSpPr txBox="1"/>
      </cdr:nvSpPr>
      <cdr:spPr>
        <a:xfrm xmlns:a="http://schemas.openxmlformats.org/drawingml/2006/main" rot="18019486">
          <a:off x="1386053" y="3631943"/>
          <a:ext cx="328888" cy="16329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Sep 22</a:t>
          </a:r>
          <a:endParaRPr lang="en-US" sz="800" baseline="0">
            <a:solidFill>
              <a:srgbClr val="C00000"/>
            </a:solidFill>
          </a:endParaRPr>
        </a:p>
        <a:p xmlns:a="http://schemas.openxmlformats.org/drawingml/2006/main">
          <a:endParaRPr lang="en-US" sz="800">
            <a:solidFill>
              <a:srgbClr val="C00000"/>
            </a:solidFill>
          </a:endParaRPr>
        </a:p>
      </cdr:txBody>
    </cdr:sp>
  </cdr:relSizeAnchor>
  <cdr:relSizeAnchor xmlns:cdr="http://schemas.openxmlformats.org/drawingml/2006/chartDrawing">
    <cdr:from>
      <cdr:x>0.33478</cdr:x>
      <cdr:y>0.77698</cdr:y>
    </cdr:from>
    <cdr:to>
      <cdr:x>0.35716</cdr:x>
      <cdr:y>0.83495</cdr:y>
    </cdr:to>
    <cdr:sp macro="" textlink="">
      <cdr:nvSpPr>
        <cdr:cNvPr id="20" name="TextBox 1">
          <a:extLst xmlns:a="http://schemas.openxmlformats.org/drawingml/2006/main">
            <a:ext uri="{FF2B5EF4-FFF2-40B4-BE49-F238E27FC236}">
              <a16:creationId xmlns:a16="http://schemas.microsoft.com/office/drawing/2014/main" id="{D822FE99-0772-E84A-9F1B-DB3D07F8BA56}"/>
            </a:ext>
          </a:extLst>
        </cdr:cNvPr>
        <cdr:cNvSpPr txBox="1"/>
      </cdr:nvSpPr>
      <cdr:spPr>
        <a:xfrm xmlns:a="http://schemas.openxmlformats.org/drawingml/2006/main" rot="18023199">
          <a:off x="2049959" y="3652807"/>
          <a:ext cx="267813" cy="14126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Oct 6</a:t>
          </a:r>
          <a:endParaRPr lang="en-US" sz="800" baseline="0">
            <a:solidFill>
              <a:srgbClr val="C00000"/>
            </a:solidFill>
          </a:endParaRPr>
        </a:p>
      </cdr:txBody>
    </cdr:sp>
  </cdr:relSizeAnchor>
  <cdr:relSizeAnchor xmlns:cdr="http://schemas.openxmlformats.org/drawingml/2006/chartDrawing">
    <cdr:from>
      <cdr:x>0.39211</cdr:x>
      <cdr:y>0.77104</cdr:y>
    </cdr:from>
    <cdr:to>
      <cdr:x>0.42029</cdr:x>
      <cdr:y>0.84066</cdr:y>
    </cdr:to>
    <cdr:sp macro="" textlink="">
      <cdr:nvSpPr>
        <cdr:cNvPr id="21" name="TextBox 1">
          <a:extLst xmlns:a="http://schemas.openxmlformats.org/drawingml/2006/main">
            <a:ext uri="{FF2B5EF4-FFF2-40B4-BE49-F238E27FC236}">
              <a16:creationId xmlns:a16="http://schemas.microsoft.com/office/drawing/2014/main" id="{9C30B2C0-62A9-7244-863F-DD63E12F7764}"/>
            </a:ext>
          </a:extLst>
        </cdr:cNvPr>
        <cdr:cNvSpPr txBox="1"/>
      </cdr:nvSpPr>
      <cdr:spPr>
        <a:xfrm xmlns:a="http://schemas.openxmlformats.org/drawingml/2006/main" rot="18068150">
          <a:off x="2403246" y="3633984"/>
          <a:ext cx="321635" cy="17788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Oct 13</a:t>
          </a:r>
          <a:endParaRPr lang="en-US" sz="800" baseline="0">
            <a:solidFill>
              <a:srgbClr val="C00000"/>
            </a:solidFill>
          </a:endParaRPr>
        </a:p>
        <a:p xmlns:a="http://schemas.openxmlformats.org/drawingml/2006/main">
          <a:endParaRPr lang="en-US" sz="800">
            <a:solidFill>
              <a:srgbClr val="C00000"/>
            </a:solidFill>
          </a:endParaRPr>
        </a:p>
      </cdr:txBody>
    </cdr:sp>
  </cdr:relSizeAnchor>
  <cdr:relSizeAnchor xmlns:cdr="http://schemas.openxmlformats.org/drawingml/2006/chartDrawing">
    <cdr:from>
      <cdr:x>0.44397</cdr:x>
      <cdr:y>0.76814</cdr:y>
    </cdr:from>
    <cdr:to>
      <cdr:x>0.47491</cdr:x>
      <cdr:y>0.84269</cdr:y>
    </cdr:to>
    <cdr:sp macro="" textlink="">
      <cdr:nvSpPr>
        <cdr:cNvPr id="22" name="TextBox 1">
          <a:extLst xmlns:a="http://schemas.openxmlformats.org/drawingml/2006/main">
            <a:ext uri="{FF2B5EF4-FFF2-40B4-BE49-F238E27FC236}">
              <a16:creationId xmlns:a16="http://schemas.microsoft.com/office/drawing/2014/main" id="{16ACE5CA-8944-8044-A037-48BA8F31B8A7}"/>
            </a:ext>
          </a:extLst>
        </cdr:cNvPr>
        <cdr:cNvSpPr txBox="1"/>
      </cdr:nvSpPr>
      <cdr:spPr>
        <a:xfrm xmlns:a="http://schemas.openxmlformats.org/drawingml/2006/main" rot="18018238">
          <a:off x="2727901" y="3623241"/>
          <a:ext cx="344411" cy="19530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aseline="0">
              <a:solidFill>
                <a:srgbClr val="C00000"/>
              </a:solidFill>
            </a:rPr>
            <a:t>Oct 20</a:t>
          </a:r>
        </a:p>
      </cdr:txBody>
    </cdr:sp>
  </cdr:relSizeAnchor>
  <cdr:relSizeAnchor xmlns:cdr="http://schemas.openxmlformats.org/drawingml/2006/chartDrawing">
    <cdr:from>
      <cdr:x>0.49629</cdr:x>
      <cdr:y>0.77005</cdr:y>
    </cdr:from>
    <cdr:to>
      <cdr:x>0.52742</cdr:x>
      <cdr:y>0.84258</cdr:y>
    </cdr:to>
    <cdr:sp macro="" textlink="">
      <cdr:nvSpPr>
        <cdr:cNvPr id="23" name="TextBox 1">
          <a:extLst xmlns:a="http://schemas.openxmlformats.org/drawingml/2006/main">
            <a:ext uri="{FF2B5EF4-FFF2-40B4-BE49-F238E27FC236}">
              <a16:creationId xmlns:a16="http://schemas.microsoft.com/office/drawing/2014/main" id="{481F1A04-3473-4943-8418-250ED353ADD4}"/>
            </a:ext>
          </a:extLst>
        </cdr:cNvPr>
        <cdr:cNvSpPr txBox="1"/>
      </cdr:nvSpPr>
      <cdr:spPr>
        <a:xfrm xmlns:a="http://schemas.openxmlformats.org/drawingml/2006/main" rot="18011322">
          <a:off x="3063419" y="3626822"/>
          <a:ext cx="335079" cy="19650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Oct 27</a:t>
          </a:r>
          <a:endParaRPr lang="en-US" sz="800" baseline="0">
            <a:solidFill>
              <a:srgbClr val="C00000"/>
            </a:solidFill>
          </a:endParaRPr>
        </a:p>
        <a:p xmlns:a="http://schemas.openxmlformats.org/drawingml/2006/main">
          <a:endParaRPr lang="en-US" sz="800">
            <a:solidFill>
              <a:srgbClr val="C00000"/>
            </a:solidFill>
          </a:endParaRPr>
        </a:p>
      </cdr:txBody>
    </cdr:sp>
  </cdr:relSizeAnchor>
  <cdr:relSizeAnchor xmlns:cdr="http://schemas.openxmlformats.org/drawingml/2006/chartDrawing">
    <cdr:from>
      <cdr:x>0.54925</cdr:x>
      <cdr:y>0.76753</cdr:y>
    </cdr:from>
    <cdr:to>
      <cdr:x>0.58015</cdr:x>
      <cdr:y>0.83691</cdr:y>
    </cdr:to>
    <cdr:sp macro="" textlink="">
      <cdr:nvSpPr>
        <cdr:cNvPr id="24" name="TextBox 1">
          <a:extLst xmlns:a="http://schemas.openxmlformats.org/drawingml/2006/main">
            <a:ext uri="{FF2B5EF4-FFF2-40B4-BE49-F238E27FC236}">
              <a16:creationId xmlns:a16="http://schemas.microsoft.com/office/drawing/2014/main" id="{1DCEA6BC-87BC-7F41-992D-0058E5DBB63E}"/>
            </a:ext>
          </a:extLst>
        </cdr:cNvPr>
        <cdr:cNvSpPr txBox="1"/>
      </cdr:nvSpPr>
      <cdr:spPr>
        <a:xfrm xmlns:a="http://schemas.openxmlformats.org/drawingml/2006/main" rot="18034129">
          <a:off x="3404292" y="3608636"/>
          <a:ext cx="320527" cy="19504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Nov 3</a:t>
          </a:r>
          <a:endParaRPr lang="en-US" sz="800" baseline="0">
            <a:solidFill>
              <a:srgbClr val="C00000"/>
            </a:solidFill>
          </a:endParaRPr>
        </a:p>
      </cdr:txBody>
    </cdr:sp>
  </cdr:relSizeAnchor>
  <cdr:relSizeAnchor xmlns:cdr="http://schemas.openxmlformats.org/drawingml/2006/chartDrawing">
    <cdr:from>
      <cdr:x>0.59945</cdr:x>
      <cdr:y>0.75462</cdr:y>
    </cdr:from>
    <cdr:to>
      <cdr:x>0.63024</cdr:x>
      <cdr:y>0.84709</cdr:y>
    </cdr:to>
    <cdr:sp macro="" textlink="">
      <cdr:nvSpPr>
        <cdr:cNvPr id="25" name="TextBox 1">
          <a:extLst xmlns:a="http://schemas.openxmlformats.org/drawingml/2006/main">
            <a:ext uri="{FF2B5EF4-FFF2-40B4-BE49-F238E27FC236}">
              <a16:creationId xmlns:a16="http://schemas.microsoft.com/office/drawing/2014/main" id="{2DED7002-1FA3-974F-850D-732213BA17D0}"/>
            </a:ext>
          </a:extLst>
        </cdr:cNvPr>
        <cdr:cNvSpPr txBox="1"/>
      </cdr:nvSpPr>
      <cdr:spPr>
        <a:xfrm xmlns:a="http://schemas.openxmlformats.org/drawingml/2006/main" rot="18028820">
          <a:off x="3667460" y="3602656"/>
          <a:ext cx="427199" cy="19435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Nov 10</a:t>
          </a:r>
          <a:endParaRPr lang="en-US" sz="800" baseline="0">
            <a:solidFill>
              <a:srgbClr val="C00000"/>
            </a:solidFill>
          </a:endParaRPr>
        </a:p>
        <a:p xmlns:a="http://schemas.openxmlformats.org/drawingml/2006/main">
          <a:endParaRPr lang="en-US" sz="800">
            <a:solidFill>
              <a:srgbClr val="C00000"/>
            </a:solidFill>
          </a:endParaRPr>
        </a:p>
      </cdr:txBody>
    </cdr:sp>
  </cdr:relSizeAnchor>
  <cdr:relSizeAnchor xmlns:cdr="http://schemas.openxmlformats.org/drawingml/2006/chartDrawing">
    <cdr:from>
      <cdr:x>0.07344</cdr:x>
      <cdr:y>0.73959</cdr:y>
    </cdr:from>
    <cdr:to>
      <cdr:x>0.1044</cdr:x>
      <cdr:y>0.83155</cdr:y>
    </cdr:to>
    <cdr:sp macro="" textlink="">
      <cdr:nvSpPr>
        <cdr:cNvPr id="26" name="TextBox 1">
          <a:extLst xmlns:a="http://schemas.openxmlformats.org/drawingml/2006/main">
            <a:ext uri="{FF2B5EF4-FFF2-40B4-BE49-F238E27FC236}">
              <a16:creationId xmlns:a16="http://schemas.microsoft.com/office/drawing/2014/main" id="{890CE458-CE48-9C40-B607-862673856C6B}"/>
            </a:ext>
          </a:extLst>
        </cdr:cNvPr>
        <cdr:cNvSpPr txBox="1"/>
      </cdr:nvSpPr>
      <cdr:spPr>
        <a:xfrm xmlns:a="http://schemas.openxmlformats.org/drawingml/2006/main" rot="18047973">
          <a:off x="348875" y="3531534"/>
          <a:ext cx="424843" cy="19542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Mar</a:t>
          </a:r>
          <a:r>
            <a:rPr lang="en-US" sz="800" baseline="0">
              <a:solidFill>
                <a:srgbClr val="0070C0"/>
              </a:solidFill>
            </a:rPr>
            <a:t> 17</a:t>
          </a:r>
        </a:p>
      </cdr:txBody>
    </cdr:sp>
  </cdr:relSizeAnchor>
  <cdr:relSizeAnchor xmlns:cdr="http://schemas.openxmlformats.org/drawingml/2006/chartDrawing">
    <cdr:from>
      <cdr:x>0</cdr:x>
      <cdr:y>0.91031</cdr:y>
    </cdr:from>
    <cdr:to>
      <cdr:x>0.95991</cdr:x>
      <cdr:y>0.99684</cdr:y>
    </cdr:to>
    <cdr:sp macro="" textlink="">
      <cdr:nvSpPr>
        <cdr:cNvPr id="27" name="TextBox 26">
          <a:extLst xmlns:a="http://schemas.openxmlformats.org/drawingml/2006/main">
            <a:ext uri="{FF2B5EF4-FFF2-40B4-BE49-F238E27FC236}">
              <a16:creationId xmlns:a16="http://schemas.microsoft.com/office/drawing/2014/main" id="{1CD83F38-CA8C-7348-A2EA-10D7B7EDD50D}"/>
            </a:ext>
          </a:extLst>
        </cdr:cNvPr>
        <cdr:cNvSpPr txBox="1"/>
      </cdr:nvSpPr>
      <cdr:spPr>
        <a:xfrm xmlns:a="http://schemas.openxmlformats.org/drawingml/2006/main">
          <a:off x="0" y="4100029"/>
          <a:ext cx="6068785" cy="38971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800">
              <a:latin typeface="+mj-lt"/>
            </a:rPr>
            <a:t>All data for markers in blue</a:t>
          </a:r>
          <a:r>
            <a:rPr lang="en-US" sz="800" baseline="0">
              <a:latin typeface="+mj-lt"/>
            </a:rPr>
            <a:t> and </a:t>
          </a:r>
          <a:r>
            <a:rPr lang="en-US" sz="800">
              <a:latin typeface="+mj-lt"/>
            </a:rPr>
            <a:t>red is from the daily epidemiologic reports by Public Health Ontario.</a:t>
          </a:r>
        </a:p>
        <a:p xmlns:a="http://schemas.openxmlformats.org/drawingml/2006/main">
          <a:r>
            <a:rPr lang="en-US" sz="800">
              <a:latin typeface="+mj-lt"/>
            </a:rPr>
            <a:t>All data for </a:t>
          </a:r>
          <a:r>
            <a:rPr lang="en-US" sz="800" baseline="0">
              <a:latin typeface="+mj-lt"/>
            </a:rPr>
            <a:t>the markers in green is from the Ontario Health Coalition. Public Health Ontario was not reporting this data before March 31, 2020.</a:t>
          </a:r>
        </a:p>
      </cdr:txBody>
    </cdr:sp>
  </cdr:relSizeAnchor>
  <cdr:relSizeAnchor xmlns:cdr="http://schemas.openxmlformats.org/drawingml/2006/chartDrawing">
    <cdr:from>
      <cdr:x>0.64776</cdr:x>
      <cdr:y>0.7744</cdr:y>
    </cdr:from>
    <cdr:to>
      <cdr:x>0.67884</cdr:x>
      <cdr:y>0.84509</cdr:y>
    </cdr:to>
    <cdr:sp macro="" textlink="">
      <cdr:nvSpPr>
        <cdr:cNvPr id="28" name="TextBox 1">
          <a:extLst xmlns:a="http://schemas.openxmlformats.org/drawingml/2006/main">
            <a:ext uri="{FF2B5EF4-FFF2-40B4-BE49-F238E27FC236}">
              <a16:creationId xmlns:a16="http://schemas.microsoft.com/office/drawing/2014/main" id="{8BC8A6BA-9512-8C4C-8770-A0A2E32A345C}"/>
            </a:ext>
          </a:extLst>
        </cdr:cNvPr>
        <cdr:cNvSpPr txBox="1"/>
      </cdr:nvSpPr>
      <cdr:spPr>
        <a:xfrm xmlns:a="http://schemas.openxmlformats.org/drawingml/2006/main" rot="18012499">
          <a:off x="4023631" y="3642805"/>
          <a:ext cx="326579" cy="19618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Nov 17</a:t>
          </a:r>
          <a:endParaRPr lang="en-US" sz="800" baseline="0">
            <a:solidFill>
              <a:srgbClr val="C00000"/>
            </a:solidFill>
          </a:endParaRPr>
        </a:p>
        <a:p xmlns:a="http://schemas.openxmlformats.org/drawingml/2006/main">
          <a:endParaRPr lang="en-US" sz="800">
            <a:solidFill>
              <a:srgbClr val="C00000"/>
            </a:solidFill>
          </a:endParaRPr>
        </a:p>
      </cdr:txBody>
    </cdr:sp>
  </cdr:relSizeAnchor>
  <cdr:relSizeAnchor xmlns:cdr="http://schemas.openxmlformats.org/drawingml/2006/chartDrawing">
    <cdr:from>
      <cdr:x>0.64465</cdr:x>
      <cdr:y>0.74003</cdr:y>
    </cdr:from>
    <cdr:to>
      <cdr:x>0.67556</cdr:x>
      <cdr:y>0.80919</cdr:y>
    </cdr:to>
    <cdr:sp macro="" textlink="">
      <cdr:nvSpPr>
        <cdr:cNvPr id="30" name="TextBox 1">
          <a:extLst xmlns:a="http://schemas.openxmlformats.org/drawingml/2006/main">
            <a:ext uri="{FF2B5EF4-FFF2-40B4-BE49-F238E27FC236}">
              <a16:creationId xmlns:a16="http://schemas.microsoft.com/office/drawing/2014/main" id="{15D5CF34-0262-8E41-A4B1-8120180BA05E}"/>
            </a:ext>
          </a:extLst>
        </cdr:cNvPr>
        <cdr:cNvSpPr txBox="1"/>
      </cdr:nvSpPr>
      <cdr:spPr>
        <a:xfrm xmlns:a="http://schemas.openxmlformats.org/drawingml/2006/main" rot="18025781">
          <a:off x="4007031" y="3481026"/>
          <a:ext cx="319510" cy="19511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Jun 2</a:t>
          </a:r>
          <a:endParaRPr lang="en-US" sz="800" baseline="0">
            <a:solidFill>
              <a:srgbClr val="0070C0"/>
            </a:solidFill>
          </a:endParaRPr>
        </a:p>
      </cdr:txBody>
    </cdr:sp>
  </cdr:relSizeAnchor>
  <cdr:relSizeAnchor xmlns:cdr="http://schemas.openxmlformats.org/drawingml/2006/chartDrawing">
    <cdr:from>
      <cdr:x>0.95522</cdr:x>
      <cdr:y>0.74654</cdr:y>
    </cdr:from>
    <cdr:to>
      <cdr:x>0.98555</cdr:x>
      <cdr:y>0.81702</cdr:y>
    </cdr:to>
    <cdr:sp macro="" textlink="">
      <cdr:nvSpPr>
        <cdr:cNvPr id="115" name="TextBox 1">
          <a:extLst xmlns:a="http://schemas.openxmlformats.org/drawingml/2006/main">
            <a:ext uri="{FF2B5EF4-FFF2-40B4-BE49-F238E27FC236}">
              <a16:creationId xmlns:a16="http://schemas.microsoft.com/office/drawing/2014/main" id="{2CA6FF21-E827-DB41-BEB4-E47C26913EEA}"/>
            </a:ext>
          </a:extLst>
        </cdr:cNvPr>
        <cdr:cNvSpPr txBox="1"/>
      </cdr:nvSpPr>
      <cdr:spPr>
        <a:xfrm xmlns:a="http://schemas.openxmlformats.org/drawingml/2006/main" rot="18081002">
          <a:off x="5962550" y="3516007"/>
          <a:ext cx="325608" cy="19145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Jul 14</a:t>
          </a:r>
          <a:endParaRPr lang="en-US" sz="800" baseline="0">
            <a:solidFill>
              <a:srgbClr val="0070C0"/>
            </a:solidFill>
          </a:endParaRPr>
        </a:p>
        <a:p xmlns:a="http://schemas.openxmlformats.org/drawingml/2006/main">
          <a:endParaRPr lang="en-US" sz="800">
            <a:solidFill>
              <a:srgbClr val="0070C0"/>
            </a:solidFill>
          </a:endParaRPr>
        </a:p>
      </cdr:txBody>
    </cdr:sp>
  </cdr:relSizeAnchor>
  <cdr:relSizeAnchor xmlns:cdr="http://schemas.openxmlformats.org/drawingml/2006/chartDrawing">
    <cdr:from>
      <cdr:x>0.9052</cdr:x>
      <cdr:y>0.74058</cdr:y>
    </cdr:from>
    <cdr:to>
      <cdr:x>0.93554</cdr:x>
      <cdr:y>0.81106</cdr:y>
    </cdr:to>
    <cdr:sp macro="" textlink="">
      <cdr:nvSpPr>
        <cdr:cNvPr id="116" name="TextBox 1">
          <a:extLst xmlns:a="http://schemas.openxmlformats.org/drawingml/2006/main">
            <a:ext uri="{FF2B5EF4-FFF2-40B4-BE49-F238E27FC236}">
              <a16:creationId xmlns:a16="http://schemas.microsoft.com/office/drawing/2014/main" id="{2CA6FF21-E827-DB41-BEB4-E47C26913EEA}"/>
            </a:ext>
          </a:extLst>
        </cdr:cNvPr>
        <cdr:cNvSpPr txBox="1"/>
      </cdr:nvSpPr>
      <cdr:spPr>
        <a:xfrm xmlns:a="http://schemas.openxmlformats.org/drawingml/2006/main" rot="17962092">
          <a:off x="5646814" y="3488426"/>
          <a:ext cx="325609" cy="19151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Jul 7</a:t>
          </a:r>
          <a:endParaRPr lang="en-US" sz="800" baseline="0">
            <a:solidFill>
              <a:srgbClr val="0070C0"/>
            </a:solidFill>
          </a:endParaRPr>
        </a:p>
        <a:p xmlns:a="http://schemas.openxmlformats.org/drawingml/2006/main">
          <a:endParaRPr lang="en-US" sz="800">
            <a:solidFill>
              <a:srgbClr val="0070C0"/>
            </a:solidFill>
          </a:endParaRPr>
        </a:p>
      </cdr:txBody>
    </cdr:sp>
  </cdr:relSizeAnchor>
  <cdr:relSizeAnchor xmlns:cdr="http://schemas.openxmlformats.org/drawingml/2006/chartDrawing">
    <cdr:from>
      <cdr:x>0.8497</cdr:x>
      <cdr:y>0.74776</cdr:y>
    </cdr:from>
    <cdr:to>
      <cdr:x>0.88003</cdr:x>
      <cdr:y>0.81824</cdr:y>
    </cdr:to>
    <cdr:sp macro="" textlink="">
      <cdr:nvSpPr>
        <cdr:cNvPr id="117" name="TextBox 1">
          <a:extLst xmlns:a="http://schemas.openxmlformats.org/drawingml/2006/main">
            <a:ext uri="{FF2B5EF4-FFF2-40B4-BE49-F238E27FC236}">
              <a16:creationId xmlns:a16="http://schemas.microsoft.com/office/drawing/2014/main" id="{2CA6FF21-E827-DB41-BEB4-E47C26913EEA}"/>
            </a:ext>
          </a:extLst>
        </cdr:cNvPr>
        <cdr:cNvSpPr txBox="1"/>
      </cdr:nvSpPr>
      <cdr:spPr>
        <a:xfrm xmlns:a="http://schemas.openxmlformats.org/drawingml/2006/main" rot="18009683">
          <a:off x="5296504" y="3521624"/>
          <a:ext cx="325608" cy="19145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Jun 30</a:t>
          </a:r>
          <a:endParaRPr lang="en-US" sz="800" baseline="0">
            <a:solidFill>
              <a:srgbClr val="0070C0"/>
            </a:solidFill>
          </a:endParaRPr>
        </a:p>
        <a:p xmlns:a="http://schemas.openxmlformats.org/drawingml/2006/main">
          <a:endParaRPr lang="en-US" sz="800">
            <a:solidFill>
              <a:srgbClr val="0070C0"/>
            </a:solidFill>
          </a:endParaRPr>
        </a:p>
      </cdr:txBody>
    </cdr:sp>
  </cdr:relSizeAnchor>
  <cdr:relSizeAnchor xmlns:cdr="http://schemas.openxmlformats.org/drawingml/2006/chartDrawing">
    <cdr:from>
      <cdr:x>0.79768</cdr:x>
      <cdr:y>0.7486</cdr:y>
    </cdr:from>
    <cdr:to>
      <cdr:x>0.82921</cdr:x>
      <cdr:y>0.81907</cdr:y>
    </cdr:to>
    <cdr:sp macro="" textlink="">
      <cdr:nvSpPr>
        <cdr:cNvPr id="118" name="TextBox 1">
          <a:extLst xmlns:a="http://schemas.openxmlformats.org/drawingml/2006/main">
            <a:ext uri="{FF2B5EF4-FFF2-40B4-BE49-F238E27FC236}">
              <a16:creationId xmlns:a16="http://schemas.microsoft.com/office/drawing/2014/main" id="{2CA6FF21-E827-DB41-BEB4-E47C26913EEA}"/>
            </a:ext>
          </a:extLst>
        </cdr:cNvPr>
        <cdr:cNvSpPr txBox="1"/>
      </cdr:nvSpPr>
      <cdr:spPr>
        <a:xfrm xmlns:a="http://schemas.openxmlformats.org/drawingml/2006/main" rot="18007925">
          <a:off x="4971902" y="3521686"/>
          <a:ext cx="325562" cy="19902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Jun</a:t>
          </a:r>
          <a:r>
            <a:rPr lang="en-US" sz="800" baseline="0">
              <a:solidFill>
                <a:srgbClr val="0070C0"/>
              </a:solidFill>
            </a:rPr>
            <a:t> 23</a:t>
          </a:r>
        </a:p>
        <a:p xmlns:a="http://schemas.openxmlformats.org/drawingml/2006/main">
          <a:endParaRPr lang="en-US" sz="800">
            <a:solidFill>
              <a:srgbClr val="0070C0"/>
            </a:solidFill>
          </a:endParaRPr>
        </a:p>
      </cdr:txBody>
    </cdr:sp>
  </cdr:relSizeAnchor>
  <cdr:relSizeAnchor xmlns:cdr="http://schemas.openxmlformats.org/drawingml/2006/chartDrawing">
    <cdr:from>
      <cdr:x>0.74597</cdr:x>
      <cdr:y>0.75073</cdr:y>
    </cdr:from>
    <cdr:to>
      <cdr:x>0.77631</cdr:x>
      <cdr:y>0.82121</cdr:y>
    </cdr:to>
    <cdr:sp macro="" textlink="">
      <cdr:nvSpPr>
        <cdr:cNvPr id="119" name="TextBox 1">
          <a:extLst xmlns:a="http://schemas.openxmlformats.org/drawingml/2006/main">
            <a:ext uri="{FF2B5EF4-FFF2-40B4-BE49-F238E27FC236}">
              <a16:creationId xmlns:a16="http://schemas.microsoft.com/office/drawing/2014/main" id="{2CA6FF21-E827-DB41-BEB4-E47C26913EEA}"/>
            </a:ext>
          </a:extLst>
        </cdr:cNvPr>
        <cdr:cNvSpPr txBox="1"/>
      </cdr:nvSpPr>
      <cdr:spPr>
        <a:xfrm xmlns:a="http://schemas.openxmlformats.org/drawingml/2006/main" rot="18020932">
          <a:off x="4641707" y="3535336"/>
          <a:ext cx="325608" cy="19151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Jun 16</a:t>
          </a:r>
          <a:endParaRPr lang="en-US" sz="800" baseline="0">
            <a:solidFill>
              <a:srgbClr val="0070C0"/>
            </a:solidFill>
          </a:endParaRPr>
        </a:p>
        <a:p xmlns:a="http://schemas.openxmlformats.org/drawingml/2006/main">
          <a:endParaRPr lang="en-US" sz="800">
            <a:solidFill>
              <a:srgbClr val="0070C0"/>
            </a:solidFill>
          </a:endParaRPr>
        </a:p>
      </cdr:txBody>
    </cdr:sp>
  </cdr:relSizeAnchor>
  <cdr:relSizeAnchor xmlns:cdr="http://schemas.openxmlformats.org/drawingml/2006/chartDrawing">
    <cdr:from>
      <cdr:x>0.69989</cdr:x>
      <cdr:y>0.74056</cdr:y>
    </cdr:from>
    <cdr:to>
      <cdr:x>0.73072</cdr:x>
      <cdr:y>0.8099</cdr:y>
    </cdr:to>
    <cdr:sp macro="" textlink="">
      <cdr:nvSpPr>
        <cdr:cNvPr id="120" name="TextBox 1">
          <a:extLst xmlns:a="http://schemas.openxmlformats.org/drawingml/2006/main">
            <a:ext uri="{FF2B5EF4-FFF2-40B4-BE49-F238E27FC236}">
              <a16:creationId xmlns:a16="http://schemas.microsoft.com/office/drawing/2014/main" id="{2CA6FF21-E827-DB41-BEB4-E47C26913EEA}"/>
            </a:ext>
          </a:extLst>
        </cdr:cNvPr>
        <cdr:cNvSpPr txBox="1"/>
      </cdr:nvSpPr>
      <cdr:spPr>
        <a:xfrm xmlns:a="http://schemas.openxmlformats.org/drawingml/2006/main" rot="18026235">
          <a:off x="4355071" y="3484142"/>
          <a:ext cx="320342" cy="19460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0070C0"/>
              </a:solidFill>
            </a:rPr>
            <a:t>Jun 9</a:t>
          </a:r>
          <a:endParaRPr lang="en-US" sz="800" baseline="0">
            <a:solidFill>
              <a:srgbClr val="0070C0"/>
            </a:solidFill>
          </a:endParaRPr>
        </a:p>
        <a:p xmlns:a="http://schemas.openxmlformats.org/drawingml/2006/main">
          <a:endParaRPr lang="en-US" sz="800">
            <a:solidFill>
              <a:srgbClr val="0070C0"/>
            </a:solidFill>
          </a:endParaRPr>
        </a:p>
      </cdr:txBody>
    </cdr:sp>
  </cdr:relSizeAnchor>
  <cdr:relSizeAnchor xmlns:cdr="http://schemas.openxmlformats.org/drawingml/2006/chartDrawing">
    <cdr:from>
      <cdr:x>0.70797</cdr:x>
      <cdr:y>0.75507</cdr:y>
    </cdr:from>
    <cdr:to>
      <cdr:x>0.7378</cdr:x>
      <cdr:y>0.8428</cdr:y>
    </cdr:to>
    <cdr:sp macro="" textlink="">
      <cdr:nvSpPr>
        <cdr:cNvPr id="36" name="TextBox 1">
          <a:extLst xmlns:a="http://schemas.openxmlformats.org/drawingml/2006/main">
            <a:ext uri="{FF2B5EF4-FFF2-40B4-BE49-F238E27FC236}">
              <a16:creationId xmlns:a16="http://schemas.microsoft.com/office/drawing/2014/main" id="{6F9560C4-3674-A042-8363-B7CFC03D392F}"/>
            </a:ext>
          </a:extLst>
        </cdr:cNvPr>
        <cdr:cNvSpPr txBox="1"/>
      </cdr:nvSpPr>
      <cdr:spPr>
        <a:xfrm xmlns:a="http://schemas.openxmlformats.org/drawingml/2006/main" rot="17956619">
          <a:off x="4360436" y="3596825"/>
          <a:ext cx="405271" cy="18829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Nov 24</a:t>
          </a:r>
          <a:endParaRPr lang="en-US" sz="800" baseline="0">
            <a:solidFill>
              <a:srgbClr val="C00000"/>
            </a:solidFill>
          </a:endParaRPr>
        </a:p>
        <a:p xmlns:a="http://schemas.openxmlformats.org/drawingml/2006/main">
          <a:endParaRPr lang="en-US" sz="800">
            <a:solidFill>
              <a:srgbClr val="C00000"/>
            </a:solidFill>
          </a:endParaRPr>
        </a:p>
      </cdr:txBody>
    </cdr:sp>
  </cdr:relSizeAnchor>
  <cdr:relSizeAnchor xmlns:cdr="http://schemas.openxmlformats.org/drawingml/2006/chartDrawing">
    <cdr:from>
      <cdr:x>0.75523</cdr:x>
      <cdr:y>0.77148</cdr:y>
    </cdr:from>
    <cdr:to>
      <cdr:x>0.78797</cdr:x>
      <cdr:y>0.84524</cdr:y>
    </cdr:to>
    <cdr:sp macro="" textlink="">
      <cdr:nvSpPr>
        <cdr:cNvPr id="37" name="TextBox 1">
          <a:extLst xmlns:a="http://schemas.openxmlformats.org/drawingml/2006/main">
            <a:ext uri="{FF2B5EF4-FFF2-40B4-BE49-F238E27FC236}">
              <a16:creationId xmlns:a16="http://schemas.microsoft.com/office/drawing/2014/main" id="{6F9560C4-3674-A042-8363-B7CFC03D392F}"/>
            </a:ext>
          </a:extLst>
        </cdr:cNvPr>
        <cdr:cNvSpPr txBox="1"/>
      </cdr:nvSpPr>
      <cdr:spPr>
        <a:xfrm xmlns:a="http://schemas.openxmlformats.org/drawingml/2006/main" rot="18013318">
          <a:off x="4700189" y="3631170"/>
          <a:ext cx="340762" cy="20666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aseline="0">
              <a:solidFill>
                <a:srgbClr val="C00000"/>
              </a:solidFill>
            </a:rPr>
            <a:t>Dec 1</a:t>
          </a:r>
        </a:p>
        <a:p xmlns:a="http://schemas.openxmlformats.org/drawingml/2006/main">
          <a:endParaRPr lang="en-US" sz="800">
            <a:solidFill>
              <a:srgbClr val="C00000"/>
            </a:solidFill>
          </a:endParaRPr>
        </a:p>
      </cdr:txBody>
    </cdr:sp>
  </cdr:relSizeAnchor>
  <cdr:relSizeAnchor xmlns:cdr="http://schemas.openxmlformats.org/drawingml/2006/chartDrawing">
    <cdr:from>
      <cdr:x>0.28577</cdr:x>
      <cdr:y>0.7647</cdr:y>
    </cdr:from>
    <cdr:to>
      <cdr:x>0.31093</cdr:x>
      <cdr:y>0.84358</cdr:y>
    </cdr:to>
    <cdr:sp macro="" textlink="">
      <cdr:nvSpPr>
        <cdr:cNvPr id="48" name="TextBox 1">
          <a:extLst xmlns:a="http://schemas.openxmlformats.org/drawingml/2006/main">
            <a:ext uri="{FF2B5EF4-FFF2-40B4-BE49-F238E27FC236}">
              <a16:creationId xmlns:a16="http://schemas.microsoft.com/office/drawing/2014/main" id="{8E767E4A-D360-0C42-977E-828AA298D2BC}"/>
            </a:ext>
          </a:extLst>
        </cdr:cNvPr>
        <cdr:cNvSpPr txBox="1"/>
      </cdr:nvSpPr>
      <cdr:spPr>
        <a:xfrm xmlns:a="http://schemas.openxmlformats.org/drawingml/2006/main" rot="17999289">
          <a:off x="1701089" y="3635619"/>
          <a:ext cx="364415" cy="15881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solidFill>
                <a:srgbClr val="C00000"/>
              </a:solidFill>
            </a:rPr>
            <a:t>Sep 29</a:t>
          </a:r>
          <a:endParaRPr lang="en-US" sz="800" baseline="0">
            <a:solidFill>
              <a:srgbClr val="C00000"/>
            </a:solidFill>
          </a:endParaRPr>
        </a:p>
        <a:p xmlns:a="http://schemas.openxmlformats.org/drawingml/2006/main">
          <a:endParaRPr lang="en-US" sz="800">
            <a:solidFill>
              <a:srgbClr val="C00000"/>
            </a:solidFill>
          </a:endParaRPr>
        </a:p>
      </cdr:txBody>
    </cdr:sp>
  </cdr:relSizeAnchor>
  <cdr:relSizeAnchor xmlns:cdr="http://schemas.openxmlformats.org/drawingml/2006/chartDrawing">
    <cdr:from>
      <cdr:x>0.8039</cdr:x>
      <cdr:y>0.7714</cdr:y>
    </cdr:from>
    <cdr:to>
      <cdr:x>0.83664</cdr:x>
      <cdr:y>0.84516</cdr:y>
    </cdr:to>
    <cdr:sp macro="" textlink="">
      <cdr:nvSpPr>
        <cdr:cNvPr id="38" name="TextBox 1">
          <a:extLst xmlns:a="http://schemas.openxmlformats.org/drawingml/2006/main">
            <a:ext uri="{FF2B5EF4-FFF2-40B4-BE49-F238E27FC236}">
              <a16:creationId xmlns:a16="http://schemas.microsoft.com/office/drawing/2014/main" id="{4A9B3495-13DF-C744-A7BE-98750C3E6B5F}"/>
            </a:ext>
          </a:extLst>
        </cdr:cNvPr>
        <cdr:cNvSpPr txBox="1"/>
      </cdr:nvSpPr>
      <cdr:spPr>
        <a:xfrm xmlns:a="http://schemas.openxmlformats.org/drawingml/2006/main" rot="18013318">
          <a:off x="5007420" y="3630832"/>
          <a:ext cx="340762" cy="20666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aseline="0">
              <a:solidFill>
                <a:srgbClr val="C00000"/>
              </a:solidFill>
            </a:rPr>
            <a:t>Dec 8</a:t>
          </a:r>
        </a:p>
        <a:p xmlns:a="http://schemas.openxmlformats.org/drawingml/2006/main">
          <a:endParaRPr lang="en-US" sz="800">
            <a:solidFill>
              <a:srgbClr val="C00000"/>
            </a:solidFill>
          </a:endParaRPr>
        </a:p>
      </cdr:txBody>
    </cdr:sp>
  </cdr:relSizeAnchor>
  <cdr:relSizeAnchor xmlns:cdr="http://schemas.openxmlformats.org/drawingml/2006/chartDrawing">
    <cdr:from>
      <cdr:x>0.85312</cdr:x>
      <cdr:y>0.77832</cdr:y>
    </cdr:from>
    <cdr:to>
      <cdr:x>0.88586</cdr:x>
      <cdr:y>0.85208</cdr:y>
    </cdr:to>
    <cdr:sp macro="" textlink="">
      <cdr:nvSpPr>
        <cdr:cNvPr id="39" name="TextBox 1">
          <a:extLst xmlns:a="http://schemas.openxmlformats.org/drawingml/2006/main">
            <a:ext uri="{FF2B5EF4-FFF2-40B4-BE49-F238E27FC236}">
              <a16:creationId xmlns:a16="http://schemas.microsoft.com/office/drawing/2014/main" id="{5C92A8FE-91FC-FF4C-9AD5-7A53FCE4049C}"/>
            </a:ext>
          </a:extLst>
        </cdr:cNvPr>
        <cdr:cNvSpPr txBox="1"/>
      </cdr:nvSpPr>
      <cdr:spPr>
        <a:xfrm xmlns:a="http://schemas.openxmlformats.org/drawingml/2006/main" rot="18013318">
          <a:off x="5321853" y="3651986"/>
          <a:ext cx="339789" cy="2067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aseline="0">
              <a:solidFill>
                <a:srgbClr val="C00000"/>
              </a:solidFill>
            </a:rPr>
            <a:t>Dec 15</a:t>
          </a:r>
        </a:p>
        <a:p xmlns:a="http://schemas.openxmlformats.org/drawingml/2006/main">
          <a:endParaRPr lang="en-US" sz="800">
            <a:solidFill>
              <a:srgbClr val="C00000"/>
            </a:solidFill>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A324B-7500-473B-8BAC-D2D2C327C1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82E05A2-B448-4CBC-8F03-E57D329F79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5650CDC-123F-4A8A-BA90-1DFC603B28EE}"/>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5" name="Footer Placeholder 4">
            <a:extLst>
              <a:ext uri="{FF2B5EF4-FFF2-40B4-BE49-F238E27FC236}">
                <a16:creationId xmlns:a16="http://schemas.microsoft.com/office/drawing/2014/main" id="{1FD9EA29-D7BC-4F8F-9C9E-A825B62C5D0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E45355B-39DC-4F5F-8D76-ADA997148982}"/>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1336108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A82BE-CA7D-4543-B776-488BA1E4C2E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082B269-0E0A-4E50-8900-20E512FF25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9D71DFF-C13B-4557-AA1A-ADD3398100BB}"/>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5" name="Footer Placeholder 4">
            <a:extLst>
              <a:ext uri="{FF2B5EF4-FFF2-40B4-BE49-F238E27FC236}">
                <a16:creationId xmlns:a16="http://schemas.microsoft.com/office/drawing/2014/main" id="{B040816F-AAC1-4640-B441-02931B4B3A1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8B0BF0B-32A9-4725-9706-5147A7F6BFD3}"/>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2686143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2F95B-01FE-4E38-B507-FE6C6F4A6F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9F2D7E6-0280-4E0C-8942-F7F07E0019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D7A24D-20ED-4611-88A9-FFBC1AA12FE8}"/>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5" name="Footer Placeholder 4">
            <a:extLst>
              <a:ext uri="{FF2B5EF4-FFF2-40B4-BE49-F238E27FC236}">
                <a16:creationId xmlns:a16="http://schemas.microsoft.com/office/drawing/2014/main" id="{8E48A659-6952-429D-880A-6E350D0D768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C306AC8-1906-4E2E-9ADB-060E45BE2236}"/>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514332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DB834-D215-497F-B93F-E575301B2C5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CFCC906-6907-4FF9-BE77-5826FDA3A6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8C11C477-46D0-48D8-8F09-065B3E76D9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BB9EF908-88D1-458F-BA7E-17E0E7FC5D47}"/>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6" name="Footer Placeholder 5">
            <a:extLst>
              <a:ext uri="{FF2B5EF4-FFF2-40B4-BE49-F238E27FC236}">
                <a16:creationId xmlns:a16="http://schemas.microsoft.com/office/drawing/2014/main" id="{E68D4DE2-8308-4D5E-972D-A512DE804F7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3054564-74FE-4905-8201-76F99277B80C}"/>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4157594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67372-3776-42DE-9AFC-F0022D0DBDBF}"/>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EE09467-96D8-485A-9A55-AC1262D129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B2D946-BC0D-43EB-978C-D69F65E44C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E9EBB955-EA0D-42D1-B359-479AA37860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35CC20-DF96-41C0-A557-975696D1A2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5FEB4869-17D6-451C-BCE3-2C4455FDFDF5}"/>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8" name="Footer Placeholder 7">
            <a:extLst>
              <a:ext uri="{FF2B5EF4-FFF2-40B4-BE49-F238E27FC236}">
                <a16:creationId xmlns:a16="http://schemas.microsoft.com/office/drawing/2014/main" id="{EFB594BA-3558-4C4D-AC67-AF67CC61BD96}"/>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6849C71-990B-4973-BD52-B5134B11BA62}"/>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1740508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5D620-B81C-4C01-8178-C4965DB70DD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018F8EEE-FA58-4B42-8EF4-AA0B8CA91803}"/>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4" name="Footer Placeholder 3">
            <a:extLst>
              <a:ext uri="{FF2B5EF4-FFF2-40B4-BE49-F238E27FC236}">
                <a16:creationId xmlns:a16="http://schemas.microsoft.com/office/drawing/2014/main" id="{F4BC0817-22FD-4F02-81A9-A677C4D72054}"/>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A2C1D869-93D7-4A56-A35F-BE2BE077E6EC}"/>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3014982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F59710-6924-49EA-91ED-8486EC198962}"/>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3" name="Footer Placeholder 2">
            <a:extLst>
              <a:ext uri="{FF2B5EF4-FFF2-40B4-BE49-F238E27FC236}">
                <a16:creationId xmlns:a16="http://schemas.microsoft.com/office/drawing/2014/main" id="{325CE6A4-FC13-49E0-9597-1EB7FF666C4B}"/>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32BEC1DD-5CAD-44E4-87D9-E39A1B05F3B1}"/>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4115717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9BAA-09D0-4DA7-BDBD-45CFB6CD23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3BAF21B-259C-474B-B437-60ADF28DA4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79EFD056-C0C2-4F2B-88A9-A95FF2923D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49D068-D90A-42EB-B320-CC0B47589796}"/>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6" name="Footer Placeholder 5">
            <a:extLst>
              <a:ext uri="{FF2B5EF4-FFF2-40B4-BE49-F238E27FC236}">
                <a16:creationId xmlns:a16="http://schemas.microsoft.com/office/drawing/2014/main" id="{D75E1CBE-0862-443D-A1BB-0B82A0925FF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B7AB03F-C0AD-4A9E-A97F-74EA4891912A}"/>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25115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7C432-84FA-49B5-BF7C-D8C33A32D1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61DE1FF-C66E-4353-B470-3ACDE60A26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B6CB2A76-0493-4ADB-95C8-D5B13B6977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66DE8B-06A9-455B-944A-718CAD3829F5}"/>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6" name="Footer Placeholder 5">
            <a:extLst>
              <a:ext uri="{FF2B5EF4-FFF2-40B4-BE49-F238E27FC236}">
                <a16:creationId xmlns:a16="http://schemas.microsoft.com/office/drawing/2014/main" id="{045E1EC0-FC19-4C2B-A05C-D8975E76473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BB9F337-373D-4B0A-8323-02400AA2CA9A}"/>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1824623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6B0F8-9E4E-4DED-A297-FA5EB89E4F2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4EBD750-4200-4A03-9B0C-86541E6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816E196-E597-4353-96D1-6DF27BD64F0B}"/>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5" name="Footer Placeholder 4">
            <a:extLst>
              <a:ext uri="{FF2B5EF4-FFF2-40B4-BE49-F238E27FC236}">
                <a16:creationId xmlns:a16="http://schemas.microsoft.com/office/drawing/2014/main" id="{BDA87572-25C6-401E-AE39-871E1BBB599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80E9116-8002-471E-BFAF-EEC2CAA6B6E9}"/>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1593525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DF2E0A-BE76-4D72-83A8-8A60B0DA3E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24748DE-1FC0-431A-B295-2188910BA3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2E77260-5DF7-47F0-803D-5E1951F5BC61}"/>
              </a:ext>
            </a:extLst>
          </p:cNvPr>
          <p:cNvSpPr>
            <a:spLocks noGrp="1"/>
          </p:cNvSpPr>
          <p:nvPr>
            <p:ph type="dt" sz="half" idx="10"/>
          </p:nvPr>
        </p:nvSpPr>
        <p:spPr/>
        <p:txBody>
          <a:bodyPr/>
          <a:lstStyle/>
          <a:p>
            <a:fld id="{72197F7B-3E90-4FD1-8F3B-5748751B285A}" type="datetimeFigureOut">
              <a:rPr lang="en-CA" smtClean="0"/>
              <a:t>2020-12-17</a:t>
            </a:fld>
            <a:endParaRPr lang="en-CA"/>
          </a:p>
        </p:txBody>
      </p:sp>
      <p:sp>
        <p:nvSpPr>
          <p:cNvPr id="5" name="Footer Placeholder 4">
            <a:extLst>
              <a:ext uri="{FF2B5EF4-FFF2-40B4-BE49-F238E27FC236}">
                <a16:creationId xmlns:a16="http://schemas.microsoft.com/office/drawing/2014/main" id="{2BF43E56-9CA8-4EF9-AC7F-E0008366632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333E965-0107-4C02-A5D2-74E43B5941C8}"/>
              </a:ext>
            </a:extLst>
          </p:cNvPr>
          <p:cNvSpPr>
            <a:spLocks noGrp="1"/>
          </p:cNvSpPr>
          <p:nvPr>
            <p:ph type="sldNum" sz="quarter" idx="12"/>
          </p:nvPr>
        </p:nvSpPr>
        <p:spPr/>
        <p:txBody>
          <a:bodyPr/>
          <a:lstStyle/>
          <a:p>
            <a:fld id="{B6065FF7-67FF-4A2E-8352-A8E8924A947B}" type="slidenum">
              <a:rPr lang="en-CA" smtClean="0"/>
              <a:t>‹#›</a:t>
            </a:fld>
            <a:endParaRPr lang="en-CA"/>
          </a:p>
        </p:txBody>
      </p:sp>
    </p:spTree>
    <p:extLst>
      <p:ext uri="{BB962C8B-B14F-4D97-AF65-F5344CB8AC3E}">
        <p14:creationId xmlns:p14="http://schemas.microsoft.com/office/powerpoint/2010/main" val="2008916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73B950-B2A8-41DB-9187-A77DB1B5FB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7D27628-0664-4714-9F04-C33E075BE6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F2CF6B8-EF4D-42E1-986E-15FB24E656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197F7B-3E90-4FD1-8F3B-5748751B285A}" type="datetimeFigureOut">
              <a:rPr lang="en-CA" smtClean="0"/>
              <a:t>2020-12-17</a:t>
            </a:fld>
            <a:endParaRPr lang="en-CA"/>
          </a:p>
        </p:txBody>
      </p:sp>
      <p:sp>
        <p:nvSpPr>
          <p:cNvPr id="5" name="Footer Placeholder 4">
            <a:extLst>
              <a:ext uri="{FF2B5EF4-FFF2-40B4-BE49-F238E27FC236}">
                <a16:creationId xmlns:a16="http://schemas.microsoft.com/office/drawing/2014/main" id="{E647F455-B0B6-4879-BC9E-45477CD913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DF2C0EBD-5AA0-454F-9113-79ED2C3A22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065FF7-67FF-4A2E-8352-A8E8924A947B}" type="slidenum">
              <a:rPr lang="en-CA" smtClean="0"/>
              <a:t>‹#›</a:t>
            </a:fld>
            <a:endParaRPr lang="en-CA"/>
          </a:p>
        </p:txBody>
      </p:sp>
    </p:spTree>
    <p:extLst>
      <p:ext uri="{BB962C8B-B14F-4D97-AF65-F5344CB8AC3E}">
        <p14:creationId xmlns:p14="http://schemas.microsoft.com/office/powerpoint/2010/main" val="3639749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CE4131-4502-4AAA-99BC-7435C6AA5FB8}"/>
              </a:ext>
            </a:extLst>
          </p:cNvPr>
          <p:cNvSpPr txBox="1"/>
          <p:nvPr/>
        </p:nvSpPr>
        <p:spPr>
          <a:xfrm>
            <a:off x="1419225" y="952500"/>
            <a:ext cx="9086850" cy="4524315"/>
          </a:xfrm>
          <a:prstGeom prst="rect">
            <a:avLst/>
          </a:prstGeom>
          <a:noFill/>
        </p:spPr>
        <p:txBody>
          <a:bodyPr wrap="square" rtlCol="0">
            <a:spAutoFit/>
          </a:bodyPr>
          <a:lstStyle/>
          <a:p>
            <a:r>
              <a:rPr lang="en-CA" sz="1800" dirty="0">
                <a:effectLst/>
                <a:latin typeface="Franklin Gothic Medium" panose="020B0603020102020204" pitchFamily="34" charset="0"/>
                <a:ea typeface="Times New Roman" panose="02020603050405020304" pitchFamily="18" charset="0"/>
              </a:rPr>
              <a:t>QUICK SAMPLE OF JUST A FEW OF THE EXPLODING OUTBREAKS IN ONTARIO LONG-TERM CARE HOMES</a:t>
            </a:r>
          </a:p>
          <a:p>
            <a:endParaRPr lang="en-CA" sz="1800" dirty="0">
              <a:effectLst/>
              <a:latin typeface="Franklin Gothic Medium" panose="020B0603020102020204" pitchFamily="34" charset="0"/>
              <a:ea typeface="Times New Roman" panose="02020603050405020304" pitchFamily="18" charset="0"/>
            </a:endParaRPr>
          </a:p>
          <a:p>
            <a:r>
              <a:rPr lang="en-CA" sz="1800" dirty="0">
                <a:effectLst/>
                <a:latin typeface="Franklin Gothic Medium" panose="020B0603020102020204" pitchFamily="34" charset="0"/>
                <a:ea typeface="Times New Roman" panose="02020603050405020304" pitchFamily="18" charset="0"/>
              </a:rPr>
              <a:t>In the last 24 hours alone 18 residents have died and there have been 115 new reported COVID-19 infections in Ontario’s long-term care homes. </a:t>
            </a:r>
          </a:p>
          <a:p>
            <a:endParaRPr lang="en-CA" dirty="0">
              <a:latin typeface="Franklin Gothic Medium" panose="020B0603020102020204" pitchFamily="34" charset="0"/>
            </a:endParaRPr>
          </a:p>
          <a:p>
            <a:endParaRPr lang="en-CA" dirty="0">
              <a:latin typeface="Franklin Gothic Medium" panose="020B0603020102020204" pitchFamily="34" charset="0"/>
            </a:endParaRPr>
          </a:p>
          <a:p>
            <a:r>
              <a:rPr lang="en-CA" sz="1800" dirty="0">
                <a:effectLst/>
                <a:latin typeface="Franklin Gothic Medium" panose="020B0603020102020204" pitchFamily="34" charset="0"/>
                <a:ea typeface="Times New Roman" panose="02020603050405020304" pitchFamily="18" charset="0"/>
              </a:rPr>
              <a:t>As of December 15: 4,594 residents and staff had been infected in the second wave (since September 1). Including yesterday’s death toll, the number of residents that have died in the second wave alone is more than 700.</a:t>
            </a:r>
          </a:p>
          <a:p>
            <a:endParaRPr lang="en-CA" dirty="0">
              <a:latin typeface="Franklin Gothic Medium" panose="020B0603020102020204" pitchFamily="34" charset="0"/>
              <a:ea typeface="Times New Roman" panose="02020603050405020304" pitchFamily="18" charset="0"/>
            </a:endParaRPr>
          </a:p>
          <a:p>
            <a:r>
              <a:rPr lang="en-CA" sz="1800" dirty="0">
                <a:effectLst/>
                <a:latin typeface="Franklin Gothic Medium" panose="020B0603020102020204" pitchFamily="34" charset="0"/>
                <a:ea typeface="Times New Roman" panose="02020603050405020304" pitchFamily="18" charset="0"/>
              </a:rPr>
              <a:t>On August 31 there was 1 resident and 22 staff infected. </a:t>
            </a:r>
          </a:p>
          <a:p>
            <a:r>
              <a:rPr lang="en-CA" sz="1800" dirty="0">
                <a:effectLst/>
                <a:latin typeface="Franklin Gothic Medium" panose="020B0603020102020204" pitchFamily="34" charset="0"/>
                <a:ea typeface="Times New Roman" panose="02020603050405020304" pitchFamily="18" charset="0"/>
              </a:rPr>
              <a:t>On December 15 there were 1,456 currently active (695 residents, 761 staff).</a:t>
            </a:r>
          </a:p>
          <a:p>
            <a:endParaRPr lang="en-CA" dirty="0">
              <a:latin typeface="Calibri" panose="020F0502020204030204" pitchFamily="34" charset="0"/>
            </a:endParaRPr>
          </a:p>
          <a:p>
            <a:endParaRPr lang="en-CA" dirty="0">
              <a:latin typeface="Calibri" panose="020F0502020204030204" pitchFamily="34" charset="0"/>
            </a:endParaRPr>
          </a:p>
          <a:p>
            <a:endParaRPr lang="en-CA" dirty="0"/>
          </a:p>
        </p:txBody>
      </p:sp>
    </p:spTree>
    <p:extLst>
      <p:ext uri="{BB962C8B-B14F-4D97-AF65-F5344CB8AC3E}">
        <p14:creationId xmlns:p14="http://schemas.microsoft.com/office/powerpoint/2010/main" val="3269277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B9AC053-15F6-4332-9417-C0D657EBDF4D}"/>
              </a:ext>
            </a:extLst>
          </p:cNvPr>
          <p:cNvSpPr>
            <a:spLocks noGrp="1"/>
          </p:cNvSpPr>
          <p:nvPr>
            <p:ph idx="1"/>
          </p:nvPr>
        </p:nvSpPr>
        <p:spPr>
          <a:xfrm>
            <a:off x="838200" y="457200"/>
            <a:ext cx="10515600" cy="5719763"/>
          </a:xfrm>
        </p:spPr>
        <p:txBody>
          <a:bodyPr>
            <a:normAutofit fontScale="85000" lnSpcReduction="20000"/>
          </a:bodyPr>
          <a:lstStyle/>
          <a:p>
            <a:pPr marL="0" marR="0" indent="0">
              <a:spcBef>
                <a:spcPts val="0"/>
              </a:spcBef>
              <a:spcAft>
                <a:spcPts val="0"/>
              </a:spcAft>
              <a:buNone/>
            </a:pPr>
            <a:r>
              <a:rPr lang="en-CA" sz="2100" dirty="0">
                <a:effectLst/>
                <a:latin typeface="Franklin Gothic Medium" panose="020B0603020102020204" pitchFamily="34" charset="0"/>
                <a:ea typeface="Times New Roman" panose="02020603050405020304" pitchFamily="18" charset="0"/>
              </a:rPr>
              <a:t>QUICK SAMPLE OF JUST A FEW OF THE EXPLODING OUTBREAKS IN ONTARIO LONG-TERM CARE HOMES</a:t>
            </a:r>
          </a:p>
          <a:p>
            <a:pPr marL="0" marR="0" indent="0">
              <a:spcBef>
                <a:spcPts val="0"/>
              </a:spcBef>
              <a:spcAft>
                <a:spcPts val="0"/>
              </a:spcAft>
              <a:buNone/>
            </a:pPr>
            <a:endParaRPr lang="en-CA" sz="1800" dirty="0">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CA" sz="1800" dirty="0">
                <a:effectLst/>
                <a:latin typeface="Franklin Gothic Medium" panose="020B0603020102020204" pitchFamily="34" charset="0"/>
                <a:ea typeface="Times New Roman" panose="02020603050405020304" pitchFamily="18" charset="0"/>
              </a:rPr>
              <a:t>Berkshire Care Centre</a:t>
            </a: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12: </a:t>
            </a:r>
            <a:r>
              <a:rPr lang="en-US" sz="1800" dirty="0" err="1">
                <a:solidFill>
                  <a:srgbClr val="0F1419"/>
                </a:solidFill>
                <a:effectLst/>
                <a:latin typeface="+mj-lt"/>
                <a:ea typeface="Times New Roman" panose="02020603050405020304" pitchFamily="18" charset="0"/>
              </a:rPr>
              <a:t>Outbk</a:t>
            </a:r>
            <a:r>
              <a:rPr lang="en-US" sz="1800" dirty="0">
                <a:solidFill>
                  <a:srgbClr val="0F1419"/>
                </a:solidFill>
                <a:effectLst/>
                <a:latin typeface="+mj-lt"/>
                <a:ea typeface="Times New Roman" panose="02020603050405020304" pitchFamily="18" charset="0"/>
              </a:rPr>
              <a:t>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15: 4 cases (1 res, 3 staff)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16: 35 cases (16 res, 19 staff)</a:t>
            </a:r>
            <a:endParaRPr lang="en-CA" sz="1800" dirty="0">
              <a:effectLst/>
              <a:latin typeface="+mj-lt"/>
              <a:ea typeface="Times New Roman" panose="02020603050405020304" pitchFamily="18" charset="0"/>
            </a:endParaRPr>
          </a:p>
          <a:p>
            <a:pPr marL="0" marR="0" indent="0">
              <a:spcBef>
                <a:spcPts val="0"/>
              </a:spcBef>
              <a:spcAft>
                <a:spcPts val="0"/>
              </a:spcAft>
              <a:buNone/>
            </a:pPr>
            <a:r>
              <a:rPr lang="en-CA" sz="1800" dirty="0">
                <a:effectLst/>
                <a:latin typeface="Franklin Gothic Medium" panose="020B0603020102020204" pitchFamily="34" charset="0"/>
                <a:ea typeface="Times New Roman" panose="02020603050405020304" pitchFamily="18" charset="0"/>
              </a:rPr>
              <a:t> </a:t>
            </a:r>
          </a:p>
          <a:p>
            <a:pPr marL="0" marR="0" indent="0">
              <a:spcBef>
                <a:spcPts val="0"/>
              </a:spcBef>
              <a:spcAft>
                <a:spcPts val="0"/>
              </a:spcAft>
              <a:buNone/>
            </a:pPr>
            <a:r>
              <a:rPr lang="en-US" sz="1800" dirty="0">
                <a:solidFill>
                  <a:srgbClr val="0F1419"/>
                </a:solidFill>
                <a:effectLst/>
                <a:latin typeface="Franklin Gothic Medium" panose="020B0603020102020204" pitchFamily="34" charset="0"/>
                <a:ea typeface="Times New Roman" panose="02020603050405020304" pitchFamily="18" charset="0"/>
              </a:rPr>
              <a:t>Westside LTC Toronto </a:t>
            </a:r>
            <a:endParaRPr lang="en-CA" sz="1800" dirty="0">
              <a:effectLst/>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Nov 12: </a:t>
            </a:r>
            <a:r>
              <a:rPr lang="en-US" sz="1800" dirty="0" err="1">
                <a:solidFill>
                  <a:srgbClr val="0F1419"/>
                </a:solidFill>
                <a:effectLst/>
                <a:latin typeface="+mj-lt"/>
                <a:ea typeface="Times New Roman" panose="02020603050405020304" pitchFamily="18" charset="0"/>
              </a:rPr>
              <a:t>outbk</a:t>
            </a:r>
            <a:r>
              <a:rPr lang="en-US" sz="1800" dirty="0">
                <a:solidFill>
                  <a:srgbClr val="0F1419"/>
                </a:solidFill>
                <a:effectLst/>
                <a:latin typeface="+mj-lt"/>
                <a:ea typeface="Times New Roman" panose="02020603050405020304" pitchFamily="18" charset="0"/>
              </a:rPr>
              <a:t>, &lt;5 cases (res)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Nov 30: 126 cases (84 res, 42 staff), 6 deaths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4: 174 cases (117 res, 57 staff), 12 deaths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16: 253 cases (141 res, 112 staff), 25 deaths</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Franklin Gothic Medium" panose="020B0603020102020204" pitchFamily="34" charset="0"/>
                <a:ea typeface="Times New Roman" panose="02020603050405020304" pitchFamily="18" charset="0"/>
              </a:rPr>
              <a:t> </a:t>
            </a:r>
            <a:endParaRPr lang="en-CA" sz="1800" dirty="0">
              <a:effectLst/>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Franklin Gothic Medium" panose="020B0603020102020204" pitchFamily="34" charset="0"/>
                <a:ea typeface="Times New Roman" panose="02020603050405020304" pitchFamily="18" charset="0"/>
              </a:rPr>
              <a:t>Grace Villa LTC, Hamilton </a:t>
            </a:r>
            <a:endParaRPr lang="en-CA" sz="1800" dirty="0">
              <a:effectLst/>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Nov 25: </a:t>
            </a:r>
            <a:r>
              <a:rPr lang="en-US" sz="1800" dirty="0" err="1">
                <a:solidFill>
                  <a:srgbClr val="0F1419"/>
                </a:solidFill>
                <a:effectLst/>
                <a:latin typeface="+mj-lt"/>
                <a:ea typeface="Times New Roman" panose="02020603050405020304" pitchFamily="18" charset="0"/>
              </a:rPr>
              <a:t>Outbk</a:t>
            </a:r>
            <a:r>
              <a:rPr lang="en-US" sz="1800" dirty="0">
                <a:solidFill>
                  <a:srgbClr val="0F1419"/>
                </a:solidFill>
                <a:effectLst/>
                <a:latin typeface="+mj-lt"/>
                <a:ea typeface="Times New Roman" panose="02020603050405020304" pitchFamily="18" charset="0"/>
              </a:rPr>
              <a:t>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12: 132 cases (77 res, 55 staff), 11 deaths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14: 173 cases (115 res, 58 staff), 15+ deaths</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Franklin Gothic Medium" panose="020B0603020102020204" pitchFamily="34" charset="0"/>
                <a:ea typeface="Times New Roman" panose="02020603050405020304" pitchFamily="18" charset="0"/>
              </a:rPr>
              <a:t> </a:t>
            </a:r>
            <a:endParaRPr lang="en-CA" sz="1800" dirty="0">
              <a:effectLst/>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Franklin Gothic Medium" panose="020B0603020102020204" pitchFamily="34" charset="0"/>
                <a:ea typeface="Times New Roman" panose="02020603050405020304" pitchFamily="18" charset="0"/>
              </a:rPr>
              <a:t>Village at St. Clair (LTC), Windsor </a:t>
            </a:r>
            <a:endParaRPr lang="en-CA" sz="1800" dirty="0">
              <a:effectLst/>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8: </a:t>
            </a:r>
            <a:r>
              <a:rPr lang="en-US" sz="1800" dirty="0" err="1">
                <a:solidFill>
                  <a:srgbClr val="0F1419"/>
                </a:solidFill>
                <a:effectLst/>
                <a:latin typeface="+mj-lt"/>
                <a:ea typeface="Times New Roman" panose="02020603050405020304" pitchFamily="18" charset="0"/>
              </a:rPr>
              <a:t>Outbk</a:t>
            </a:r>
            <a:r>
              <a:rPr lang="en-US" sz="1800" dirty="0">
                <a:solidFill>
                  <a:srgbClr val="0F1419"/>
                </a:solidFill>
                <a:effectLst/>
                <a:latin typeface="+mj-lt"/>
                <a:ea typeface="Times New Roman" panose="02020603050405020304" pitchFamily="18" charset="0"/>
              </a:rPr>
              <a:t>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11: 11 cases (6 res, 5 staff)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14: 73 or 78 cases (48 or 53 res, 25 staff)</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Franklin Gothic Medium" panose="020B0603020102020204" pitchFamily="34" charset="0"/>
                <a:ea typeface="Times New Roman" panose="02020603050405020304" pitchFamily="18" charset="0"/>
              </a:rPr>
              <a:t> </a:t>
            </a:r>
            <a:endParaRPr lang="en-CA" sz="1800" dirty="0">
              <a:effectLst/>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Franklin Gothic Medium" panose="020B0603020102020204" pitchFamily="34" charset="0"/>
                <a:ea typeface="Times New Roman" panose="02020603050405020304" pitchFamily="18" charset="0"/>
              </a:rPr>
              <a:t>Shalom Village Nursing Home, Hamilton </a:t>
            </a:r>
            <a:endParaRPr lang="en-CA" sz="1800" dirty="0">
              <a:effectLst/>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9: </a:t>
            </a:r>
            <a:r>
              <a:rPr lang="en-US" sz="1800" dirty="0" err="1">
                <a:solidFill>
                  <a:srgbClr val="0F1419"/>
                </a:solidFill>
                <a:effectLst/>
                <a:latin typeface="+mj-lt"/>
                <a:ea typeface="Times New Roman" panose="02020603050405020304" pitchFamily="18" charset="0"/>
              </a:rPr>
              <a:t>Outbk</a:t>
            </a:r>
            <a:r>
              <a:rPr lang="en-US" sz="1800" dirty="0">
                <a:solidFill>
                  <a:srgbClr val="0F1419"/>
                </a:solidFill>
                <a:effectLst/>
                <a:latin typeface="+mj-lt"/>
                <a:ea typeface="Times New Roman" panose="02020603050405020304" pitchFamily="18" charset="0"/>
              </a:rPr>
              <a:t>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12: 12 cases (5 res, 7 staff)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13: 47 cases (38 res, 9 staff)</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Franklin Gothic Medium" panose="020B0603020102020204" pitchFamily="34" charset="0"/>
                <a:ea typeface="Times New Roman" panose="02020603050405020304" pitchFamily="18" charset="0"/>
              </a:rPr>
              <a:t> </a:t>
            </a:r>
            <a:endParaRPr lang="en-CA" sz="1800" dirty="0">
              <a:effectLst/>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Franklin Gothic Medium" panose="020B0603020102020204" pitchFamily="34" charset="0"/>
                <a:ea typeface="Times New Roman" panose="02020603050405020304" pitchFamily="18" charset="0"/>
              </a:rPr>
              <a:t>Tyndall Care Community (LTC, Brampton) </a:t>
            </a:r>
            <a:endParaRPr lang="en-CA" sz="1800" dirty="0">
              <a:effectLst/>
              <a:latin typeface="Franklin Gothic Medium" panose="020B0603020102020204" pitchFamily="34" charset="0"/>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Nov 5: </a:t>
            </a:r>
            <a:r>
              <a:rPr lang="en-US" sz="1800" dirty="0" err="1">
                <a:solidFill>
                  <a:srgbClr val="0F1419"/>
                </a:solidFill>
                <a:effectLst/>
                <a:latin typeface="+mj-lt"/>
                <a:ea typeface="Times New Roman" panose="02020603050405020304" pitchFamily="18" charset="0"/>
              </a:rPr>
              <a:t>Outbk</a:t>
            </a:r>
            <a:r>
              <a:rPr lang="en-US" sz="1800" dirty="0">
                <a:solidFill>
                  <a:srgbClr val="0F1419"/>
                </a:solidFill>
                <a:effectLst/>
                <a:latin typeface="+mj-lt"/>
                <a:ea typeface="Times New Roman" panose="02020603050405020304" pitchFamily="18" charset="0"/>
              </a:rPr>
              <a:t> </a:t>
            </a:r>
            <a:endParaRPr lang="en-CA" sz="1800" dirty="0">
              <a:effectLst/>
              <a:latin typeface="+mj-lt"/>
              <a:ea typeface="Times New Roman" panose="02020603050405020304" pitchFamily="18" charset="0"/>
            </a:endParaRPr>
          </a:p>
          <a:p>
            <a:pPr marL="0" marR="0" indent="0">
              <a:spcBef>
                <a:spcPts val="0"/>
              </a:spcBef>
              <a:spcAft>
                <a:spcPts val="0"/>
              </a:spcAft>
              <a:buNone/>
            </a:pPr>
            <a:r>
              <a:rPr lang="en-US" sz="1800" dirty="0">
                <a:solidFill>
                  <a:srgbClr val="0F1419"/>
                </a:solidFill>
                <a:effectLst/>
                <a:latin typeface="+mj-lt"/>
                <a:ea typeface="Times New Roman" panose="02020603050405020304" pitchFamily="18" charset="0"/>
              </a:rPr>
              <a:t>Dec 12: 200 cases (118 res, 82 staff), 29 deaths</a:t>
            </a:r>
            <a:endParaRPr lang="en-CA" sz="1800" dirty="0">
              <a:effectLst/>
              <a:latin typeface="+mj-lt"/>
              <a:ea typeface="Times New Roman" panose="02020603050405020304" pitchFamily="18" charset="0"/>
            </a:endParaRPr>
          </a:p>
          <a:p>
            <a:pPr marL="0" marR="0" indent="0">
              <a:spcBef>
                <a:spcPts val="0"/>
              </a:spcBef>
              <a:spcAft>
                <a:spcPts val="0"/>
              </a:spcAft>
              <a:buNone/>
            </a:pPr>
            <a:r>
              <a:rPr lang="en-CA" sz="1800" dirty="0">
                <a:effectLst/>
                <a:latin typeface="+mj-lt"/>
                <a:ea typeface="Times New Roman" panose="02020603050405020304" pitchFamily="18" charset="0"/>
              </a:rPr>
              <a:t> </a:t>
            </a:r>
          </a:p>
          <a:p>
            <a:pPr marL="0" marR="0" indent="0">
              <a:spcBef>
                <a:spcPts val="0"/>
              </a:spcBef>
              <a:spcAft>
                <a:spcPts val="0"/>
              </a:spcAft>
              <a:buNone/>
            </a:pPr>
            <a:endParaRPr lang="en-CA" sz="1800" dirty="0">
              <a:effectLst/>
              <a:latin typeface="Times New Roman" panose="02020603050405020304" pitchFamily="18" charset="0"/>
              <a:ea typeface="Times New Roman" panose="02020603050405020304" pitchFamily="18" charset="0"/>
            </a:endParaRPr>
          </a:p>
          <a:p>
            <a:endParaRPr lang="en-CA" dirty="0"/>
          </a:p>
        </p:txBody>
      </p:sp>
    </p:spTree>
    <p:extLst>
      <p:ext uri="{BB962C8B-B14F-4D97-AF65-F5344CB8AC3E}">
        <p14:creationId xmlns:p14="http://schemas.microsoft.com/office/powerpoint/2010/main" val="649296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6F9A9D6-373A-3040-96E1-6A8A6BFDCCC7}"/>
              </a:ext>
            </a:extLst>
          </p:cNvPr>
          <p:cNvGraphicFramePr>
            <a:graphicFrameLocks noGrp="1"/>
          </p:cNvGraphicFramePr>
          <p:nvPr>
            <p:ph idx="1"/>
            <p:extLst>
              <p:ext uri="{D42A27DB-BD31-4B8C-83A1-F6EECF244321}">
                <p14:modId xmlns:p14="http://schemas.microsoft.com/office/powerpoint/2010/main" val="3732342082"/>
              </p:ext>
            </p:extLst>
          </p:nvPr>
        </p:nvGraphicFramePr>
        <p:xfrm>
          <a:off x="838200" y="523874"/>
          <a:ext cx="10515600" cy="59531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29364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476</Words>
  <Application>Microsoft Office PowerPoint</Application>
  <PresentationFormat>Widescreen</PresentationFormat>
  <Paragraphs>80</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Calibri</vt:lpstr>
      <vt:lpstr>Calibri Light</vt:lpstr>
      <vt:lpstr>Franklin Gothic Medium</vt:lpstr>
      <vt:lpstr>Franklin Gothic Medium Cond</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Ontario Health Coalition</dc:creator>
  <cp:lastModifiedBy>Ontario Health Coalition</cp:lastModifiedBy>
  <cp:revision>4</cp:revision>
  <dcterms:created xsi:type="dcterms:W3CDTF">2020-12-17T14:43:35Z</dcterms:created>
  <dcterms:modified xsi:type="dcterms:W3CDTF">2020-12-17T16:24:12Z</dcterms:modified>
</cp:coreProperties>
</file>